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dp" ContentType="image/vnd.ms-photo"/>
  <Default Extension="jpeg" ContentType="image/jpeg"/>
  <Default Extension="JPG" ContentType="image/.jpg"/>
  <Default Extension="tiff" ContentType="image/tif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handoutMasters/handoutMaster1.xml" ContentType="application/vnd.openxmlformats-officedocument.presentationml.handoutMaster+xml"/>
  <Override PartName="/ppt/media/image1.svg" ContentType="image/svg+xml"/>
  <Override PartName="/ppt/media/image10.svg" ContentType="image/svg+xml"/>
  <Override PartName="/ppt/media/image11.svg" ContentType="image/svg+xml"/>
  <Override PartName="/ppt/media/image13.svg" ContentType="image/svg+xml"/>
  <Override PartName="/ppt/media/image14.svg" ContentType="image/svg+xml"/>
  <Override PartName="/ppt/media/image15.svg" ContentType="image/svg+xml"/>
  <Override PartName="/ppt/media/image16.svg" ContentType="image/svg+xml"/>
  <Override PartName="/ppt/media/image17.svg" ContentType="image/svg+xml"/>
  <Override PartName="/ppt/media/image18.svg" ContentType="image/svg+xml"/>
  <Override PartName="/ppt/media/image19.svg" ContentType="image/svg+xml"/>
  <Override PartName="/ppt/media/image2.svg" ContentType="image/svg+xml"/>
  <Override PartName="/ppt/media/image20.svg" ContentType="image/svg+xml"/>
  <Override PartName="/ppt/media/image21.svg" ContentType="image/svg+xml"/>
  <Override PartName="/ppt/media/image22.svg" ContentType="image/svg+xml"/>
  <Override PartName="/ppt/media/image23.svg" ContentType="image/svg+xml"/>
  <Override PartName="/ppt/media/image24.svg" ContentType="image/svg+xml"/>
  <Override PartName="/ppt/media/image25.svg" ContentType="image/svg+xml"/>
  <Override PartName="/ppt/media/image26.svg" ContentType="image/svg+xml"/>
  <Override PartName="/ppt/media/image27.svg" ContentType="image/svg+xml"/>
  <Override PartName="/ppt/media/image28.svg" ContentType="image/svg+xml"/>
  <Override PartName="/ppt/media/image29.svg" ContentType="image/svg+xml"/>
  <Override PartName="/ppt/media/image3.svg" ContentType="image/svg+xml"/>
  <Override PartName="/ppt/media/image30.svg" ContentType="image/svg+xml"/>
  <Override PartName="/ppt/media/image31.svg" ContentType="image/svg+xml"/>
  <Override PartName="/ppt/media/image35.svg" ContentType="image/svg+xml"/>
  <Override PartName="/ppt/media/image36.svg" ContentType="image/svg+xml"/>
  <Override PartName="/ppt/media/image37.svg" ContentType="image/svg+xml"/>
  <Override PartName="/ppt/media/image38.svg" ContentType="image/svg+xml"/>
  <Override PartName="/ppt/media/image39.svg" ContentType="image/svg+xml"/>
  <Override PartName="/ppt/media/image4.svg" ContentType="image/svg+xml"/>
  <Override PartName="/ppt/media/image40.svg" ContentType="image/svg+xml"/>
  <Override PartName="/ppt/media/image41.svg" ContentType="image/svg+xml"/>
  <Override PartName="/ppt/media/image42.svg" ContentType="image/svg+xml"/>
  <Override PartName="/ppt/media/image43.svg" ContentType="image/svg+xml"/>
  <Override PartName="/ppt/media/image44.svg" ContentType="image/svg+xml"/>
  <Override PartName="/ppt/media/image45.svg" ContentType="image/svg+xml"/>
  <Override PartName="/ppt/media/image46.svg" ContentType="image/svg+xml"/>
  <Override PartName="/ppt/media/image47.svg" ContentType="image/svg+xml"/>
  <Override PartName="/ppt/media/image48.svg" ContentType="image/svg+xml"/>
  <Override PartName="/ppt/media/image49.svg" ContentType="image/svg+xml"/>
  <Override PartName="/ppt/media/image5.svg" ContentType="image/svg+xml"/>
  <Override PartName="/ppt/media/image50.svg" ContentType="image/svg+xml"/>
  <Override PartName="/ppt/media/image51.svg" ContentType="image/svg+xml"/>
  <Override PartName="/ppt/media/image52.svg" ContentType="image/svg+xml"/>
  <Override PartName="/ppt/media/image53.svg" ContentType="image/svg+xml"/>
  <Override PartName="/ppt/media/image54.svg" ContentType="image/svg+xml"/>
  <Override PartName="/ppt/media/image55.svg" ContentType="image/svg+xml"/>
  <Override PartName="/ppt/media/image56.svg" ContentType="image/svg+xml"/>
  <Override PartName="/ppt/media/image7.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3"/>
  </p:sldMasterIdLst>
  <p:notesMasterIdLst>
    <p:notesMasterId r:id="rId6"/>
  </p:notesMasterIdLst>
  <p:handoutMasterIdLst>
    <p:handoutMasterId r:id="rId33"/>
  </p:handoutMasterIdLst>
  <p:sldIdLst>
    <p:sldId id="256" r:id="rId4"/>
    <p:sldId id="288" r:id="rId5"/>
    <p:sldId id="628" r:id="rId7"/>
    <p:sldId id="645" r:id="rId8"/>
    <p:sldId id="621" r:id="rId9"/>
    <p:sldId id="622" r:id="rId10"/>
    <p:sldId id="646" r:id="rId11"/>
    <p:sldId id="569" r:id="rId12"/>
    <p:sldId id="696" r:id="rId13"/>
    <p:sldId id="613" r:id="rId14"/>
    <p:sldId id="674" r:id="rId15"/>
    <p:sldId id="669" r:id="rId16"/>
    <p:sldId id="630" r:id="rId17"/>
    <p:sldId id="257" r:id="rId18"/>
    <p:sldId id="595" r:id="rId19"/>
    <p:sldId id="591" r:id="rId20"/>
    <p:sldId id="631" r:id="rId21"/>
    <p:sldId id="587" r:id="rId22"/>
    <p:sldId id="589" r:id="rId23"/>
    <p:sldId id="588" r:id="rId24"/>
    <p:sldId id="586" r:id="rId25"/>
    <p:sldId id="672" r:id="rId26"/>
    <p:sldId id="671" r:id="rId27"/>
    <p:sldId id="615" r:id="rId28"/>
    <p:sldId id="582" r:id="rId29"/>
    <p:sldId id="583" r:id="rId30"/>
    <p:sldId id="594" r:id="rId31"/>
    <p:sldId id="535" r:id="rId32"/>
  </p:sldIdLst>
  <p:sldSz cx="12192000" cy="6858000"/>
  <p:notesSz cx="6858000" cy="9144000"/>
  <p:defaultTex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085C8"/>
    <a:srgbClr val="ECEEF5"/>
    <a:srgbClr val="E8EAF1"/>
    <a:srgbClr val="E3E3E3"/>
    <a:srgbClr val="00C45B"/>
    <a:srgbClr val="86D6AD"/>
    <a:srgbClr val="DBE8EF"/>
    <a:srgbClr val="EDEBEE"/>
    <a:srgbClr val="32B074"/>
    <a:srgbClr val="42B3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71" autoAdjust="0"/>
    <p:restoredTop sz="96173" autoAdjust="0"/>
  </p:normalViewPr>
  <p:slideViewPr>
    <p:cSldViewPr snapToGrid="0">
      <p:cViewPr varScale="1">
        <p:scale>
          <a:sx n="84" d="100"/>
          <a:sy n="84" d="100"/>
        </p:scale>
        <p:origin x="-494" y="-62"/>
      </p:cViewPr>
      <p:guideLst>
        <p:guide orient="horz" pos="210"/>
        <p:guide orient="horz" pos="436"/>
        <p:guide pos="438"/>
      </p:guideLst>
    </p:cSldViewPr>
  </p:slideViewPr>
  <p:outlineViewPr>
    <p:cViewPr>
      <p:scale>
        <a:sx n="33" d="100"/>
        <a:sy n="33" d="100"/>
      </p:scale>
      <p:origin x="0" y="-1676"/>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51" d="100"/>
          <a:sy n="51" d="100"/>
        </p:scale>
        <p:origin x="2692" y="4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 Type="http://schemas.openxmlformats.org/officeDocument/2006/relationships/slide" Target="slides/slide2.xml"/><Relationship Id="rId4" Type="http://schemas.openxmlformats.org/officeDocument/2006/relationships/slide" Target="slides/slide1.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handoutMaster" Target="handoutMasters/handoutMaster1.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24037;&#20316;&#31807;5"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200" b="0" i="0" u="none" strike="noStrike" kern="1200" spc="0" baseline="0">
                <a:solidFill>
                  <a:schemeClr val="tx2">
                    <a:lumMod val="50000"/>
                  </a:schemeClr>
                </a:solidFill>
                <a:latin typeface="微软雅黑" panose="020B0503020204020204" pitchFamily="34" charset="-122"/>
                <a:ea typeface="微软雅黑" panose="020B0503020204020204" pitchFamily="34" charset="-122"/>
                <a:cs typeface="+mn-cs"/>
              </a:defRPr>
            </a:pPr>
            <a:r>
              <a:rPr lang="en-US" sz="1200">
                <a:solidFill>
                  <a:schemeClr val="tx2">
                    <a:lumMod val="50000"/>
                  </a:schemeClr>
                </a:solidFill>
              </a:rPr>
              <a:t>M2+</a:t>
            </a:r>
            <a:r>
              <a:rPr lang="zh-CN" sz="1200">
                <a:solidFill>
                  <a:schemeClr val="tx2">
                    <a:lumMod val="50000"/>
                  </a:schemeClr>
                </a:solidFill>
              </a:rPr>
              <a:t>（</a:t>
            </a:r>
            <a:r>
              <a:rPr lang="en-US" sz="1200">
                <a:solidFill>
                  <a:schemeClr val="tx2">
                    <a:lumMod val="50000"/>
                  </a:schemeClr>
                </a:solidFill>
              </a:rPr>
              <a:t>T+0</a:t>
            </a:r>
            <a:r>
              <a:rPr lang="zh-CN" sz="1200">
                <a:solidFill>
                  <a:schemeClr val="tx2">
                    <a:lumMod val="50000"/>
                  </a:schemeClr>
                </a:solidFill>
              </a:rPr>
              <a:t>）金额逾期率</a:t>
            </a:r>
            <a:endParaRPr lang="zh-CN" sz="1200">
              <a:solidFill>
                <a:schemeClr val="tx2">
                  <a:lumMod val="50000"/>
                </a:schemeClr>
              </a:solidFill>
            </a:endParaRPr>
          </a:p>
        </c:rich>
      </c:tx>
      <c:layout>
        <c:manualLayout>
          <c:xMode val="edge"/>
          <c:yMode val="edge"/>
          <c:x val="0.305213154689403"/>
          <c:y val="0.00743138983959316"/>
        </c:manualLayout>
      </c:layout>
      <c:overlay val="0"/>
      <c:spPr>
        <a:noFill/>
        <a:ln>
          <a:noFill/>
        </a:ln>
        <a:effectLst/>
      </c:spPr>
    </c:title>
    <c:autoTitleDeleted val="0"/>
    <c:plotArea>
      <c:layout/>
      <c:lineChart>
        <c:grouping val="stacked"/>
        <c:varyColors val="0"/>
        <c:ser>
          <c:idx val="1"/>
          <c:order val="0"/>
          <c:tx>
            <c:strRef>
              <c:f>Sheet1!$D$1</c:f>
              <c:strCache>
                <c:ptCount val="1"/>
                <c:pt idx="0">
                  <c:v>MOB3</c:v>
                </c:pt>
              </c:strCache>
            </c:strRef>
          </c:tx>
          <c:spPr>
            <a:ln w="28575" cap="rnd">
              <a:solidFill>
                <a:schemeClr val="accent2"/>
              </a:solidFill>
              <a:round/>
            </a:ln>
            <a:effectLst/>
          </c:spPr>
          <c:marker>
            <c:symbol val="none"/>
          </c:marker>
          <c:dLbls>
            <c:dLbl>
              <c:idx val="0"/>
              <c:layout>
                <c:manualLayout>
                  <c:x val="-0.0207430922535414"/>
                  <c:y val="-0.0483040339573555"/>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18008574141387"/>
                  <c:y val="-0.0520197288771521"/>
                </c:manualLayout>
              </c:layout>
              <c:numFmt formatCode="General" sourceLinked="1"/>
              <c:spPr>
                <a:noFill/>
                <a:ln>
                  <a:noFill/>
                </a:ln>
                <a:effectLst/>
              </c:spPr>
              <c:txPr>
                <a:bodyPr rot="0" spcFirstLastPara="1" vertOverflow="ellipsis" vert="horz" wrap="square" lIns="38100" tIns="19050" rIns="38100" bIns="19050" anchor="ctr" anchorCtr="1">
                  <a:noAutofit/>
                </a:bodyPr>
                <a:lstStyle/>
                <a:p>
                  <a:pPr>
                    <a:defRPr lang="zh-CN" sz="1400" b="1" i="0" u="none" strike="noStrike" kern="1200" baseline="0">
                      <a:solidFill>
                        <a:schemeClr val="accent2"/>
                      </a:solidFill>
                      <a:latin typeface="Cabin" pitchFamily="2" charset="0"/>
                      <a:ea typeface="微软雅黑" panose="020B0503020204020204" pitchFamily="34" charset="-122"/>
                      <a:cs typeface="+mn-cs"/>
                    </a:defRPr>
                  </a:pPr>
                </a:p>
              </c:txPr>
              <c:dLblPos val="r"/>
              <c:showLegendKey val="0"/>
              <c:showVal val="1"/>
              <c:showCatName val="0"/>
              <c:showSerName val="0"/>
              <c:showPercent val="0"/>
              <c:showBubbleSize val="0"/>
              <c:extLst>
                <c:ext xmlns:c15="http://schemas.microsoft.com/office/drawing/2012/chart" uri="{CE6537A1-D6FC-4f65-9D91-7224C49458BB}">
                  <c15:layout>
                    <c:manualLayout>
                      <c:w val="0.131023046601513"/>
                      <c:h val="0.170401769021871"/>
                    </c:manualLayout>
                  </c15:layout>
                </c:ext>
              </c:extLst>
            </c:dLbl>
            <c:dLbl>
              <c:idx val="2"/>
              <c:layout>
                <c:manualLayout>
                  <c:x val="-0.0186614006069536"/>
                  <c:y val="-0.0516876843723627"/>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0594214852254309"/>
                  <c:y val="-0.078029593315728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lang="zh-CN" sz="1400" b="1" i="0" u="none" strike="noStrike" kern="1200" baseline="0">
                    <a:solidFill>
                      <a:schemeClr val="accent2"/>
                    </a:solidFill>
                    <a:latin typeface="Cabin" pitchFamily="2" charset="0"/>
                    <a:ea typeface="微软雅黑" panose="020B0503020204020204" pitchFamily="34" charset="-122"/>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spPr>
                    <a:ln w="9525" cap="flat" cmpd="sng" algn="ctr">
                      <a:solidFill>
                        <a:schemeClr val="tx1">
                          <a:lumMod val="35000"/>
                          <a:lumOff val="65000"/>
                        </a:schemeClr>
                      </a:solidFill>
                      <a:round/>
                    </a:ln>
                    <a:effectLst/>
                  </c:spPr>
                </c15:leaderLines>
              </c:ext>
            </c:extLst>
          </c:dLbls>
          <c:cat>
            <c:numRef>
              <c:f>Sheet1!$B$15:$B$26</c:f>
              <c:numCache>
                <c:formatCode>General</c:formatCode>
                <c:ptCount val="4"/>
                <c:pt idx="0">
                  <c:v>201906</c:v>
                </c:pt>
                <c:pt idx="1">
                  <c:v>201909</c:v>
                </c:pt>
                <c:pt idx="2">
                  <c:v>201912</c:v>
                </c:pt>
                <c:pt idx="3">
                  <c:v>202003</c:v>
                </c:pt>
              </c:numCache>
            </c:numRef>
          </c:cat>
          <c:val>
            <c:numRef>
              <c:f>Sheet1!$D$15:$D$26</c:f>
              <c:numCache>
                <c:formatCode>0.00%</c:formatCode>
                <c:ptCount val="4"/>
                <c:pt idx="0">
                  <c:v>0.0367</c:v>
                </c:pt>
                <c:pt idx="1">
                  <c:v>0.0292</c:v>
                </c:pt>
                <c:pt idx="2">
                  <c:v>0.0217</c:v>
                </c:pt>
                <c:pt idx="3">
                  <c:v>0.0013</c:v>
                </c:pt>
              </c:numCache>
            </c:numRef>
          </c:val>
          <c:smooth val="0"/>
        </c:ser>
        <c:dLbls>
          <c:showLegendKey val="0"/>
          <c:showVal val="1"/>
          <c:showCatName val="0"/>
          <c:showSerName val="0"/>
          <c:showPercent val="0"/>
          <c:showBubbleSize val="0"/>
        </c:dLbls>
        <c:dropLines>
          <c:spPr>
            <a:ln w="9525" cap="flat" cmpd="sng" algn="ctr">
              <a:solidFill>
                <a:schemeClr val="accent2">
                  <a:alpha val="13000"/>
                </a:schemeClr>
              </a:solidFill>
              <a:round/>
            </a:ln>
            <a:effectLst/>
          </c:spPr>
        </c:dropLines>
        <c:marker val="0"/>
        <c:smooth val="0"/>
        <c:axId val="517629440"/>
        <c:axId val="235818368"/>
      </c:lineChart>
      <c:catAx>
        <c:axId val="5176294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crossAx val="235818368"/>
        <c:crosses val="autoZero"/>
        <c:auto val="1"/>
        <c:lblAlgn val="ctr"/>
        <c:lblOffset val="100"/>
        <c:noMultiLvlLbl val="0"/>
      </c:catAx>
      <c:valAx>
        <c:axId val="235818368"/>
        <c:scaling>
          <c:orientation val="minMax"/>
        </c:scaling>
        <c:delete val="1"/>
        <c:axPos val="l"/>
        <c:majorGridlines>
          <c:spPr>
            <a:ln w="9525" cap="flat" cmpd="sng" algn="ctr">
              <a:solidFill>
                <a:schemeClr val="bg1">
                  <a:lumMod val="85000"/>
                  <a:alpha val="37000"/>
                </a:schemeClr>
              </a:solidFill>
              <a:round/>
            </a:ln>
            <a:effectLst/>
          </c:spPr>
        </c:majorGridlines>
        <c:numFmt formatCode="0.00%" sourceLinked="1"/>
        <c:majorTickMark val="out"/>
        <c:minorTickMark val="none"/>
        <c:tickLblPos val="nextTo"/>
        <c:txPr>
          <a:bodyPr rot="-60000000" spcFirstLastPara="0" vertOverflow="ellipsis" vert="horz" wrap="square" anchor="ctr" anchorCtr="1"/>
          <a:lstStyle/>
          <a:p>
            <a:pPr>
              <a:defRPr lang="zh-CN" sz="11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crossAx val="51762944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legend>
    <c:plotVisOnly val="1"/>
    <c:dispBlanksAs val="gap"/>
    <c:showDLblsOverMax val="0"/>
  </c:chart>
  <c:spPr>
    <a:noFill/>
    <a:ln>
      <a:noFill/>
    </a:ln>
    <a:effectLst/>
  </c:spPr>
  <c:txPr>
    <a:bodyPr/>
    <a:lstStyle/>
    <a:p>
      <a:pPr>
        <a:defRPr lang="zh-CN" sz="1100">
          <a:latin typeface="微软雅黑" panose="020B0503020204020204" pitchFamily="34" charset="-122"/>
          <a:ea typeface="微软雅黑" panose="020B0503020204020204" pitchFamily="34" charset="-122"/>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HK"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D43400-362F-407E-BD20-B4AC52D55EB5}" type="datetimeFigureOut">
              <a:rPr lang="zh-HK" altLang="en-US" smtClean="0"/>
            </a:fld>
            <a:endParaRPr lang="zh-HK"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HK"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zh-HK"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HK"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EB6A29-8AE2-4485-922B-20B167AA40E3}" type="slidenum">
              <a:rPr lang="zh-HK" altLang="en-US" smtClean="0"/>
            </a:fld>
            <a:endParaRPr lang="zh-HK"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EEEB6A29-8AE2-4485-922B-20B167AA40E3}" type="slidenum">
              <a:rPr lang="zh-HK" altLang="en-US" smtClean="0"/>
            </a:fld>
            <a:endParaRPr lang="zh-HK"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EEEB6A29-8AE2-4485-922B-20B167AA40E3}" type="slidenum">
              <a:rPr lang="zh-HK" altLang="en-US" smtClean="0"/>
            </a:fld>
            <a:endParaRPr lang="zh-HK"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E2375-F1B1-284C-A827-B0E603FDBDD8}" type="slidenum">
              <a:rPr lang="en-US" smtClean="0"/>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EEEB6A29-8AE2-4485-922B-20B167AA40E3}" type="slidenum">
              <a:rPr lang="zh-HK" altLang="en-US" smtClean="0"/>
            </a:fld>
            <a:endParaRPr lang="zh-HK"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F8E2375-F1B1-284C-A827-B0E603FDBDD8}"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F8E2375-F1B1-284C-A827-B0E603FDBDD8}"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EB6A29-8AE2-4485-922B-20B167AA40E3}" type="slidenum">
              <a:rPr lang="zh-HK" altLang="en-US" smtClean="0"/>
            </a:fld>
            <a:endParaRPr lang="zh-HK"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EEEB6A29-8AE2-4485-922B-20B167AA40E3}" type="slidenum">
              <a:rPr lang="zh-HK" altLang="en-US" smtClean="0"/>
            </a:fld>
            <a:endParaRPr lang="zh-HK"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EB6A29-8AE2-4485-922B-20B167AA40E3}" type="slidenum">
              <a:rPr lang="zh-HK" altLang="en-US" smtClean="0"/>
            </a:fld>
            <a:endParaRPr lang="zh-HK"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F8E2375-F1B1-284C-A827-B0E603FDBDD8}"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EB6A29-8AE2-4485-922B-20B167AA40E3}" type="slidenum">
              <a:rPr lang="zh-HK" altLang="en-US" smtClean="0"/>
            </a:fld>
            <a:endParaRPr lang="zh-HK"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EEB6A29-8AE2-4485-922B-20B167AA40E3}" type="slidenum">
              <a:rPr lang="zh-HK" altLang="en-US" smtClean="0"/>
            </a:fld>
            <a:endParaRPr lang="zh-HK"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EEEB6A29-8AE2-4485-922B-20B167AA40E3}" type="slidenum">
              <a:rPr lang="zh-HK" altLang="en-US" smtClean="0"/>
            </a:fld>
            <a:endParaRPr lang="zh-HK"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9" Type="http://schemas.openxmlformats.org/officeDocument/2006/relationships/image" Target="../media/image2.svg"/><Relationship Id="rId8" Type="http://schemas.openxmlformats.org/officeDocument/2006/relationships/image" Target="../media/image6.png"/><Relationship Id="rId7" Type="http://schemas.openxmlformats.org/officeDocument/2006/relationships/image" Target="../media/image4.png"/><Relationship Id="rId6" Type="http://schemas.openxmlformats.org/officeDocument/2006/relationships/image" Target="../media/image3.emf"/><Relationship Id="rId5" Type="http://schemas.openxmlformats.org/officeDocument/2006/relationships/oleObject" Target="../embeddings/oleObject5.bin"/><Relationship Id="rId4" Type="http://schemas.openxmlformats.org/officeDocument/2006/relationships/tags" Target="../tags/tag5.xml"/><Relationship Id="rId3" Type="http://schemas.openxmlformats.org/officeDocument/2006/relationships/image" Target="../media/image1.svg"/><Relationship Id="rId2" Type="http://schemas.openxmlformats.org/officeDocument/2006/relationships/image" Target="../media/image5.png"/><Relationship Id="rId10" Type="http://schemas.openxmlformats.org/officeDocument/2006/relationships/vmlDrawing" Target="../drawings/vmlDrawing5.v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image" Target="../media/image2.svg"/><Relationship Id="rId8" Type="http://schemas.openxmlformats.org/officeDocument/2006/relationships/image" Target="../media/image6.png"/><Relationship Id="rId7" Type="http://schemas.openxmlformats.org/officeDocument/2006/relationships/image" Target="../media/image4.png"/><Relationship Id="rId6" Type="http://schemas.openxmlformats.org/officeDocument/2006/relationships/image" Target="../media/image3.emf"/><Relationship Id="rId5" Type="http://schemas.openxmlformats.org/officeDocument/2006/relationships/oleObject" Target="../embeddings/oleObject6.bin"/><Relationship Id="rId4" Type="http://schemas.openxmlformats.org/officeDocument/2006/relationships/tags" Target="../tags/tag6.xml"/><Relationship Id="rId3" Type="http://schemas.openxmlformats.org/officeDocument/2006/relationships/image" Target="../media/image1.svg"/><Relationship Id="rId2" Type="http://schemas.openxmlformats.org/officeDocument/2006/relationships/image" Target="../media/image5.png"/><Relationship Id="rId10" Type="http://schemas.openxmlformats.org/officeDocument/2006/relationships/vmlDrawing" Target="../drawings/vmlDrawing6.v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image" Target="../media/image2.svg"/><Relationship Id="rId7" Type="http://schemas.openxmlformats.org/officeDocument/2006/relationships/image" Target="../media/image6.png"/><Relationship Id="rId6" Type="http://schemas.openxmlformats.org/officeDocument/2006/relationships/image" Target="../media/image1.svg"/><Relationship Id="rId5" Type="http://schemas.openxmlformats.org/officeDocument/2006/relationships/image" Target="../media/image5.png"/><Relationship Id="rId4" Type="http://schemas.openxmlformats.org/officeDocument/2006/relationships/image" Target="../media/image3.emf"/><Relationship Id="rId3" Type="http://schemas.openxmlformats.org/officeDocument/2006/relationships/oleObject" Target="../embeddings/oleObject7.bin"/><Relationship Id="rId2" Type="http://schemas.openxmlformats.org/officeDocument/2006/relationships/tags" Target="../tags/tag7.xml"/><Relationship Id="rId10" Type="http://schemas.openxmlformats.org/officeDocument/2006/relationships/vmlDrawing" Target="../drawings/vmlDrawing7.v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image" Target="../media/image2.svg"/><Relationship Id="rId7" Type="http://schemas.openxmlformats.org/officeDocument/2006/relationships/image" Target="../media/image6.png"/><Relationship Id="rId6" Type="http://schemas.openxmlformats.org/officeDocument/2006/relationships/image" Target="../media/image4.svg"/><Relationship Id="rId5" Type="http://schemas.openxmlformats.org/officeDocument/2006/relationships/image" Target="../media/image13.png"/><Relationship Id="rId4" Type="http://schemas.openxmlformats.org/officeDocument/2006/relationships/image" Target="../media/image3.emf"/><Relationship Id="rId3" Type="http://schemas.openxmlformats.org/officeDocument/2006/relationships/oleObject" Target="../embeddings/oleObject9.bin"/><Relationship Id="rId2" Type="http://schemas.openxmlformats.org/officeDocument/2006/relationships/tags" Target="../tags/tag9.xml"/><Relationship Id="rId10" Type="http://schemas.openxmlformats.org/officeDocument/2006/relationships/vmlDrawing" Target="../drawings/vmlDrawing9.v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image" Target="../media/image3.svg"/><Relationship Id="rId4" Type="http://schemas.openxmlformats.org/officeDocument/2006/relationships/image" Target="../media/image11.png"/><Relationship Id="rId3" Type="http://schemas.openxmlformats.org/officeDocument/2006/relationships/image" Target="../media/image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4" Type="http://schemas.openxmlformats.org/officeDocument/2006/relationships/image" Target="../media/image9.pn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image" Target="../media/image2.svg"/><Relationship Id="rId7" Type="http://schemas.openxmlformats.org/officeDocument/2006/relationships/image" Target="../media/image6.png"/><Relationship Id="rId6" Type="http://schemas.openxmlformats.org/officeDocument/2006/relationships/image" Target="../media/image4.svg"/><Relationship Id="rId5" Type="http://schemas.openxmlformats.org/officeDocument/2006/relationships/image" Target="../media/image13.png"/><Relationship Id="rId4" Type="http://schemas.openxmlformats.org/officeDocument/2006/relationships/image" Target="../media/image3.emf"/><Relationship Id="rId3" Type="http://schemas.openxmlformats.org/officeDocument/2006/relationships/oleObject" Target="../embeddings/oleObject10.bin"/><Relationship Id="rId2" Type="http://schemas.openxmlformats.org/officeDocument/2006/relationships/tags" Target="../tags/tag10.xml"/><Relationship Id="rId10" Type="http://schemas.openxmlformats.org/officeDocument/2006/relationships/vmlDrawing" Target="../drawings/vmlDrawing10.v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9" Type="http://schemas.openxmlformats.org/officeDocument/2006/relationships/image" Target="../media/image2.svg"/><Relationship Id="rId8" Type="http://schemas.openxmlformats.org/officeDocument/2006/relationships/image" Target="../media/image6.png"/><Relationship Id="rId7" Type="http://schemas.openxmlformats.org/officeDocument/2006/relationships/image" Target="../media/image1.sv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emf"/><Relationship Id="rId3" Type="http://schemas.openxmlformats.org/officeDocument/2006/relationships/oleObject" Target="../embeddings/oleObject1.bin"/><Relationship Id="rId2" Type="http://schemas.openxmlformats.org/officeDocument/2006/relationships/tags" Target="../tags/tag1.xml"/><Relationship Id="rId10" Type="http://schemas.openxmlformats.org/officeDocument/2006/relationships/vmlDrawing" Target="../drawings/vmlDrawing1.v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image" Target="../media/image2.svg"/><Relationship Id="rId8" Type="http://schemas.openxmlformats.org/officeDocument/2006/relationships/image" Target="../media/image6.png"/><Relationship Id="rId7" Type="http://schemas.openxmlformats.org/officeDocument/2006/relationships/image" Target="../media/image1.sv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emf"/><Relationship Id="rId3" Type="http://schemas.openxmlformats.org/officeDocument/2006/relationships/oleObject" Target="../embeddings/oleObject2.bin"/><Relationship Id="rId2" Type="http://schemas.openxmlformats.org/officeDocument/2006/relationships/tags" Target="../tags/tag2.xml"/><Relationship Id="rId10" Type="http://schemas.openxmlformats.org/officeDocument/2006/relationships/vmlDrawing" Target="../drawings/vmlDrawing2.v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image" Target="../media/image4.png"/><Relationship Id="rId4" Type="http://schemas.openxmlformats.org/officeDocument/2006/relationships/image" Target="../media/image3.emf"/><Relationship Id="rId3" Type="http://schemas.openxmlformats.org/officeDocument/2006/relationships/oleObject" Target="../embeddings/oleObject3.bin"/><Relationship Id="rId2" Type="http://schemas.openxmlformats.org/officeDocument/2006/relationships/tags" Target="../tags/tag3.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9" Type="http://schemas.openxmlformats.org/officeDocument/2006/relationships/image" Target="../media/image2.svg"/><Relationship Id="rId8" Type="http://schemas.openxmlformats.org/officeDocument/2006/relationships/image" Target="../media/image6.png"/><Relationship Id="rId7" Type="http://schemas.openxmlformats.org/officeDocument/2006/relationships/image" Target="../media/image1.sv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emf"/><Relationship Id="rId3" Type="http://schemas.openxmlformats.org/officeDocument/2006/relationships/oleObject" Target="../embeddings/oleObject4.bin"/><Relationship Id="rId2" Type="http://schemas.openxmlformats.org/officeDocument/2006/relationships/tags" Target="../tags/tag4.xml"/><Relationship Id="rId10" Type="http://schemas.openxmlformats.org/officeDocument/2006/relationships/vmlDrawing" Target="../drawings/vmlDrawing4.v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9.pn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標題投影片">
    <p:bg>
      <p:bgPr>
        <a:solidFill>
          <a:srgbClr val="2351B4"/>
        </a:solidFill>
        <a:effectLst/>
      </p:bgPr>
    </p:bg>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a:xfrm>
            <a:off x="2140527" y="4235121"/>
            <a:ext cx="2743200" cy="365125"/>
          </a:xfrm>
        </p:spPr>
        <p:txBody>
          <a:bodyPr/>
          <a:lstStyle>
            <a:lvl1pPr algn="ctr">
              <a:defRPr sz="2000" b="1">
                <a:solidFill>
                  <a:schemeClr val="tx1"/>
                </a:solidFill>
              </a:defRPr>
            </a:lvl1pPr>
          </a:lstStyle>
          <a:p>
            <a:r>
              <a:rPr lang="en-US" altLang="zh-HK"/>
              <a:t>2017</a:t>
            </a:r>
            <a:r>
              <a:rPr lang="zh-CN" altLang="en-US"/>
              <a:t>年</a:t>
            </a:r>
            <a:r>
              <a:rPr lang="en-US" altLang="zh-CN"/>
              <a:t>6</a:t>
            </a:r>
            <a:r>
              <a:rPr lang="zh-CN" altLang="en-US"/>
              <a:t>月</a:t>
            </a:r>
            <a:endParaRPr lang="zh-HK" altLang="en-US"/>
          </a:p>
        </p:txBody>
      </p:sp>
      <p:pic>
        <p:nvPicPr>
          <p:cNvPr id="9" name="图片 8" descr="图标&#10;&#10;描述已自动生成"/>
          <p:cNvPicPr>
            <a:picLocks noChangeAspect="1"/>
          </p:cNvPicPr>
          <p:nvPr userDrawn="1"/>
        </p:nvPicPr>
        <p:blipFill rotWithShape="1">
          <a:blip r:embed="rId2" cstate="print"/>
          <a:srcRect/>
          <a:stretch>
            <a:fillRect/>
          </a:stretch>
        </p:blipFill>
        <p:spPr>
          <a:xfrm>
            <a:off x="1231305" y="0"/>
            <a:ext cx="10960695" cy="6866216"/>
          </a:xfrm>
          <a:prstGeom prst="rect">
            <a:avLst/>
          </a:prstGeom>
        </p:spPr>
      </p:pic>
      <p:sp>
        <p:nvSpPr>
          <p:cNvPr id="11" name="文字版面配置區 10"/>
          <p:cNvSpPr>
            <a:spLocks noGrp="1"/>
          </p:cNvSpPr>
          <p:nvPr>
            <p:ph type="body" sz="quarter" idx="11" hasCustomPrompt="1"/>
          </p:nvPr>
        </p:nvSpPr>
        <p:spPr>
          <a:xfrm>
            <a:off x="983674" y="2186626"/>
            <a:ext cx="5056907" cy="520992"/>
          </a:xfrm>
        </p:spPr>
        <p:txBody>
          <a:bodyPr anchor="ctr">
            <a:normAutofit/>
          </a:bodyPr>
          <a:lstStyle>
            <a:lvl1pPr marL="0" indent="0" algn="ctr">
              <a:buFontTx/>
              <a:buNone/>
              <a:defRPr lang="en-US" altLang="zh-TW" sz="2400" smtClean="0">
                <a:latin typeface="+mj-ea"/>
              </a:defRPr>
            </a:lvl1pPr>
          </a:lstStyle>
          <a:p>
            <a:pPr lvl="0"/>
            <a:r>
              <a:rPr lang="en-US" altLang="zh-TW" dirty="0">
                <a:latin typeface="+mj-ea"/>
                <a:ea typeface="+mj-ea"/>
              </a:rPr>
              <a:t>PRESENTATION TITLE</a:t>
            </a:r>
            <a:endParaRPr lang="zh-HK" altLang="en-US" dirty="0"/>
          </a:p>
        </p:txBody>
      </p:sp>
      <p:sp>
        <p:nvSpPr>
          <p:cNvPr id="2" name="標題 1"/>
          <p:cNvSpPr>
            <a:spLocks noGrp="1"/>
          </p:cNvSpPr>
          <p:nvPr>
            <p:ph type="ctrTitle" hasCustomPrompt="1"/>
          </p:nvPr>
        </p:nvSpPr>
        <p:spPr>
          <a:xfrm>
            <a:off x="983674" y="1274618"/>
            <a:ext cx="5056908" cy="652169"/>
          </a:xfrm>
        </p:spPr>
        <p:txBody>
          <a:bodyPr anchor="ctr">
            <a:noAutofit/>
          </a:bodyPr>
          <a:lstStyle>
            <a:lvl1pPr algn="ctr">
              <a:lnSpc>
                <a:spcPct val="100000"/>
              </a:lnSpc>
              <a:defRPr lang="en-US" altLang="zh-HK" sz="3600" dirty="0">
                <a:solidFill>
                  <a:schemeClr val="bg1"/>
                </a:solidFill>
                <a:latin typeface="Noto Sans CJK SC Medium" panose="020B0600000000000000" pitchFamily="34" charset="-122"/>
              </a:defRPr>
            </a:lvl1pPr>
          </a:lstStyle>
          <a:p>
            <a:r>
              <a:rPr lang="zh-TW" altLang="en-US" dirty="0">
                <a:latin typeface="+mj-ea"/>
                <a:ea typeface="+mj-ea"/>
              </a:rPr>
              <a:t>简报主题</a:t>
            </a:r>
            <a:endParaRPr lang="en-US" altLang="zh-HK" dirty="0">
              <a:latin typeface="+mj-ea"/>
              <a:ea typeface="+mj-ea"/>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只有標題">
    <p:bg>
      <p:bgPr>
        <a:solidFill>
          <a:schemeClr val="bg1">
            <a:lumMod val="95000"/>
          </a:schemeClr>
        </a:solidFill>
        <a:effectLst/>
      </p:bgPr>
    </p:bg>
    <p:spTree>
      <p:nvGrpSpPr>
        <p:cNvPr id="1" name=""/>
        <p:cNvGrpSpPr/>
        <p:nvPr/>
      </p:nvGrpSpPr>
      <p:grpSpPr>
        <a:xfrm>
          <a:off x="0" y="0"/>
          <a:ext cx="0" cy="0"/>
          <a:chOff x="0" y="0"/>
          <a:chExt cx="0" cy="0"/>
        </a:xfrm>
      </p:grpSpPr>
      <p:sp>
        <p:nvSpPr>
          <p:cNvPr id="9" name="矩形 8"/>
          <p:cNvSpPr/>
          <p:nvPr userDrawn="1"/>
        </p:nvSpPr>
        <p:spPr>
          <a:xfrm>
            <a:off x="2702125" y="965200"/>
            <a:ext cx="6250389" cy="5892800"/>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pic>
        <p:nvPicPr>
          <p:cNvPr id="14" name="图形 13"/>
          <p:cNvPicPr>
            <a:picLocks noChangeAspect="1"/>
          </p:cNvPicPr>
          <p:nvPr userDrawn="1"/>
        </p:nvPicPr>
        <p:blipFill rotWithShape="1">
          <a:blip r:embed="rId2" cstate="print">
            <a:extLst>
              <a:ext uri="{96DAC541-7B7A-43D3-8B79-37D633B846F1}">
                <asvg:svgBlip xmlns:asvg="http://schemas.microsoft.com/office/drawing/2016/SVG/main" r:embed="rId3"/>
              </a:ext>
            </a:extLst>
          </a:blip>
          <a:srcRect t="1" r="53242" b="74431"/>
          <a:stretch>
            <a:fillRect/>
          </a:stretch>
        </p:blipFill>
        <p:spPr>
          <a:xfrm>
            <a:off x="-6350" y="6319018"/>
            <a:ext cx="5552303" cy="546174"/>
          </a:xfrm>
          <a:prstGeom prst="rect">
            <a:avLst/>
          </a:prstGeom>
        </p:spPr>
      </p:pic>
      <p:graphicFrame>
        <p:nvGraphicFramePr>
          <p:cNvPr id="4" name="对象 3" hidden="1"/>
          <p:cNvGraphicFramePr>
            <a:graphicFrameLocks noChangeAspect="1"/>
          </p:cNvGraphicFramePr>
          <p:nvPr userDrawn="1">
            <p:custDataLst>
              <p:tags r:id="rId4"/>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160" name="think-cell Slide" r:id="rId5" imgW="12700" imgH="12700" progId="TCLayout.ActiveDocument.1">
                  <p:embed/>
                </p:oleObj>
              </mc:Choice>
              <mc:Fallback>
                <p:oleObj name="think-cell Slide" r:id="rId5" imgW="12700" imgH="12700" progId="TCLayout.ActiveDocument.1">
                  <p:embed/>
                  <p:pic>
                    <p:nvPicPr>
                      <p:cNvPr id="0" name="对象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6" name="Slide Number Placeholder 24"/>
          <p:cNvSpPr txBox="1"/>
          <p:nvPr userDrawn="1"/>
        </p:nvSpPr>
        <p:spPr>
          <a:xfrm>
            <a:off x="-6350" y="6319018"/>
            <a:ext cx="711198" cy="53898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6C48702-E445-134E-B960-6F692773524F}" type="slidenum">
              <a:rPr lang="en-US" sz="800" b="1" i="0" smtClean="0">
                <a:solidFill>
                  <a:schemeClr val="bg2">
                    <a:lumMod val="10000"/>
                  </a:schemeClr>
                </a:solidFill>
                <a:latin typeface="Open Sans SemiBold" charset="0"/>
                <a:ea typeface="Open Sans SemiBold" charset="0"/>
                <a:cs typeface="Open Sans SemiBold" charset="0"/>
              </a:rPr>
            </a:fld>
            <a:endParaRPr lang="en-US" sz="800" b="1" i="0">
              <a:solidFill>
                <a:schemeClr val="bg2">
                  <a:lumMod val="10000"/>
                </a:schemeClr>
              </a:solidFill>
              <a:latin typeface="Open Sans SemiBold" charset="0"/>
              <a:ea typeface="Open Sans SemiBold" charset="0"/>
              <a:cs typeface="Open Sans SemiBold" charset="0"/>
            </a:endParaRPr>
          </a:p>
        </p:txBody>
      </p:sp>
      <p:cxnSp>
        <p:nvCxnSpPr>
          <p:cNvPr id="7" name="直线连接符 16"/>
          <p:cNvCxnSpPr/>
          <p:nvPr userDrawn="1"/>
        </p:nvCxnSpPr>
        <p:spPr>
          <a:xfrm>
            <a:off x="0" y="965200"/>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a:blip r:embed="rId7" cstate="print"/>
          <a:stretch>
            <a:fillRect/>
          </a:stretch>
        </p:blipFill>
        <p:spPr>
          <a:xfrm>
            <a:off x="11062252" y="6253816"/>
            <a:ext cx="857031" cy="405401"/>
          </a:xfrm>
          <a:prstGeom prst="rect">
            <a:avLst/>
          </a:prstGeom>
        </p:spPr>
      </p:pic>
      <p:pic>
        <p:nvPicPr>
          <p:cNvPr id="13" name="图形 12"/>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704848" y="6444126"/>
            <a:ext cx="1266825" cy="348836"/>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只有標題">
    <p:bg>
      <p:bgPr>
        <a:solidFill>
          <a:schemeClr val="bg1">
            <a:lumMod val="95000"/>
          </a:schemeClr>
        </a:solidFill>
        <a:effectLst/>
      </p:bgPr>
    </p:bg>
    <p:spTree>
      <p:nvGrpSpPr>
        <p:cNvPr id="1" name=""/>
        <p:cNvGrpSpPr/>
        <p:nvPr/>
      </p:nvGrpSpPr>
      <p:grpSpPr>
        <a:xfrm>
          <a:off x="0" y="0"/>
          <a:ext cx="0" cy="0"/>
          <a:chOff x="0" y="0"/>
          <a:chExt cx="0" cy="0"/>
        </a:xfrm>
      </p:grpSpPr>
      <p:pic>
        <p:nvPicPr>
          <p:cNvPr id="14" name="图形 13"/>
          <p:cNvPicPr>
            <a:picLocks noChangeAspect="1"/>
          </p:cNvPicPr>
          <p:nvPr userDrawn="1"/>
        </p:nvPicPr>
        <p:blipFill rotWithShape="1">
          <a:blip r:embed="rId2" cstate="print">
            <a:extLst>
              <a:ext uri="{96DAC541-7B7A-43D3-8B79-37D633B846F1}">
                <asvg:svgBlip xmlns:asvg="http://schemas.microsoft.com/office/drawing/2016/SVG/main" r:embed="rId3"/>
              </a:ext>
            </a:extLst>
          </a:blip>
          <a:srcRect t="1" r="53242" b="74431"/>
          <a:stretch>
            <a:fillRect/>
          </a:stretch>
        </p:blipFill>
        <p:spPr>
          <a:xfrm>
            <a:off x="-6350" y="6319018"/>
            <a:ext cx="5552303" cy="546174"/>
          </a:xfrm>
          <a:prstGeom prst="rect">
            <a:avLst/>
          </a:prstGeom>
        </p:spPr>
      </p:pic>
      <p:graphicFrame>
        <p:nvGraphicFramePr>
          <p:cNvPr id="4" name="对象 3" hidden="1"/>
          <p:cNvGraphicFramePr>
            <a:graphicFrameLocks noChangeAspect="1"/>
          </p:cNvGraphicFramePr>
          <p:nvPr userDrawn="1">
            <p:custDataLst>
              <p:tags r:id="rId4"/>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184" name="think-cell Slide" r:id="rId5" imgW="12700" imgH="12700" progId="TCLayout.ActiveDocument.1">
                  <p:embed/>
                </p:oleObj>
              </mc:Choice>
              <mc:Fallback>
                <p:oleObj name="think-cell Slide" r:id="rId5" imgW="12700" imgH="12700" progId="TCLayout.ActiveDocument.1">
                  <p:embed/>
                  <p:pic>
                    <p:nvPicPr>
                      <p:cNvPr id="0" name="对象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6" name="Slide Number Placeholder 24"/>
          <p:cNvSpPr txBox="1"/>
          <p:nvPr userDrawn="1"/>
        </p:nvSpPr>
        <p:spPr>
          <a:xfrm>
            <a:off x="-6350" y="6319018"/>
            <a:ext cx="711198" cy="53898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6C48702-E445-134E-B960-6F692773524F}" type="slidenum">
              <a:rPr lang="en-US" sz="800" b="1" i="0" smtClean="0">
                <a:solidFill>
                  <a:schemeClr val="bg2">
                    <a:lumMod val="10000"/>
                  </a:schemeClr>
                </a:solidFill>
                <a:latin typeface="Open Sans SemiBold" charset="0"/>
                <a:ea typeface="Open Sans SemiBold" charset="0"/>
                <a:cs typeface="Open Sans SemiBold" charset="0"/>
              </a:rPr>
            </a:fld>
            <a:endParaRPr lang="en-US" sz="800" b="1" i="0">
              <a:solidFill>
                <a:schemeClr val="bg2">
                  <a:lumMod val="10000"/>
                </a:schemeClr>
              </a:solidFill>
              <a:latin typeface="Open Sans SemiBold" charset="0"/>
              <a:ea typeface="Open Sans SemiBold" charset="0"/>
              <a:cs typeface="Open Sans SemiBold" charset="0"/>
            </a:endParaRPr>
          </a:p>
        </p:txBody>
      </p:sp>
      <p:cxnSp>
        <p:nvCxnSpPr>
          <p:cNvPr id="7" name="直线连接符 16"/>
          <p:cNvCxnSpPr/>
          <p:nvPr userDrawn="1"/>
        </p:nvCxnSpPr>
        <p:spPr>
          <a:xfrm>
            <a:off x="0" y="965200"/>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a:blip r:embed="rId7" cstate="print"/>
          <a:stretch>
            <a:fillRect/>
          </a:stretch>
        </p:blipFill>
        <p:spPr>
          <a:xfrm>
            <a:off x="11062252" y="6253816"/>
            <a:ext cx="857031" cy="405401"/>
          </a:xfrm>
          <a:prstGeom prst="rect">
            <a:avLst/>
          </a:prstGeom>
        </p:spPr>
      </p:pic>
      <p:pic>
        <p:nvPicPr>
          <p:cNvPr id="13" name="图形 12"/>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704848" y="6444126"/>
            <a:ext cx="1266825" cy="348836"/>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只有標題">
    <p:bg>
      <p:bgPr>
        <a:solidFill>
          <a:schemeClr val="bg1">
            <a:lumMod val="95000"/>
          </a:schemeClr>
        </a:solidFill>
        <a:effectLst/>
      </p:bgPr>
    </p:bg>
    <p:spTree>
      <p:nvGrpSpPr>
        <p:cNvPr id="1" name=""/>
        <p:cNvGrpSpPr/>
        <p:nvPr/>
      </p:nvGrpSpPr>
      <p:grpSpPr>
        <a:xfrm>
          <a:off x="0" y="0"/>
          <a:ext cx="0" cy="0"/>
          <a:chOff x="0" y="0"/>
          <a:chExt cx="0" cy="0"/>
        </a:xfrm>
      </p:grpSpPr>
      <p:sp>
        <p:nvSpPr>
          <p:cNvPr id="8" name="矩形 7"/>
          <p:cNvSpPr/>
          <p:nvPr userDrawn="1"/>
        </p:nvSpPr>
        <p:spPr>
          <a:xfrm>
            <a:off x="6999752" y="974361"/>
            <a:ext cx="5192248" cy="588363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graphicFrame>
        <p:nvGraphicFramePr>
          <p:cNvPr id="4" name="对象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208" name="think-cell Slide" r:id="rId3" imgW="12700" imgH="12700" progId="TCLayout.ActiveDocument.1">
                  <p:embed/>
                </p:oleObj>
              </mc:Choice>
              <mc:Fallback>
                <p:oleObj name="think-cell Slide" r:id="rId3" imgW="12700" imgH="12700" progId="TCLayout.ActiveDocument.1">
                  <p:embed/>
                  <p:pic>
                    <p:nvPicPr>
                      <p:cNvPr id="0" name="对象 3"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14" name="图形 13"/>
          <p:cNvPicPr>
            <a:picLocks noChangeAspect="1"/>
          </p:cNvPicPr>
          <p:nvPr userDrawn="1"/>
        </p:nvPicPr>
        <p:blipFill rotWithShape="1">
          <a:blip r:embed="rId5" cstate="print">
            <a:extLst>
              <a:ext uri="{96DAC541-7B7A-43D3-8B79-37D633B846F1}">
                <asvg:svgBlip xmlns:asvg="http://schemas.microsoft.com/office/drawing/2016/SVG/main" r:embed="rId6"/>
              </a:ext>
            </a:extLst>
          </a:blip>
          <a:srcRect t="1" r="53242" b="74431"/>
          <a:stretch>
            <a:fillRect/>
          </a:stretch>
        </p:blipFill>
        <p:spPr>
          <a:xfrm>
            <a:off x="1" y="6297227"/>
            <a:ext cx="5700712" cy="560773"/>
          </a:xfrm>
          <a:prstGeom prst="rect">
            <a:avLst/>
          </a:prstGeom>
        </p:spPr>
      </p:pic>
      <p:pic>
        <p:nvPicPr>
          <p:cNvPr id="15" name="图形 14"/>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704848" y="6432551"/>
            <a:ext cx="1266825" cy="348836"/>
          </a:xfrm>
          <a:prstGeom prst="rect">
            <a:avLst/>
          </a:prstGeom>
        </p:spPr>
      </p:pic>
      <p:sp>
        <p:nvSpPr>
          <p:cNvPr id="16" name="Slide Number Placeholder 24"/>
          <p:cNvSpPr txBox="1"/>
          <p:nvPr userDrawn="1"/>
        </p:nvSpPr>
        <p:spPr>
          <a:xfrm>
            <a:off x="-162754" y="6390515"/>
            <a:ext cx="100385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6C48702-E445-134E-B960-6F692773524F}" type="slidenum">
              <a:rPr lang="en-US" sz="800" b="1" i="0" smtClean="0">
                <a:solidFill>
                  <a:schemeClr val="bg2">
                    <a:lumMod val="10000"/>
                  </a:schemeClr>
                </a:solidFill>
                <a:latin typeface="Open Sans SemiBold" charset="0"/>
                <a:ea typeface="Open Sans SemiBold" charset="0"/>
                <a:cs typeface="Open Sans SemiBold" charset="0"/>
              </a:rPr>
            </a:fld>
            <a:endParaRPr lang="en-US" sz="800" b="1" i="0">
              <a:solidFill>
                <a:schemeClr val="bg2">
                  <a:lumMod val="10000"/>
                </a:schemeClr>
              </a:solidFill>
              <a:latin typeface="Open Sans SemiBold" charset="0"/>
              <a:ea typeface="Open Sans SemiBold" charset="0"/>
              <a:cs typeface="Open Sans SemiBold" charset="0"/>
            </a:endParaRPr>
          </a:p>
        </p:txBody>
      </p:sp>
      <p:cxnSp>
        <p:nvCxnSpPr>
          <p:cNvPr id="7" name="直线连接符 16"/>
          <p:cNvCxnSpPr/>
          <p:nvPr userDrawn="1"/>
        </p:nvCxnSpPr>
        <p:spPr>
          <a:xfrm>
            <a:off x="0" y="965200"/>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userDrawn="1"/>
        </p:nvPicPr>
        <p:blipFill>
          <a:blip r:embed="rId9" cstate="print"/>
          <a:stretch>
            <a:fillRect/>
          </a:stretch>
        </p:blipFill>
        <p:spPr>
          <a:xfrm>
            <a:off x="11062252" y="6253816"/>
            <a:ext cx="857031" cy="405401"/>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標題投影片">
    <p:bg>
      <p:bgPr>
        <a:solidFill>
          <a:srgbClr val="2351B4"/>
        </a:solidFill>
        <a:effectLst/>
      </p:bgPr>
    </p:bg>
    <p:spTree>
      <p:nvGrpSpPr>
        <p:cNvPr id="1" name=""/>
        <p:cNvGrpSpPr/>
        <p:nvPr/>
      </p:nvGrpSpPr>
      <p:grpSpPr>
        <a:xfrm>
          <a:off x="0" y="0"/>
          <a:ext cx="0" cy="0"/>
          <a:chOff x="0" y="0"/>
          <a:chExt cx="0" cy="0"/>
        </a:xfrm>
      </p:grpSpPr>
      <p:pic>
        <p:nvPicPr>
          <p:cNvPr id="9" name="图片 8" descr="图标&#10;&#10;描述已自动生成"/>
          <p:cNvPicPr>
            <a:picLocks noChangeAspect="1"/>
          </p:cNvPicPr>
          <p:nvPr userDrawn="1"/>
        </p:nvPicPr>
        <p:blipFill rotWithShape="1">
          <a:blip r:embed="rId2" cstate="print"/>
          <a:srcRect/>
          <a:stretch>
            <a:fillRect/>
          </a:stretch>
        </p:blipFill>
        <p:spPr>
          <a:xfrm>
            <a:off x="1231305" y="0"/>
            <a:ext cx="10960695" cy="686621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Custom Layout">
    <p:bg>
      <p:bgPr>
        <a:solidFill>
          <a:schemeClr val="bg1">
            <a:lumMod val="95000"/>
          </a:schemeClr>
        </a:solidFill>
        <a:effectLst/>
      </p:bgPr>
    </p:bg>
    <p:spTree>
      <p:nvGrpSpPr>
        <p:cNvPr id="1" name=""/>
        <p:cNvGrpSpPr/>
        <p:nvPr/>
      </p:nvGrpSpPr>
      <p:grpSpPr>
        <a:xfrm>
          <a:off x="0" y="0"/>
          <a:ext cx="0" cy="0"/>
          <a:chOff x="0" y="0"/>
          <a:chExt cx="0" cy="0"/>
        </a:xfrm>
      </p:grpSpPr>
      <p:sp>
        <p:nvSpPr>
          <p:cNvPr id="7" name="文本框 6"/>
          <p:cNvSpPr txBox="1"/>
          <p:nvPr userDrawn="1"/>
        </p:nvSpPr>
        <p:spPr>
          <a:xfrm>
            <a:off x="8661435" y="1523284"/>
            <a:ext cx="3800800" cy="4093428"/>
          </a:xfrm>
          <a:prstGeom prst="rect">
            <a:avLst/>
          </a:prstGeom>
          <a:noFill/>
          <a:effectLst/>
        </p:spPr>
        <p:txBody>
          <a:bodyPr wrap="square" rtlCol="0">
            <a:spAutoFit/>
          </a:bodyPr>
          <a:lstStyle/>
          <a:p>
            <a:r>
              <a:rPr kumimoji="1" lang="en-US" altLang="zh-CN" sz="26000" b="1">
                <a:ln w="0"/>
                <a:gradFill flip="none" rotWithShape="1">
                  <a:gsLst>
                    <a:gs pos="0">
                      <a:schemeClr val="bg1">
                        <a:alpha val="64000"/>
                      </a:schemeClr>
                    </a:gs>
                    <a:gs pos="99000">
                      <a:schemeClr val="bg1">
                        <a:alpha val="40000"/>
                      </a:schemeClr>
                    </a:gs>
                  </a:gsLst>
                  <a:lin ang="5400000" scaled="1"/>
                  <a:tileRect/>
                </a:gradFill>
                <a:effectLst>
                  <a:reflection blurRad="6350" stA="53000" endA="300" endPos="35500" dir="5400000" sy="-90000" algn="bl" rotWithShape="0"/>
                </a:effectLst>
                <a:latin typeface="Cabin" pitchFamily="2" charset="0"/>
              </a:rPr>
              <a:t>B+</a:t>
            </a:r>
            <a:endParaRPr kumimoji="1" lang="zh-CN" altLang="en-US" sz="26000" b="1">
              <a:ln w="0"/>
              <a:gradFill flip="none" rotWithShape="1">
                <a:gsLst>
                  <a:gs pos="0">
                    <a:schemeClr val="bg1">
                      <a:alpha val="64000"/>
                    </a:schemeClr>
                  </a:gs>
                  <a:gs pos="99000">
                    <a:schemeClr val="bg1">
                      <a:alpha val="40000"/>
                    </a:schemeClr>
                  </a:gs>
                </a:gsLst>
                <a:lin ang="5400000" scaled="1"/>
                <a:tileRect/>
              </a:gradFill>
              <a:effectLst>
                <a:reflection blurRad="6350" stA="53000" endA="300" endPos="35500" dir="5400000" sy="-90000" algn="bl" rotWithShape="0"/>
              </a:effectLst>
              <a:latin typeface="Cabin" pitchFamily="2" charset="0"/>
            </a:endParaRPr>
          </a:p>
        </p:txBody>
      </p:sp>
      <p:pic>
        <p:nvPicPr>
          <p:cNvPr id="3" name="图形 2"/>
          <p:cNvPicPr>
            <a:picLocks noChangeAspect="1"/>
          </p:cNvPicPr>
          <p:nvPr userDrawn="1"/>
        </p:nvPicPr>
        <p:blipFill rotWithShape="1">
          <a:blip r:embed="rId2">
            <a:extLst>
              <a:ext uri="{96DAC541-7B7A-43D3-8B79-37D633B846F1}">
                <asvg:svgBlip xmlns:asvg="http://schemas.microsoft.com/office/drawing/2016/SVG/main" r:embed="rId3"/>
              </a:ext>
            </a:extLst>
          </a:blip>
          <a:srcRect t="33103"/>
          <a:stretch>
            <a:fillRect/>
          </a:stretch>
        </p:blipFill>
        <p:spPr>
          <a:xfrm>
            <a:off x="0" y="4492486"/>
            <a:ext cx="12215501" cy="2365513"/>
          </a:xfrm>
          <a:prstGeom prst="rect">
            <a:avLst/>
          </a:prstGeom>
        </p:spPr>
      </p:pic>
      <p:cxnSp>
        <p:nvCxnSpPr>
          <p:cNvPr id="5" name="直线连接符 4"/>
          <p:cNvCxnSpPr/>
          <p:nvPr userDrawn="1"/>
        </p:nvCxnSpPr>
        <p:spPr>
          <a:xfrm>
            <a:off x="0" y="965200"/>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标题 5"/>
          <p:cNvSpPr>
            <a:spLocks noGrp="1"/>
          </p:cNvSpPr>
          <p:nvPr>
            <p:ph type="title"/>
          </p:nvPr>
        </p:nvSpPr>
        <p:spPr>
          <a:xfrm>
            <a:off x="668079" y="63795"/>
            <a:ext cx="8199474" cy="871870"/>
          </a:xfrm>
        </p:spPr>
        <p:txBody>
          <a:bodyPr>
            <a:normAutofit/>
          </a:bodyPr>
          <a:lstStyle>
            <a:lvl1pPr>
              <a:defRPr sz="3200" b="1">
                <a:solidFill>
                  <a:srgbClr val="000000"/>
                </a:solidFill>
              </a:defRPr>
            </a:lvl1pPr>
          </a:lstStyle>
          <a:p>
            <a:r>
              <a:rPr kumimoji="1" lang="zh-CN" altLang="en-US" dirty="0"/>
              <a:t>单击此处编辑母版标题样式</a:t>
            </a:r>
            <a:endParaRPr kumimoji="1" lang="zh-CN" altLang="en-US" dirty="0"/>
          </a:p>
        </p:txBody>
      </p:sp>
      <p:pic>
        <p:nvPicPr>
          <p:cNvPr id="8" name="图形 7"/>
          <p:cNvPicPr>
            <a:picLocks noChangeAspect="1"/>
          </p:cNvPicPr>
          <p:nvPr userDrawn="1"/>
        </p:nvPicPr>
        <p:blipFill rotWithShape="1">
          <a:blip r:embed="rId2">
            <a:extLst>
              <a:ext uri="{96DAC541-7B7A-43D3-8B79-37D633B846F1}">
                <asvg:svgBlip xmlns:asvg="http://schemas.microsoft.com/office/drawing/2016/SVG/main" r:embed="rId3"/>
              </a:ext>
            </a:extLst>
          </a:blip>
          <a:srcRect l="78028" t="-1860" r="5662" b="67849"/>
          <a:stretch>
            <a:fillRect/>
          </a:stretch>
        </p:blipFill>
        <p:spPr>
          <a:xfrm>
            <a:off x="9521686" y="3429000"/>
            <a:ext cx="1992295" cy="1202634"/>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showMasterSp="0" userDrawn="1">
  <p:cSld name="標題投影片">
    <p:bg>
      <p:bgPr>
        <a:solidFill>
          <a:srgbClr val="2351B4"/>
        </a:solidFill>
        <a:effectLst/>
      </p:bgPr>
    </p:bg>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a:xfrm>
            <a:off x="2140527" y="4235121"/>
            <a:ext cx="2743200" cy="365125"/>
          </a:xfrm>
        </p:spPr>
        <p:txBody>
          <a:bodyPr/>
          <a:lstStyle>
            <a:lvl1pPr algn="ctr">
              <a:defRPr sz="2000" b="1">
                <a:solidFill>
                  <a:schemeClr val="tx1"/>
                </a:solidFill>
              </a:defRPr>
            </a:lvl1pPr>
          </a:lstStyle>
          <a:p>
            <a:r>
              <a:rPr lang="en-US" altLang="zh-HK"/>
              <a:t>2017</a:t>
            </a:r>
            <a:r>
              <a:rPr lang="zh-CN" altLang="en-US"/>
              <a:t>年</a:t>
            </a:r>
            <a:r>
              <a:rPr lang="en-US" altLang="zh-CN"/>
              <a:t>6</a:t>
            </a:r>
            <a:r>
              <a:rPr lang="zh-CN" altLang="en-US"/>
              <a:t>月</a:t>
            </a:r>
            <a:endParaRPr lang="zh-HK" altLang="en-US"/>
          </a:p>
        </p:txBody>
      </p:sp>
      <p:pic>
        <p:nvPicPr>
          <p:cNvPr id="9" name="图片 8" descr="图标&#10;&#10;描述已自动生成"/>
          <p:cNvPicPr>
            <a:picLocks noChangeAspect="1"/>
          </p:cNvPicPr>
          <p:nvPr userDrawn="1"/>
        </p:nvPicPr>
        <p:blipFill rotWithShape="1">
          <a:blip r:embed="rId2" cstate="print"/>
          <a:srcRect/>
          <a:stretch>
            <a:fillRect/>
          </a:stretch>
        </p:blipFill>
        <p:spPr>
          <a:xfrm>
            <a:off x="1231305" y="0"/>
            <a:ext cx="10960695" cy="6866216"/>
          </a:xfrm>
          <a:prstGeom prst="rect">
            <a:avLst/>
          </a:prstGeom>
        </p:spPr>
      </p:pic>
      <p:sp>
        <p:nvSpPr>
          <p:cNvPr id="11" name="文字版面配置區 10"/>
          <p:cNvSpPr>
            <a:spLocks noGrp="1"/>
          </p:cNvSpPr>
          <p:nvPr>
            <p:ph type="body" sz="quarter" idx="11" hasCustomPrompt="1"/>
          </p:nvPr>
        </p:nvSpPr>
        <p:spPr>
          <a:xfrm>
            <a:off x="983674" y="2186626"/>
            <a:ext cx="5056907" cy="520992"/>
          </a:xfrm>
        </p:spPr>
        <p:txBody>
          <a:bodyPr anchor="ctr">
            <a:normAutofit/>
          </a:bodyPr>
          <a:lstStyle>
            <a:lvl1pPr marL="0" indent="0" algn="ctr">
              <a:buFontTx/>
              <a:buNone/>
              <a:defRPr lang="en-US" altLang="zh-TW" sz="2400" smtClean="0">
                <a:latin typeface="+mj-ea"/>
              </a:defRPr>
            </a:lvl1pPr>
          </a:lstStyle>
          <a:p>
            <a:pPr lvl="0"/>
            <a:r>
              <a:rPr lang="en-US" altLang="zh-TW" dirty="0">
                <a:latin typeface="+mj-ea"/>
                <a:ea typeface="+mj-ea"/>
              </a:rPr>
              <a:t>PRESENTATION TITLE</a:t>
            </a:r>
            <a:endParaRPr lang="zh-HK" altLang="en-US" dirty="0"/>
          </a:p>
        </p:txBody>
      </p:sp>
      <p:sp>
        <p:nvSpPr>
          <p:cNvPr id="2" name="標題 1"/>
          <p:cNvSpPr>
            <a:spLocks noGrp="1"/>
          </p:cNvSpPr>
          <p:nvPr>
            <p:ph type="ctrTitle" hasCustomPrompt="1"/>
          </p:nvPr>
        </p:nvSpPr>
        <p:spPr>
          <a:xfrm>
            <a:off x="983674" y="1274618"/>
            <a:ext cx="5056908" cy="652169"/>
          </a:xfrm>
        </p:spPr>
        <p:txBody>
          <a:bodyPr anchor="ctr">
            <a:noAutofit/>
          </a:bodyPr>
          <a:lstStyle>
            <a:lvl1pPr algn="ctr">
              <a:lnSpc>
                <a:spcPct val="100000"/>
              </a:lnSpc>
              <a:defRPr lang="en-US" altLang="zh-HK" sz="3600" dirty="0">
                <a:solidFill>
                  <a:schemeClr val="bg1"/>
                </a:solidFill>
                <a:latin typeface="Noto Sans CJK SC Medium" panose="020B0600000000000000" pitchFamily="34" charset="-122"/>
              </a:defRPr>
            </a:lvl1pPr>
          </a:lstStyle>
          <a:p>
            <a:r>
              <a:rPr lang="zh-TW" altLang="en-US" dirty="0">
                <a:latin typeface="+mj-ea"/>
                <a:ea typeface="+mj-ea"/>
              </a:rPr>
              <a:t>简报主题</a:t>
            </a:r>
            <a:endParaRPr lang="en-US" altLang="zh-HK" dirty="0">
              <a:latin typeface="+mj-ea"/>
              <a:ea typeface="+mj-ea"/>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showMasterSp="0" userDrawn="1">
  <p:cSld name="1_標題投影片">
    <p:bg>
      <p:bgPr>
        <a:solidFill>
          <a:srgbClr val="F0F0F0"/>
        </a:solidFill>
        <a:effectLst/>
      </p:bgPr>
    </p:bg>
    <p:spTree>
      <p:nvGrpSpPr>
        <p:cNvPr id="1" name=""/>
        <p:cNvGrpSpPr/>
        <p:nvPr/>
      </p:nvGrpSpPr>
      <p:grpSpPr>
        <a:xfrm>
          <a:off x="0" y="0"/>
          <a:ext cx="0" cy="0"/>
          <a:chOff x="0" y="0"/>
          <a:chExt cx="0" cy="0"/>
        </a:xfrm>
      </p:grpSpPr>
      <p:pic>
        <p:nvPicPr>
          <p:cNvPr id="9" name="图片 8" descr="图标&#10;&#10;描述已自动生成"/>
          <p:cNvPicPr>
            <a:picLocks noChangeAspect="1"/>
          </p:cNvPicPr>
          <p:nvPr userDrawn="1"/>
        </p:nvPicPr>
        <p:blipFill rotWithShape="1">
          <a:blip r:embed="rId2" cstate="print"/>
          <a:srcRect/>
          <a:stretch>
            <a:fillRect/>
          </a:stretch>
        </p:blipFill>
        <p:spPr>
          <a:xfrm>
            <a:off x="1231305" y="-8216"/>
            <a:ext cx="10960695" cy="6866216"/>
          </a:xfrm>
          <a:prstGeom prst="rect">
            <a:avLst/>
          </a:prstGeom>
        </p:spPr>
      </p:pic>
      <p:sp>
        <p:nvSpPr>
          <p:cNvPr id="2" name="標題 1"/>
          <p:cNvSpPr>
            <a:spLocks noGrp="1"/>
          </p:cNvSpPr>
          <p:nvPr>
            <p:ph type="ctrTitle" hasCustomPrompt="1"/>
          </p:nvPr>
        </p:nvSpPr>
        <p:spPr>
          <a:xfrm>
            <a:off x="983674" y="2157120"/>
            <a:ext cx="5056908" cy="652169"/>
          </a:xfrm>
        </p:spPr>
        <p:txBody>
          <a:bodyPr anchor="ctr">
            <a:noAutofit/>
          </a:bodyPr>
          <a:lstStyle>
            <a:lvl1pPr algn="ctr">
              <a:lnSpc>
                <a:spcPct val="100000"/>
              </a:lnSpc>
              <a:defRPr lang="en-US" altLang="zh-HK" sz="3600" dirty="0">
                <a:solidFill>
                  <a:srgbClr val="000000"/>
                </a:solidFill>
                <a:latin typeface="Noto Sans CJK SC Medium" panose="020B0600000000000000" pitchFamily="34" charset="-122"/>
              </a:defRPr>
            </a:lvl1pPr>
          </a:lstStyle>
          <a:p>
            <a:r>
              <a:rPr lang="zh-TW" altLang="en-US" dirty="0">
                <a:latin typeface="+mj-ea"/>
                <a:ea typeface="+mj-ea"/>
              </a:rPr>
              <a:t>简报主题</a:t>
            </a:r>
            <a:endParaRPr lang="en-US" altLang="zh-HK" dirty="0">
              <a:latin typeface="+mj-ea"/>
              <a:ea typeface="+mj-ea"/>
            </a:endParaRPr>
          </a:p>
        </p:txBody>
      </p:sp>
      <p:sp>
        <p:nvSpPr>
          <p:cNvPr id="4" name="日期版面配置區 3"/>
          <p:cNvSpPr>
            <a:spLocks noGrp="1"/>
          </p:cNvSpPr>
          <p:nvPr>
            <p:ph type="dt" sz="half" idx="10"/>
          </p:nvPr>
        </p:nvSpPr>
        <p:spPr>
          <a:xfrm>
            <a:off x="2140527" y="3894879"/>
            <a:ext cx="2743200" cy="365125"/>
          </a:xfrm>
        </p:spPr>
        <p:txBody>
          <a:bodyPr/>
          <a:lstStyle>
            <a:lvl1pPr algn="ctr">
              <a:defRPr sz="2000" b="1">
                <a:solidFill>
                  <a:srgbClr val="62B22F"/>
                </a:solidFill>
              </a:defRPr>
            </a:lvl1pPr>
          </a:lstStyle>
          <a:p>
            <a:r>
              <a:rPr lang="en-US" altLang="zh-HK"/>
              <a:t>2017</a:t>
            </a:r>
            <a:r>
              <a:rPr lang="zh-CN" altLang="en-US"/>
              <a:t>年</a:t>
            </a:r>
            <a:r>
              <a:rPr lang="en-US" altLang="zh-CN"/>
              <a:t>6</a:t>
            </a:r>
            <a:r>
              <a:rPr lang="zh-CN" altLang="en-US"/>
              <a:t>月</a:t>
            </a:r>
            <a:endParaRPr lang="zh-HK" altLang="en-US"/>
          </a:p>
        </p:txBody>
      </p:sp>
      <p:sp>
        <p:nvSpPr>
          <p:cNvPr id="11" name="文字版面配置區 10"/>
          <p:cNvSpPr>
            <a:spLocks noGrp="1"/>
          </p:cNvSpPr>
          <p:nvPr>
            <p:ph type="body" sz="quarter" idx="11" hasCustomPrompt="1"/>
          </p:nvPr>
        </p:nvSpPr>
        <p:spPr>
          <a:xfrm>
            <a:off x="983674" y="3069128"/>
            <a:ext cx="5056907" cy="520992"/>
          </a:xfrm>
        </p:spPr>
        <p:txBody>
          <a:bodyPr anchor="ctr">
            <a:normAutofit/>
          </a:bodyPr>
          <a:lstStyle>
            <a:lvl1pPr marL="0" indent="0" algn="ctr">
              <a:buFontTx/>
              <a:buNone/>
              <a:defRPr lang="en-US" altLang="zh-TW" sz="2400" smtClean="0">
                <a:solidFill>
                  <a:srgbClr val="000000"/>
                </a:solidFill>
                <a:latin typeface="+mj-ea"/>
              </a:defRPr>
            </a:lvl1pPr>
          </a:lstStyle>
          <a:p>
            <a:pPr lvl="0"/>
            <a:r>
              <a:rPr lang="en-US" altLang="zh-TW" dirty="0">
                <a:latin typeface="+mj-ea"/>
                <a:ea typeface="+mj-ea"/>
              </a:rPr>
              <a:t>PRESENTATION TITLE</a:t>
            </a:r>
            <a:endParaRPr lang="zh-HK"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showMasterSp="0" userDrawn="1">
  <p:cSld name="2_Custom Layout">
    <p:bg>
      <p:bgPr>
        <a:solidFill>
          <a:schemeClr val="bg1">
            <a:lumMod val="95000"/>
          </a:schemeClr>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stretch>
            <a:fillRect/>
          </a:stretch>
        </p:blipFill>
        <p:spPr>
          <a:xfrm>
            <a:off x="496955" y="516836"/>
            <a:ext cx="1365755" cy="646042"/>
          </a:xfrm>
          <a:prstGeom prst="rect">
            <a:avLst/>
          </a:prstGeom>
        </p:spPr>
      </p:pic>
      <p:grpSp>
        <p:nvGrpSpPr>
          <p:cNvPr id="3" name="组合 2"/>
          <p:cNvGrpSpPr/>
          <p:nvPr userDrawn="1"/>
        </p:nvGrpSpPr>
        <p:grpSpPr>
          <a:xfrm>
            <a:off x="-17682" y="1223626"/>
            <a:ext cx="12222936" cy="4541072"/>
            <a:chOff x="-916225" y="1105093"/>
            <a:chExt cx="12838960" cy="4769938"/>
          </a:xfrm>
        </p:grpSpPr>
        <p:sp>
          <p:nvSpPr>
            <p:cNvPr id="5" name="图形 5"/>
            <p:cNvSpPr/>
            <p:nvPr/>
          </p:nvSpPr>
          <p:spPr>
            <a:xfrm>
              <a:off x="-889913" y="2022650"/>
              <a:ext cx="12812648" cy="3852381"/>
            </a:xfrm>
            <a:custGeom>
              <a:avLst/>
              <a:gdLst>
                <a:gd name="connsiteX0" fmla="*/ 0 w 4799075"/>
                <a:gd name="connsiteY0" fmla="*/ 0 h 855153"/>
                <a:gd name="connsiteX1" fmla="*/ 1257776 w 4799075"/>
                <a:gd name="connsiteY1" fmla="*/ 0 h 855153"/>
                <a:gd name="connsiteX2" fmla="*/ 2395347 w 4799075"/>
                <a:gd name="connsiteY2" fmla="*/ 427529 h 855153"/>
                <a:gd name="connsiteX3" fmla="*/ 3609023 w 4799075"/>
                <a:gd name="connsiteY3" fmla="*/ 855154 h 855153"/>
                <a:gd name="connsiteX4" fmla="*/ 4799076 w 4799075"/>
                <a:gd name="connsiteY4" fmla="*/ 855154 h 855153"/>
                <a:gd name="connsiteX0-1" fmla="*/ 0 w 3541300"/>
                <a:gd name="connsiteY0-2" fmla="*/ 0 h 855154"/>
                <a:gd name="connsiteX1-3" fmla="*/ 1137571 w 3541300"/>
                <a:gd name="connsiteY1-4" fmla="*/ 427529 h 855154"/>
                <a:gd name="connsiteX2-5" fmla="*/ 2351247 w 3541300"/>
                <a:gd name="connsiteY2-6" fmla="*/ 855154 h 855154"/>
                <a:gd name="connsiteX3-7" fmla="*/ 3541300 w 3541300"/>
                <a:gd name="connsiteY3-8" fmla="*/ 855154 h 855154"/>
                <a:gd name="connsiteX0-9" fmla="*/ 0 w 3541300"/>
                <a:gd name="connsiteY0-10" fmla="*/ 0 h 855154"/>
                <a:gd name="connsiteX1-11" fmla="*/ 1137571 w 3541300"/>
                <a:gd name="connsiteY1-12" fmla="*/ 427529 h 855154"/>
                <a:gd name="connsiteX2-13" fmla="*/ 2351247 w 3541300"/>
                <a:gd name="connsiteY2-14" fmla="*/ 855154 h 855154"/>
                <a:gd name="connsiteX3-15" fmla="*/ 3541300 w 3541300"/>
                <a:gd name="connsiteY3-16" fmla="*/ 855154 h 855154"/>
                <a:gd name="connsiteX0-17" fmla="*/ 0 w 2915818"/>
                <a:gd name="connsiteY0-18" fmla="*/ 0 h 855154"/>
                <a:gd name="connsiteX1-19" fmla="*/ 1137571 w 2915818"/>
                <a:gd name="connsiteY1-20" fmla="*/ 427529 h 855154"/>
                <a:gd name="connsiteX2-21" fmla="*/ 2351247 w 2915818"/>
                <a:gd name="connsiteY2-22" fmla="*/ 855154 h 855154"/>
                <a:gd name="connsiteX3-23" fmla="*/ 2915818 w 2915818"/>
                <a:gd name="connsiteY3-24" fmla="*/ 855154 h 855154"/>
                <a:gd name="connsiteX0-25" fmla="*/ 0 w 2915818"/>
                <a:gd name="connsiteY0-26" fmla="*/ 0 h 856418"/>
                <a:gd name="connsiteX1-27" fmla="*/ 1137571 w 2915818"/>
                <a:gd name="connsiteY1-28" fmla="*/ 427529 h 856418"/>
                <a:gd name="connsiteX2-29" fmla="*/ 2351247 w 2915818"/>
                <a:gd name="connsiteY2-30" fmla="*/ 855154 h 856418"/>
                <a:gd name="connsiteX3-31" fmla="*/ 2848364 w 2915818"/>
                <a:gd name="connsiteY3-32" fmla="*/ 856418 h 856418"/>
                <a:gd name="connsiteX4-33" fmla="*/ 2915818 w 2915818"/>
                <a:gd name="connsiteY4-34" fmla="*/ 855154 h 856418"/>
                <a:gd name="connsiteX0-35" fmla="*/ 0 w 2848364"/>
                <a:gd name="connsiteY0-36" fmla="*/ 0 h 856418"/>
                <a:gd name="connsiteX1-37" fmla="*/ 1137571 w 2848364"/>
                <a:gd name="connsiteY1-38" fmla="*/ 427529 h 856418"/>
                <a:gd name="connsiteX2-39" fmla="*/ 2351247 w 2848364"/>
                <a:gd name="connsiteY2-40" fmla="*/ 855154 h 856418"/>
                <a:gd name="connsiteX3-41" fmla="*/ 2848364 w 2848364"/>
                <a:gd name="connsiteY3-42" fmla="*/ 856418 h 856418"/>
              </a:gdLst>
              <a:ahLst/>
              <a:cxnLst>
                <a:cxn ang="0">
                  <a:pos x="connsiteX0-1" y="connsiteY0-2"/>
                </a:cxn>
                <a:cxn ang="0">
                  <a:pos x="connsiteX1-3" y="connsiteY1-4"/>
                </a:cxn>
                <a:cxn ang="0">
                  <a:pos x="connsiteX2-5" y="connsiteY2-6"/>
                </a:cxn>
                <a:cxn ang="0">
                  <a:pos x="connsiteX3-7" y="connsiteY3-8"/>
                </a:cxn>
              </a:cxnLst>
              <a:rect l="l" t="t" r="r" b="b"/>
              <a:pathLst>
                <a:path w="2848364" h="856418">
                  <a:moveTo>
                    <a:pt x="0" y="0"/>
                  </a:moveTo>
                  <a:cubicBezTo>
                    <a:pt x="677895" y="0"/>
                    <a:pt x="899637" y="224821"/>
                    <a:pt x="1137571" y="427529"/>
                  </a:cubicBezTo>
                  <a:cubicBezTo>
                    <a:pt x="1353408" y="611448"/>
                    <a:pt x="1552099" y="855154"/>
                    <a:pt x="2351247" y="855154"/>
                  </a:cubicBezTo>
                  <a:lnTo>
                    <a:pt x="2848364" y="856418"/>
                  </a:lnTo>
                </a:path>
              </a:pathLst>
            </a:custGeom>
            <a:noFill/>
            <a:ln w="69850" cap="flat">
              <a:gradFill>
                <a:gsLst>
                  <a:gs pos="0">
                    <a:srgbClr val="1951B4"/>
                  </a:gs>
                  <a:gs pos="100000">
                    <a:srgbClr val="46C484"/>
                  </a:gs>
                </a:gsLst>
                <a:lin ang="5400000" scaled="1"/>
              </a:gradFill>
              <a:prstDash val="solid"/>
              <a:miter/>
            </a:ln>
          </p:spPr>
          <p:txBody>
            <a:bodyPr rtlCol="0" anchor="ctr"/>
            <a:lstStyle/>
            <a:p>
              <a:endParaRPr lang="zh-CN" altLang="en-US"/>
            </a:p>
          </p:txBody>
        </p:sp>
        <p:sp>
          <p:nvSpPr>
            <p:cNvPr id="6" name="图形 5"/>
            <p:cNvSpPr/>
            <p:nvPr/>
          </p:nvSpPr>
          <p:spPr>
            <a:xfrm flipH="1">
              <a:off x="-916225" y="1105093"/>
              <a:ext cx="12838958" cy="3788570"/>
            </a:xfrm>
            <a:custGeom>
              <a:avLst/>
              <a:gdLst>
                <a:gd name="connsiteX0" fmla="*/ 0 w 4799075"/>
                <a:gd name="connsiteY0" fmla="*/ 0 h 855153"/>
                <a:gd name="connsiteX1" fmla="*/ 1257776 w 4799075"/>
                <a:gd name="connsiteY1" fmla="*/ 0 h 855153"/>
                <a:gd name="connsiteX2" fmla="*/ 2395347 w 4799075"/>
                <a:gd name="connsiteY2" fmla="*/ 427529 h 855153"/>
                <a:gd name="connsiteX3" fmla="*/ 3609023 w 4799075"/>
                <a:gd name="connsiteY3" fmla="*/ 855154 h 855153"/>
                <a:gd name="connsiteX4" fmla="*/ 4799076 w 4799075"/>
                <a:gd name="connsiteY4" fmla="*/ 855154 h 855153"/>
                <a:gd name="connsiteX0-1" fmla="*/ 0 w 3609023"/>
                <a:gd name="connsiteY0-2" fmla="*/ 0 h 855154"/>
                <a:gd name="connsiteX1-3" fmla="*/ 1257776 w 3609023"/>
                <a:gd name="connsiteY1-4" fmla="*/ 0 h 855154"/>
                <a:gd name="connsiteX2-5" fmla="*/ 2395347 w 3609023"/>
                <a:gd name="connsiteY2-6" fmla="*/ 427529 h 855154"/>
                <a:gd name="connsiteX3-7" fmla="*/ 3609023 w 3609023"/>
                <a:gd name="connsiteY3-8" fmla="*/ 855154 h 855154"/>
                <a:gd name="connsiteX0-9" fmla="*/ 0 w 2968469"/>
                <a:gd name="connsiteY0-10" fmla="*/ 3768 h 855154"/>
                <a:gd name="connsiteX1-11" fmla="*/ 617222 w 2968469"/>
                <a:gd name="connsiteY1-12" fmla="*/ 0 h 855154"/>
                <a:gd name="connsiteX2-13" fmla="*/ 1754793 w 2968469"/>
                <a:gd name="connsiteY2-14" fmla="*/ 427529 h 855154"/>
                <a:gd name="connsiteX3-15" fmla="*/ 2968469 w 2968469"/>
                <a:gd name="connsiteY3-16" fmla="*/ 855154 h 855154"/>
                <a:gd name="connsiteX0-17" fmla="*/ 0 w 2968469"/>
                <a:gd name="connsiteY0-18" fmla="*/ 3768 h 855154"/>
                <a:gd name="connsiteX1-19" fmla="*/ 70467 w 2968469"/>
                <a:gd name="connsiteY1-20" fmla="*/ 2063 h 855154"/>
                <a:gd name="connsiteX2-21" fmla="*/ 617222 w 2968469"/>
                <a:gd name="connsiteY2-22" fmla="*/ 0 h 855154"/>
                <a:gd name="connsiteX3-23" fmla="*/ 1754793 w 2968469"/>
                <a:gd name="connsiteY3-24" fmla="*/ 427529 h 855154"/>
                <a:gd name="connsiteX4-25" fmla="*/ 2968469 w 2968469"/>
                <a:gd name="connsiteY4-26" fmla="*/ 855154 h 855154"/>
                <a:gd name="connsiteX0-27" fmla="*/ 0 w 2898002"/>
                <a:gd name="connsiteY0-28" fmla="*/ 2063 h 855154"/>
                <a:gd name="connsiteX1-29" fmla="*/ 546755 w 2898002"/>
                <a:gd name="connsiteY1-30" fmla="*/ 0 h 855154"/>
                <a:gd name="connsiteX2-31" fmla="*/ 1684326 w 2898002"/>
                <a:gd name="connsiteY2-32" fmla="*/ 427529 h 855154"/>
                <a:gd name="connsiteX3-33" fmla="*/ 2898002 w 2898002"/>
                <a:gd name="connsiteY3-34" fmla="*/ 855154 h 855154"/>
              </a:gdLst>
              <a:ahLst/>
              <a:cxnLst>
                <a:cxn ang="0">
                  <a:pos x="connsiteX0-1" y="connsiteY0-2"/>
                </a:cxn>
                <a:cxn ang="0">
                  <a:pos x="connsiteX1-3" y="connsiteY1-4"/>
                </a:cxn>
                <a:cxn ang="0">
                  <a:pos x="connsiteX2-5" y="connsiteY2-6"/>
                </a:cxn>
                <a:cxn ang="0">
                  <a:pos x="connsiteX3-7" y="connsiteY3-8"/>
                </a:cxn>
              </a:cxnLst>
              <a:rect l="l" t="t" r="r" b="b"/>
              <a:pathLst>
                <a:path w="2898002" h="855154">
                  <a:moveTo>
                    <a:pt x="0" y="2063"/>
                  </a:moveTo>
                  <a:lnTo>
                    <a:pt x="546755" y="0"/>
                  </a:lnTo>
                  <a:cubicBezTo>
                    <a:pt x="1224650" y="0"/>
                    <a:pt x="1446392" y="224821"/>
                    <a:pt x="1684326" y="427529"/>
                  </a:cubicBezTo>
                  <a:cubicBezTo>
                    <a:pt x="1900163" y="611448"/>
                    <a:pt x="2098854" y="855154"/>
                    <a:pt x="2898002" y="855154"/>
                  </a:cubicBezTo>
                </a:path>
              </a:pathLst>
            </a:custGeom>
            <a:noFill/>
            <a:ln w="69850" cap="flat">
              <a:gradFill>
                <a:gsLst>
                  <a:gs pos="0">
                    <a:srgbClr val="1951B4"/>
                  </a:gs>
                  <a:gs pos="100000">
                    <a:srgbClr val="46C484"/>
                  </a:gs>
                </a:gsLst>
                <a:lin ang="5400000" scaled="1"/>
              </a:gradFill>
              <a:prstDash val="solid"/>
              <a:miter/>
            </a:ln>
          </p:spPr>
          <p:txBody>
            <a:bodyPr rtlCol="0" anchor="ctr"/>
            <a:lstStyle/>
            <a:p>
              <a:endParaRPr lang="zh-CN" altLang="en-US"/>
            </a:p>
          </p:txBody>
        </p:sp>
      </p:grpSp>
      <p:sp>
        <p:nvSpPr>
          <p:cNvPr id="7" name="矩形 6"/>
          <p:cNvSpPr/>
          <p:nvPr userDrawn="1"/>
        </p:nvSpPr>
        <p:spPr>
          <a:xfrm>
            <a:off x="495460" y="6333270"/>
            <a:ext cx="1786194" cy="307777"/>
          </a:xfrm>
          <a:prstGeom prst="rect">
            <a:avLst/>
          </a:prstGeom>
        </p:spPr>
        <p:txBody>
          <a:bodyPr wrap="none">
            <a:spAutoFit/>
          </a:bodyPr>
          <a:lstStyle/>
          <a:p>
            <a:pPr algn="ctr"/>
            <a:r>
              <a:rPr lang="en-GB" altLang="zh-CN" sz="1400">
                <a:solidFill>
                  <a:schemeClr val="tx2">
                    <a:lumMod val="60000"/>
                    <a:lumOff val="40000"/>
                    <a:alpha val="38000"/>
                  </a:schemeClr>
                </a:solidFill>
                <a:latin typeface="微软雅黑" panose="020B0503020204020204" pitchFamily="34" charset="-122"/>
                <a:ea typeface="微软雅黑" panose="020B0503020204020204" pitchFamily="34" charset="-122"/>
              </a:rPr>
              <a:t>www</a:t>
            </a:r>
            <a:r>
              <a:rPr lang="en-US" altLang="zh-CN" sz="1400">
                <a:solidFill>
                  <a:schemeClr val="tx2">
                    <a:lumMod val="60000"/>
                    <a:lumOff val="40000"/>
                    <a:alpha val="38000"/>
                  </a:schemeClr>
                </a:solidFill>
                <a:latin typeface="微软雅黑" panose="020B0503020204020204" pitchFamily="34" charset="-122"/>
                <a:ea typeface="微软雅黑" panose="020B0503020204020204" pitchFamily="34" charset="-122"/>
              </a:rPr>
              <a:t>.</a:t>
            </a:r>
            <a:r>
              <a:rPr lang="en-GB" altLang="zh-CN" sz="1400">
                <a:solidFill>
                  <a:schemeClr val="tx2">
                    <a:lumMod val="60000"/>
                    <a:lumOff val="40000"/>
                    <a:alpha val="38000"/>
                  </a:schemeClr>
                </a:solidFill>
                <a:latin typeface="微软雅黑" panose="020B0503020204020204" pitchFamily="34" charset="-122"/>
                <a:ea typeface="微软雅黑" panose="020B0503020204020204" pitchFamily="34" charset="-122"/>
              </a:rPr>
              <a:t>fintell.com.cn</a:t>
            </a:r>
            <a:endParaRPr lang="en-US" altLang="zh-CN" sz="1200">
              <a:solidFill>
                <a:schemeClr val="tx2">
                  <a:lumMod val="60000"/>
                  <a:lumOff val="40000"/>
                  <a:alpha val="38000"/>
                </a:schemeClr>
              </a:solidFill>
              <a:latin typeface="微软雅黑" panose="020B0503020204020204" pitchFamily="34" charset="-122"/>
              <a:ea typeface="微软雅黑" panose="020B0503020204020204" pitchFamily="34" charset="-122"/>
              <a:cs typeface="Open Sans" panose="020B060603050402020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只有標題">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4" name="对象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56" name="think-cell Slide" r:id="rId3" imgW="12700" imgH="12700" progId="TCLayout.ActiveDocument.1">
                  <p:embed/>
                </p:oleObj>
              </mc:Choice>
              <mc:Fallback>
                <p:oleObj name="think-cell Slide" r:id="rId3" imgW="12700" imgH="12700" progId="TCLayout.ActiveDocument.1">
                  <p:embed/>
                  <p:pic>
                    <p:nvPicPr>
                      <p:cNvPr id="0" name="对象 3"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14" name="图形 13"/>
          <p:cNvPicPr>
            <a:picLocks noChangeAspect="1"/>
          </p:cNvPicPr>
          <p:nvPr userDrawn="1"/>
        </p:nvPicPr>
        <p:blipFill rotWithShape="1">
          <a:blip r:embed="rId5" cstate="print">
            <a:extLst>
              <a:ext uri="{96DAC541-7B7A-43D3-8B79-37D633B846F1}">
                <asvg:svgBlip xmlns:asvg="http://schemas.microsoft.com/office/drawing/2016/SVG/main" r:embed="rId6"/>
              </a:ext>
            </a:extLst>
          </a:blip>
          <a:srcRect t="1" r="53242" b="74431"/>
          <a:stretch>
            <a:fillRect/>
          </a:stretch>
        </p:blipFill>
        <p:spPr>
          <a:xfrm>
            <a:off x="1" y="6297227"/>
            <a:ext cx="5700712" cy="560773"/>
          </a:xfrm>
          <a:prstGeom prst="rect">
            <a:avLst/>
          </a:prstGeom>
        </p:spPr>
      </p:pic>
      <p:pic>
        <p:nvPicPr>
          <p:cNvPr id="15" name="图形 14"/>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704848" y="6432551"/>
            <a:ext cx="1266825" cy="348836"/>
          </a:xfrm>
          <a:prstGeom prst="rect">
            <a:avLst/>
          </a:prstGeom>
        </p:spPr>
      </p:pic>
      <p:sp>
        <p:nvSpPr>
          <p:cNvPr id="16" name="Slide Number Placeholder 24"/>
          <p:cNvSpPr txBox="1"/>
          <p:nvPr userDrawn="1"/>
        </p:nvSpPr>
        <p:spPr>
          <a:xfrm>
            <a:off x="-162754" y="6390515"/>
            <a:ext cx="100385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6C48702-E445-134E-B960-6F692773524F}" type="slidenum">
              <a:rPr lang="en-US" sz="800" b="1" i="0" smtClean="0">
                <a:solidFill>
                  <a:schemeClr val="bg2">
                    <a:lumMod val="10000"/>
                  </a:schemeClr>
                </a:solidFill>
                <a:latin typeface="Open Sans SemiBold" charset="0"/>
                <a:ea typeface="Open Sans SemiBold" charset="0"/>
                <a:cs typeface="Open Sans SemiBold" charset="0"/>
              </a:rPr>
            </a:fld>
            <a:endParaRPr lang="en-US" sz="800" b="1" i="0">
              <a:solidFill>
                <a:schemeClr val="bg2">
                  <a:lumMod val="10000"/>
                </a:schemeClr>
              </a:solidFill>
              <a:latin typeface="Open Sans SemiBold" charset="0"/>
              <a:ea typeface="Open Sans SemiBold" charset="0"/>
              <a:cs typeface="Open Sans SemiBold" charset="0"/>
            </a:endParaRPr>
          </a:p>
        </p:txBody>
      </p:sp>
      <p:cxnSp>
        <p:nvCxnSpPr>
          <p:cNvPr id="17" name="直线连接符 16"/>
          <p:cNvCxnSpPr/>
          <p:nvPr userDrawn="1"/>
        </p:nvCxnSpPr>
        <p:spPr>
          <a:xfrm>
            <a:off x="0" y="965200"/>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标题 5"/>
          <p:cNvSpPr>
            <a:spLocks noGrp="1"/>
          </p:cNvSpPr>
          <p:nvPr>
            <p:ph type="title"/>
          </p:nvPr>
        </p:nvSpPr>
        <p:spPr>
          <a:xfrm>
            <a:off x="668079" y="63795"/>
            <a:ext cx="8199474" cy="871870"/>
          </a:xfrm>
        </p:spPr>
        <p:txBody>
          <a:bodyPr>
            <a:normAutofit/>
          </a:bodyPr>
          <a:lstStyle>
            <a:lvl1pPr>
              <a:defRPr sz="3200" b="1">
                <a:solidFill>
                  <a:srgbClr val="000000"/>
                </a:solidFill>
              </a:defRPr>
            </a:lvl1pPr>
          </a:lstStyle>
          <a:p>
            <a:r>
              <a:rPr kumimoji="1" lang="zh-CN" altLang="en-US" dirty="0"/>
              <a:t>单击此处编辑母版标题样式</a:t>
            </a:r>
            <a:endParaRPr kumimoji="1" lang="zh-CN" altLang="en-US" dirty="0"/>
          </a:p>
        </p:txBody>
      </p:sp>
      <p:pic>
        <p:nvPicPr>
          <p:cNvPr id="9" name="图片 8"/>
          <p:cNvPicPr>
            <a:picLocks noChangeAspect="1"/>
          </p:cNvPicPr>
          <p:nvPr userDrawn="1"/>
        </p:nvPicPr>
        <p:blipFill>
          <a:blip r:embed="rId9" cstate="print"/>
          <a:stretch>
            <a:fillRect/>
          </a:stretch>
        </p:blipFill>
        <p:spPr>
          <a:xfrm>
            <a:off x="11062252" y="6253816"/>
            <a:ext cx="857031" cy="405401"/>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1_標題投影片">
    <p:bg>
      <p:bgPr>
        <a:solidFill>
          <a:srgbClr val="F0F0F0"/>
        </a:solidFill>
        <a:effectLst/>
      </p:bgPr>
    </p:bg>
    <p:spTree>
      <p:nvGrpSpPr>
        <p:cNvPr id="1" name=""/>
        <p:cNvGrpSpPr/>
        <p:nvPr/>
      </p:nvGrpSpPr>
      <p:grpSpPr>
        <a:xfrm>
          <a:off x="0" y="0"/>
          <a:ext cx="0" cy="0"/>
          <a:chOff x="0" y="0"/>
          <a:chExt cx="0" cy="0"/>
        </a:xfrm>
      </p:grpSpPr>
      <p:pic>
        <p:nvPicPr>
          <p:cNvPr id="9" name="图片 8" descr="图标&#10;&#10;描述已自动生成"/>
          <p:cNvPicPr>
            <a:picLocks noChangeAspect="1"/>
          </p:cNvPicPr>
          <p:nvPr userDrawn="1"/>
        </p:nvPicPr>
        <p:blipFill rotWithShape="1">
          <a:blip r:embed="rId2" cstate="print"/>
          <a:srcRect/>
          <a:stretch>
            <a:fillRect/>
          </a:stretch>
        </p:blipFill>
        <p:spPr>
          <a:xfrm>
            <a:off x="1231305" y="-8216"/>
            <a:ext cx="10960695" cy="6866216"/>
          </a:xfrm>
          <a:prstGeom prst="rect">
            <a:avLst/>
          </a:prstGeom>
        </p:spPr>
      </p:pic>
      <p:sp>
        <p:nvSpPr>
          <p:cNvPr id="2" name="標題 1"/>
          <p:cNvSpPr>
            <a:spLocks noGrp="1"/>
          </p:cNvSpPr>
          <p:nvPr>
            <p:ph type="ctrTitle" hasCustomPrompt="1"/>
          </p:nvPr>
        </p:nvSpPr>
        <p:spPr>
          <a:xfrm>
            <a:off x="983674" y="2157120"/>
            <a:ext cx="5056908" cy="652169"/>
          </a:xfrm>
        </p:spPr>
        <p:txBody>
          <a:bodyPr anchor="ctr">
            <a:noAutofit/>
          </a:bodyPr>
          <a:lstStyle>
            <a:lvl1pPr algn="ctr">
              <a:lnSpc>
                <a:spcPct val="100000"/>
              </a:lnSpc>
              <a:defRPr lang="en-US" altLang="zh-HK" sz="3600" dirty="0">
                <a:solidFill>
                  <a:srgbClr val="000000"/>
                </a:solidFill>
                <a:latin typeface="Noto Sans CJK SC Medium" panose="020B0600000000000000" pitchFamily="34" charset="-122"/>
              </a:defRPr>
            </a:lvl1pPr>
          </a:lstStyle>
          <a:p>
            <a:r>
              <a:rPr lang="zh-TW" altLang="en-US" dirty="0">
                <a:latin typeface="+mj-ea"/>
                <a:ea typeface="+mj-ea"/>
              </a:rPr>
              <a:t>简报主题</a:t>
            </a:r>
            <a:endParaRPr lang="en-US" altLang="zh-HK" dirty="0">
              <a:latin typeface="+mj-ea"/>
              <a:ea typeface="+mj-ea"/>
            </a:endParaRPr>
          </a:p>
        </p:txBody>
      </p:sp>
      <p:sp>
        <p:nvSpPr>
          <p:cNvPr id="4" name="日期版面配置區 3"/>
          <p:cNvSpPr>
            <a:spLocks noGrp="1"/>
          </p:cNvSpPr>
          <p:nvPr>
            <p:ph type="dt" sz="half" idx="10"/>
          </p:nvPr>
        </p:nvSpPr>
        <p:spPr>
          <a:xfrm>
            <a:off x="2140527" y="3894879"/>
            <a:ext cx="2743200" cy="365125"/>
          </a:xfrm>
        </p:spPr>
        <p:txBody>
          <a:bodyPr/>
          <a:lstStyle>
            <a:lvl1pPr algn="ctr">
              <a:defRPr sz="2000" b="1">
                <a:solidFill>
                  <a:srgbClr val="62B22F"/>
                </a:solidFill>
              </a:defRPr>
            </a:lvl1pPr>
          </a:lstStyle>
          <a:p>
            <a:r>
              <a:rPr lang="en-US" altLang="zh-HK"/>
              <a:t>2017</a:t>
            </a:r>
            <a:r>
              <a:rPr lang="zh-CN" altLang="en-US"/>
              <a:t>年</a:t>
            </a:r>
            <a:r>
              <a:rPr lang="en-US" altLang="zh-CN"/>
              <a:t>6</a:t>
            </a:r>
            <a:r>
              <a:rPr lang="zh-CN" altLang="en-US"/>
              <a:t>月</a:t>
            </a:r>
            <a:endParaRPr lang="zh-HK" altLang="en-US"/>
          </a:p>
        </p:txBody>
      </p:sp>
      <p:sp>
        <p:nvSpPr>
          <p:cNvPr id="11" name="文字版面配置區 10"/>
          <p:cNvSpPr>
            <a:spLocks noGrp="1"/>
          </p:cNvSpPr>
          <p:nvPr>
            <p:ph type="body" sz="quarter" idx="11" hasCustomPrompt="1"/>
          </p:nvPr>
        </p:nvSpPr>
        <p:spPr>
          <a:xfrm>
            <a:off x="983674" y="3069128"/>
            <a:ext cx="5056907" cy="520992"/>
          </a:xfrm>
        </p:spPr>
        <p:txBody>
          <a:bodyPr anchor="ctr">
            <a:normAutofit/>
          </a:bodyPr>
          <a:lstStyle>
            <a:lvl1pPr marL="0" indent="0" algn="ctr">
              <a:buFontTx/>
              <a:buNone/>
              <a:defRPr lang="en-US" altLang="zh-TW" sz="2400" smtClean="0">
                <a:solidFill>
                  <a:srgbClr val="000000"/>
                </a:solidFill>
                <a:latin typeface="+mj-ea"/>
              </a:defRPr>
            </a:lvl1pPr>
          </a:lstStyle>
          <a:p>
            <a:pPr lvl="0"/>
            <a:r>
              <a:rPr lang="en-US" altLang="zh-TW" dirty="0">
                <a:latin typeface="+mj-ea"/>
                <a:ea typeface="+mj-ea"/>
              </a:rPr>
              <a:t>PRESENTATION TITLE</a:t>
            </a:r>
            <a:endParaRPr lang="zh-HK"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Custom Layout">
    <p:bg>
      <p:bgPr>
        <a:solidFill>
          <a:schemeClr val="bg1">
            <a:lumMod val="95000"/>
          </a:schemeClr>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stretch>
            <a:fillRect/>
          </a:stretch>
        </p:blipFill>
        <p:spPr>
          <a:xfrm>
            <a:off x="11062252" y="6253816"/>
            <a:ext cx="857031" cy="405401"/>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lumMod val="95000"/>
          </a:schemeClr>
        </a:solidFill>
        <a:effectLst/>
      </p:bgPr>
    </p:bg>
    <p:spTree>
      <p:nvGrpSpPr>
        <p:cNvPr id="1" name=""/>
        <p:cNvGrpSpPr/>
        <p:nvPr/>
      </p:nvGrpSpPr>
      <p:grpSpPr>
        <a:xfrm>
          <a:off x="0" y="0"/>
          <a:ext cx="0" cy="0"/>
          <a:chOff x="0" y="0"/>
          <a:chExt cx="0" cy="0"/>
        </a:xfrm>
      </p:grpSpPr>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389424" y="3412025"/>
            <a:ext cx="1886874" cy="1886874"/>
          </a:xfrm>
          <a:prstGeom prst="rect">
            <a:avLst/>
          </a:prstGeom>
        </p:spPr>
      </p:pic>
      <p:sp>
        <p:nvSpPr>
          <p:cNvPr id="7" name="文本框 6"/>
          <p:cNvSpPr txBox="1"/>
          <p:nvPr userDrawn="1"/>
        </p:nvSpPr>
        <p:spPr>
          <a:xfrm>
            <a:off x="7985573" y="741428"/>
            <a:ext cx="8459855" cy="4893647"/>
          </a:xfrm>
          <a:prstGeom prst="rect">
            <a:avLst/>
          </a:prstGeom>
          <a:noFill/>
          <a:effectLst/>
        </p:spPr>
        <p:txBody>
          <a:bodyPr wrap="square" rtlCol="0">
            <a:spAutoFit/>
          </a:bodyPr>
          <a:lstStyle/>
          <a:p>
            <a:r>
              <a:rPr kumimoji="1" lang="en-US" altLang="zh-CN" sz="31200" b="1">
                <a:ln w="0"/>
                <a:gradFill flip="none" rotWithShape="1">
                  <a:gsLst>
                    <a:gs pos="0">
                      <a:schemeClr val="bg1">
                        <a:alpha val="53000"/>
                      </a:schemeClr>
                    </a:gs>
                    <a:gs pos="99000">
                      <a:schemeClr val="bg1">
                        <a:alpha val="40000"/>
                      </a:schemeClr>
                    </a:gs>
                  </a:gsLst>
                  <a:lin ang="5400000" scaled="1"/>
                  <a:tileRect/>
                </a:gradFill>
                <a:effectLst>
                  <a:reflection blurRad="6350" stA="53000" endA="300" endPos="35500" dir="5400000" sy="-90000" algn="bl" rotWithShape="0"/>
                </a:effectLst>
                <a:latin typeface="Cabin" pitchFamily="2" charset="0"/>
              </a:rPr>
              <a:t>B+</a:t>
            </a:r>
            <a:endParaRPr kumimoji="1" lang="zh-CN" altLang="en-US" sz="31200" b="1">
              <a:ln w="0"/>
              <a:gradFill flip="none" rotWithShape="1">
                <a:gsLst>
                  <a:gs pos="0">
                    <a:schemeClr val="bg1">
                      <a:alpha val="53000"/>
                    </a:schemeClr>
                  </a:gs>
                  <a:gs pos="99000">
                    <a:schemeClr val="bg1">
                      <a:alpha val="40000"/>
                    </a:schemeClr>
                  </a:gs>
                </a:gsLst>
                <a:lin ang="5400000" scaled="1"/>
                <a:tileRect/>
              </a:gradFill>
              <a:effectLst>
                <a:reflection blurRad="6350" stA="53000" endA="300" endPos="35500" dir="5400000" sy="-90000" algn="bl" rotWithShape="0"/>
              </a:effectLst>
              <a:latin typeface="Cabin" pitchFamily="2" charset="0"/>
            </a:endParaRPr>
          </a:p>
        </p:txBody>
      </p:sp>
      <p:pic>
        <p:nvPicPr>
          <p:cNvPr id="3" name="图形 2"/>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3321934"/>
            <a:ext cx="12215501" cy="3536066"/>
          </a:xfrm>
          <a:prstGeom prst="rect">
            <a:avLst/>
          </a:prstGeom>
        </p:spPr>
      </p:pic>
      <p:cxnSp>
        <p:nvCxnSpPr>
          <p:cNvPr id="5" name="直线连接符 4"/>
          <p:cNvCxnSpPr/>
          <p:nvPr userDrawn="1"/>
        </p:nvCxnSpPr>
        <p:spPr>
          <a:xfrm>
            <a:off x="0" y="965200"/>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标题 5"/>
          <p:cNvSpPr>
            <a:spLocks noGrp="1"/>
          </p:cNvSpPr>
          <p:nvPr>
            <p:ph type="title"/>
          </p:nvPr>
        </p:nvSpPr>
        <p:spPr>
          <a:xfrm>
            <a:off x="668079" y="63795"/>
            <a:ext cx="8199474" cy="871870"/>
          </a:xfrm>
        </p:spPr>
        <p:txBody>
          <a:bodyPr>
            <a:normAutofit/>
          </a:bodyPr>
          <a:lstStyle>
            <a:lvl1pPr>
              <a:defRPr sz="3200" b="1">
                <a:solidFill>
                  <a:srgbClr val="000000"/>
                </a:solidFill>
              </a:defRPr>
            </a:lvl1pPr>
          </a:lstStyle>
          <a:p>
            <a:r>
              <a:rPr kumimoji="1" lang="zh-CN" altLang="en-US" dirty="0"/>
              <a:t>单击此处编辑母版标题样式</a:t>
            </a:r>
            <a:endParaRPr kumimoji="1"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bg1">
            <a:lumMod val="95000"/>
          </a:schemeClr>
        </a:solidFill>
        <a:effectLst/>
      </p:bgPr>
    </p:bg>
    <p:spTree>
      <p:nvGrpSpPr>
        <p:cNvPr id="1" name=""/>
        <p:cNvGrpSpPr/>
        <p:nvPr/>
      </p:nvGrpSpPr>
      <p:grpSpPr>
        <a:xfrm>
          <a:off x="0" y="0"/>
          <a:ext cx="0" cy="0"/>
          <a:chOff x="0" y="0"/>
          <a:chExt cx="0" cy="0"/>
        </a:xfrm>
      </p:grpSpPr>
      <p:sp>
        <p:nvSpPr>
          <p:cNvPr id="7" name="文本框 6"/>
          <p:cNvSpPr txBox="1"/>
          <p:nvPr userDrawn="1"/>
        </p:nvSpPr>
        <p:spPr>
          <a:xfrm>
            <a:off x="8066597" y="845574"/>
            <a:ext cx="4518694" cy="4893647"/>
          </a:xfrm>
          <a:prstGeom prst="rect">
            <a:avLst/>
          </a:prstGeom>
          <a:noFill/>
          <a:effectLst/>
        </p:spPr>
        <p:txBody>
          <a:bodyPr wrap="square" rtlCol="0">
            <a:spAutoFit/>
          </a:bodyPr>
          <a:lstStyle/>
          <a:p>
            <a:r>
              <a:rPr kumimoji="1" lang="en-US" altLang="zh-CN" sz="31200" b="1">
                <a:ln w="0"/>
                <a:gradFill flip="none" rotWithShape="1">
                  <a:gsLst>
                    <a:gs pos="0">
                      <a:schemeClr val="bg1">
                        <a:alpha val="64000"/>
                      </a:schemeClr>
                    </a:gs>
                    <a:gs pos="99000">
                      <a:schemeClr val="bg1">
                        <a:alpha val="40000"/>
                      </a:schemeClr>
                    </a:gs>
                  </a:gsLst>
                  <a:lin ang="5400000" scaled="1"/>
                  <a:tileRect/>
                </a:gradFill>
                <a:effectLst>
                  <a:reflection blurRad="6350" stA="53000" endA="300" endPos="35500" dir="5400000" sy="-90000" algn="bl" rotWithShape="0"/>
                </a:effectLst>
                <a:latin typeface="Cabin" pitchFamily="2" charset="0"/>
              </a:rPr>
              <a:t>B+</a:t>
            </a:r>
            <a:endParaRPr kumimoji="1" lang="zh-CN" altLang="en-US" sz="31200" b="1">
              <a:ln w="0"/>
              <a:gradFill flip="none" rotWithShape="1">
                <a:gsLst>
                  <a:gs pos="0">
                    <a:schemeClr val="bg1">
                      <a:alpha val="64000"/>
                    </a:schemeClr>
                  </a:gs>
                  <a:gs pos="99000">
                    <a:schemeClr val="bg1">
                      <a:alpha val="40000"/>
                    </a:schemeClr>
                  </a:gs>
                </a:gsLst>
                <a:lin ang="5400000" scaled="1"/>
                <a:tileRect/>
              </a:gradFill>
              <a:effectLst>
                <a:reflection blurRad="6350" stA="53000" endA="300" endPos="35500" dir="5400000" sy="-90000" algn="bl" rotWithShape="0"/>
              </a:effectLst>
              <a:latin typeface="Cabin" pitchFamily="2" charset="0"/>
            </a:endParaRPr>
          </a:p>
        </p:txBody>
      </p:sp>
      <p:pic>
        <p:nvPicPr>
          <p:cNvPr id="3" name="图形 2"/>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3321934"/>
            <a:ext cx="12215501" cy="3536066"/>
          </a:xfrm>
          <a:prstGeom prst="rect">
            <a:avLst/>
          </a:prstGeom>
        </p:spPr>
      </p:pic>
      <p:cxnSp>
        <p:nvCxnSpPr>
          <p:cNvPr id="5" name="直线连接符 4"/>
          <p:cNvCxnSpPr/>
          <p:nvPr userDrawn="1"/>
        </p:nvCxnSpPr>
        <p:spPr>
          <a:xfrm>
            <a:off x="0" y="965200"/>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标题 5"/>
          <p:cNvSpPr>
            <a:spLocks noGrp="1"/>
          </p:cNvSpPr>
          <p:nvPr>
            <p:ph type="title"/>
          </p:nvPr>
        </p:nvSpPr>
        <p:spPr>
          <a:xfrm>
            <a:off x="668079" y="63795"/>
            <a:ext cx="8199474" cy="871870"/>
          </a:xfrm>
        </p:spPr>
        <p:txBody>
          <a:bodyPr>
            <a:normAutofit/>
          </a:bodyPr>
          <a:lstStyle>
            <a:lvl1pPr>
              <a:defRPr sz="3200" b="1">
                <a:solidFill>
                  <a:srgbClr val="000000"/>
                </a:solidFill>
              </a:defRPr>
            </a:lvl1pPr>
          </a:lstStyle>
          <a:p>
            <a:r>
              <a:rPr kumimoji="1" lang="zh-CN" altLang="en-US" dirty="0"/>
              <a:t>单击此处编辑母版标题样式</a:t>
            </a:r>
            <a:endParaRPr kumimoji="1"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5_Custom Layout">
    <p:bg>
      <p:bgPr>
        <a:solidFill>
          <a:schemeClr val="bg1">
            <a:lumMod val="95000"/>
          </a:schemeClr>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10510637" y="4688110"/>
            <a:ext cx="1172116" cy="1277293"/>
            <a:chOff x="5890509" y="5384800"/>
            <a:chExt cx="1172116" cy="1277293"/>
          </a:xfrm>
        </p:grpSpPr>
        <p:sp>
          <p:nvSpPr>
            <p:cNvPr id="3" name="TextBox 2"/>
            <p:cNvSpPr txBox="1"/>
            <p:nvPr/>
          </p:nvSpPr>
          <p:spPr>
            <a:xfrm>
              <a:off x="5890509" y="6400483"/>
              <a:ext cx="1172116" cy="261610"/>
            </a:xfrm>
            <a:prstGeom prst="rect">
              <a:avLst/>
            </a:prstGeom>
            <a:noFill/>
          </p:spPr>
          <p:txBody>
            <a:bodyPr wrap="none" rtlCol="0">
              <a:spAutoFit/>
            </a:bodyPr>
            <a:lstStyle/>
            <a:p>
              <a:r>
                <a:rPr lang="en-US" sz="1100">
                  <a:solidFill>
                    <a:schemeClr val="tx2">
                      <a:lumMod val="50000"/>
                    </a:schemeClr>
                  </a:solidFill>
                  <a:latin typeface="微软雅黑" panose="020B0503020204020204" pitchFamily="34" charset="-122"/>
                  <a:ea typeface="微软雅黑" panose="020B0503020204020204" pitchFamily="34" charset="-122"/>
                  <a:cs typeface="Montserrat SemiBold" charset="0"/>
                </a:rPr>
                <a:t>关注微信公众号</a:t>
              </a:r>
              <a:endParaRPr lang="en-US" sz="1100">
                <a:solidFill>
                  <a:schemeClr val="tx2">
                    <a:lumMod val="50000"/>
                  </a:schemeClr>
                </a:solidFill>
                <a:latin typeface="微软雅黑" panose="020B0503020204020204" pitchFamily="34" charset="-122"/>
                <a:ea typeface="微软雅黑" panose="020B0503020204020204" pitchFamily="34" charset="-122"/>
                <a:cs typeface="Montserrat SemiBold" charset="0"/>
              </a:endParaRPr>
            </a:p>
          </p:txBody>
        </p:sp>
        <p:pic>
          <p:nvPicPr>
            <p:cNvPr id="4" name="Picture 2"/>
            <p:cNvPicPr>
              <a:picLocks noChangeAspect="1" noChangeArrowheads="1"/>
            </p:cNvPicPr>
            <p:nvPr/>
          </p:nvPicPr>
          <p:blipFill>
            <a:blip r:embed="rId2"/>
            <a:srcRect/>
            <a:stretch>
              <a:fillRect/>
            </a:stretch>
          </p:blipFill>
          <p:spPr bwMode="auto">
            <a:xfrm>
              <a:off x="6008887" y="5384800"/>
              <a:ext cx="936117" cy="936117"/>
            </a:xfrm>
            <a:prstGeom prst="rect">
              <a:avLst/>
            </a:prstGeom>
            <a:noFill/>
          </p:spPr>
        </p:pic>
      </p:grpSp>
      <p:grpSp>
        <p:nvGrpSpPr>
          <p:cNvPr id="5" name="组合 4"/>
          <p:cNvGrpSpPr/>
          <p:nvPr userDrawn="1"/>
        </p:nvGrpSpPr>
        <p:grpSpPr>
          <a:xfrm>
            <a:off x="9372221" y="4699473"/>
            <a:ext cx="1031051" cy="1265930"/>
            <a:chOff x="4752093" y="5396163"/>
            <a:chExt cx="1031051" cy="1265930"/>
          </a:xfrm>
        </p:grpSpPr>
        <p:sp>
          <p:nvSpPr>
            <p:cNvPr id="6" name="TextBox 2"/>
            <p:cNvSpPr txBox="1"/>
            <p:nvPr/>
          </p:nvSpPr>
          <p:spPr>
            <a:xfrm>
              <a:off x="4752093" y="6400483"/>
              <a:ext cx="1031051" cy="261610"/>
            </a:xfrm>
            <a:prstGeom prst="rect">
              <a:avLst/>
            </a:prstGeom>
            <a:noFill/>
          </p:spPr>
          <p:txBody>
            <a:bodyPr wrap="none" rtlCol="0">
              <a:spAutoFit/>
            </a:bodyPr>
            <a:lstStyle/>
            <a:p>
              <a:r>
                <a:rPr lang="en-US" sz="1100">
                  <a:solidFill>
                    <a:schemeClr val="bg2">
                      <a:lumMod val="10000"/>
                    </a:schemeClr>
                  </a:solidFill>
                  <a:latin typeface="微软雅黑" panose="020B0503020204020204" pitchFamily="34" charset="-122"/>
                  <a:ea typeface="微软雅黑" panose="020B0503020204020204" pitchFamily="34" charset="-122"/>
                  <a:cs typeface="Montserrat SemiBold" charset="0"/>
                </a:rPr>
                <a:t>融慧金科官网</a:t>
              </a:r>
              <a:endParaRPr lang="en-US" sz="1100">
                <a:solidFill>
                  <a:schemeClr val="bg2">
                    <a:lumMod val="10000"/>
                  </a:schemeClr>
                </a:solidFill>
                <a:latin typeface="微软雅黑" panose="020B0503020204020204" pitchFamily="34" charset="-122"/>
                <a:ea typeface="微软雅黑" panose="020B0503020204020204" pitchFamily="34" charset="-122"/>
                <a:cs typeface="Montserrat SemiBold" charset="0"/>
              </a:endParaRPr>
            </a:p>
          </p:txBody>
        </p:sp>
        <p:pic>
          <p:nvPicPr>
            <p:cNvPr id="7" name="Picture 2"/>
            <p:cNvPicPr>
              <a:picLocks noChangeAspect="1" noChangeArrowheads="1"/>
            </p:cNvPicPr>
            <p:nvPr/>
          </p:nvPicPr>
          <p:blipFill>
            <a:blip r:embed="rId3"/>
            <a:srcRect/>
            <a:stretch>
              <a:fillRect/>
            </a:stretch>
          </p:blipFill>
          <p:spPr bwMode="auto">
            <a:xfrm>
              <a:off x="4790574" y="5396163"/>
              <a:ext cx="936458" cy="936458"/>
            </a:xfrm>
            <a:prstGeom prst="rect">
              <a:avLst/>
            </a:prstGeom>
            <a:noFill/>
          </p:spPr>
        </p:pic>
      </p:grpSp>
      <p:sp>
        <p:nvSpPr>
          <p:cNvPr id="8" name="图形 5"/>
          <p:cNvSpPr/>
          <p:nvPr userDrawn="1"/>
        </p:nvSpPr>
        <p:spPr>
          <a:xfrm flipH="1">
            <a:off x="0" y="4198227"/>
            <a:ext cx="12192000" cy="1588211"/>
          </a:xfrm>
          <a:custGeom>
            <a:avLst/>
            <a:gdLst>
              <a:gd name="connsiteX0" fmla="*/ 0 w 4799075"/>
              <a:gd name="connsiteY0" fmla="*/ 0 h 855153"/>
              <a:gd name="connsiteX1" fmla="*/ 1257776 w 4799075"/>
              <a:gd name="connsiteY1" fmla="*/ 0 h 855153"/>
              <a:gd name="connsiteX2" fmla="*/ 2395347 w 4799075"/>
              <a:gd name="connsiteY2" fmla="*/ 427529 h 855153"/>
              <a:gd name="connsiteX3" fmla="*/ 3609023 w 4799075"/>
              <a:gd name="connsiteY3" fmla="*/ 855154 h 855153"/>
              <a:gd name="connsiteX4" fmla="*/ 4799076 w 4799075"/>
              <a:gd name="connsiteY4" fmla="*/ 855154 h 855153"/>
              <a:gd name="connsiteX0-1" fmla="*/ 0 w 4799076"/>
              <a:gd name="connsiteY0-2" fmla="*/ 0 h 860884"/>
              <a:gd name="connsiteX1-3" fmla="*/ 1257776 w 4799076"/>
              <a:gd name="connsiteY1-4" fmla="*/ 0 h 860884"/>
              <a:gd name="connsiteX2-5" fmla="*/ 2395347 w 4799076"/>
              <a:gd name="connsiteY2-6" fmla="*/ 427529 h 860884"/>
              <a:gd name="connsiteX3-7" fmla="*/ 3609023 w 4799076"/>
              <a:gd name="connsiteY3-8" fmla="*/ 855154 h 860884"/>
              <a:gd name="connsiteX4-9" fmla="*/ 4731899 w 4799076"/>
              <a:gd name="connsiteY4-10" fmla="*/ 860884 h 860884"/>
              <a:gd name="connsiteX5" fmla="*/ 4799076 w 4799076"/>
              <a:gd name="connsiteY5" fmla="*/ 855154 h 860884"/>
              <a:gd name="connsiteX0-11" fmla="*/ 0 w 4731899"/>
              <a:gd name="connsiteY0-12" fmla="*/ 0 h 860884"/>
              <a:gd name="connsiteX1-13" fmla="*/ 1257776 w 4731899"/>
              <a:gd name="connsiteY1-14" fmla="*/ 0 h 860884"/>
              <a:gd name="connsiteX2-15" fmla="*/ 2395347 w 4731899"/>
              <a:gd name="connsiteY2-16" fmla="*/ 427529 h 860884"/>
              <a:gd name="connsiteX3-17" fmla="*/ 3609023 w 4731899"/>
              <a:gd name="connsiteY3-18" fmla="*/ 855154 h 860884"/>
              <a:gd name="connsiteX4-19" fmla="*/ 4731899 w 4731899"/>
              <a:gd name="connsiteY4-20" fmla="*/ 860884 h 860884"/>
              <a:gd name="connsiteX0-21" fmla="*/ 0 w 4731899"/>
              <a:gd name="connsiteY0-22" fmla="*/ 0 h 860884"/>
              <a:gd name="connsiteX1-23" fmla="*/ 1257776 w 4731899"/>
              <a:gd name="connsiteY1-24" fmla="*/ 0 h 860884"/>
              <a:gd name="connsiteX2-25" fmla="*/ 2395347 w 4731899"/>
              <a:gd name="connsiteY2-26" fmla="*/ 427529 h 860884"/>
              <a:gd name="connsiteX3-27" fmla="*/ 3609023 w 4731899"/>
              <a:gd name="connsiteY3-28" fmla="*/ 855154 h 860884"/>
              <a:gd name="connsiteX4-29" fmla="*/ 4731899 w 4731899"/>
              <a:gd name="connsiteY4-30" fmla="*/ 860884 h 86088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731899" h="860884">
                <a:moveTo>
                  <a:pt x="0" y="0"/>
                </a:moveTo>
                <a:lnTo>
                  <a:pt x="1257776" y="0"/>
                </a:lnTo>
                <a:cubicBezTo>
                  <a:pt x="1935671" y="0"/>
                  <a:pt x="2162958" y="271288"/>
                  <a:pt x="2395347" y="427529"/>
                </a:cubicBezTo>
                <a:cubicBezTo>
                  <a:pt x="2630675" y="585746"/>
                  <a:pt x="2809875" y="855154"/>
                  <a:pt x="3609023" y="855154"/>
                </a:cubicBezTo>
                <a:lnTo>
                  <a:pt x="4731899" y="860884"/>
                </a:lnTo>
              </a:path>
            </a:pathLst>
          </a:custGeom>
          <a:noFill/>
          <a:ln w="69850" cap="flat">
            <a:gradFill>
              <a:gsLst>
                <a:gs pos="0">
                  <a:srgbClr val="1951B4"/>
                </a:gs>
                <a:gs pos="100000">
                  <a:srgbClr val="46C484"/>
                </a:gs>
              </a:gsLst>
              <a:lin ang="5400000" scaled="1"/>
            </a:gradFill>
            <a:prstDash val="solid"/>
            <a:miter/>
          </a:ln>
        </p:spPr>
        <p:txBody>
          <a:bodyPr rtlCol="0" anchor="ctr"/>
          <a:lstStyle/>
          <a:p>
            <a:endParaRPr lang="zh-CN" altLang="en-US"/>
          </a:p>
        </p:txBody>
      </p:sp>
      <p:sp>
        <p:nvSpPr>
          <p:cNvPr id="9" name="Title 29"/>
          <p:cNvSpPr>
            <a:spLocks noGrp="1"/>
          </p:cNvSpPr>
          <p:nvPr>
            <p:ph type="title" idx="4294967295" hasCustomPrompt="1"/>
          </p:nvPr>
        </p:nvSpPr>
        <p:spPr>
          <a:xfrm>
            <a:off x="1044575" y="2100263"/>
            <a:ext cx="10147300" cy="1647825"/>
          </a:xfrm>
          <a:effectLst/>
        </p:spPr>
        <p:txBody>
          <a:bodyPr>
            <a:noAutofit/>
          </a:bodyPr>
          <a:lstStyle/>
          <a:p>
            <a:pPr>
              <a:lnSpc>
                <a:spcPct val="90000"/>
              </a:lnSpc>
            </a:pPr>
            <a:r>
              <a:rPr lang="en-GB" altLang="zh-CN" sz="6000" b="1" dirty="0">
                <a:solidFill>
                  <a:schemeClr val="bg2">
                    <a:lumMod val="10000"/>
                  </a:schemeClr>
                </a:solidFill>
                <a:latin typeface="Arial Black" panose="020B0A04020102020204" pitchFamily="34" charset="0"/>
                <a:ea typeface="微软雅黑" panose="020B0503020204020204" pitchFamily="34" charset="-122"/>
                <a:cs typeface="Arial Black" panose="020B0A04020102020204" pitchFamily="34" charset="0"/>
              </a:rPr>
              <a:t>Do The </a:t>
            </a:r>
            <a:r>
              <a:rPr lang="en-GB" altLang="zh-CN" sz="6000" b="1" dirty="0">
                <a:gradFill>
                  <a:gsLst>
                    <a:gs pos="0">
                      <a:srgbClr val="46C484"/>
                    </a:gs>
                    <a:gs pos="100000">
                      <a:srgbClr val="2351B4"/>
                    </a:gs>
                  </a:gsLst>
                  <a:lin ang="10800000" scaled="1"/>
                </a:gradFill>
                <a:latin typeface="Arial Black" panose="020B0A04020102020204" pitchFamily="34" charset="0"/>
                <a:ea typeface="微软雅黑" panose="020B0503020204020204" pitchFamily="34" charset="-122"/>
                <a:cs typeface="Arial Black" panose="020B0A04020102020204" pitchFamily="34" charset="0"/>
              </a:rPr>
              <a:t>Right Thing </a:t>
            </a:r>
            <a:br>
              <a:rPr lang="en-GB" altLang="zh-CN" sz="6000" b="1" dirty="0">
                <a:latin typeface="Arial Black" panose="020B0A04020102020204" pitchFamily="34" charset="0"/>
                <a:ea typeface="微软雅黑" panose="020B0503020204020204" pitchFamily="34" charset="-122"/>
                <a:cs typeface="Arial Black" panose="020B0A04020102020204" pitchFamily="34" charset="0"/>
              </a:rPr>
            </a:br>
            <a:r>
              <a:rPr lang="en-GB" altLang="zh-CN" sz="6000" b="1" dirty="0">
                <a:solidFill>
                  <a:schemeClr val="bg2">
                    <a:lumMod val="10000"/>
                  </a:schemeClr>
                </a:solidFill>
                <a:latin typeface="Arial Black" panose="020B0A04020102020204" pitchFamily="34" charset="0"/>
                <a:ea typeface="微软雅黑" panose="020B0503020204020204" pitchFamily="34" charset="-122"/>
                <a:cs typeface="Arial Black" panose="020B0A04020102020204" pitchFamily="34" charset="0"/>
              </a:rPr>
              <a:t>In The </a:t>
            </a:r>
            <a:r>
              <a:rPr lang="en-GB" altLang="zh-CN" sz="6000" b="1" dirty="0">
                <a:gradFill flip="none" rotWithShape="1">
                  <a:gsLst>
                    <a:gs pos="0">
                      <a:srgbClr val="46B784"/>
                    </a:gs>
                    <a:gs pos="100000">
                      <a:srgbClr val="2346B4"/>
                    </a:gs>
                  </a:gsLst>
                  <a:lin ang="10800000" scaled="1"/>
                  <a:tileRect/>
                </a:gradFill>
                <a:latin typeface="Arial Black" panose="020B0A04020102020204" pitchFamily="34" charset="0"/>
                <a:ea typeface="微软雅黑" panose="020B0503020204020204" pitchFamily="34" charset="-122"/>
                <a:cs typeface="Arial Black" panose="020B0A04020102020204" pitchFamily="34" charset="0"/>
              </a:rPr>
              <a:t>Right Way</a:t>
            </a:r>
            <a:endParaRPr lang="en-US" altLang="zh-CN" sz="5400" b="1" dirty="0">
              <a:gradFill flip="none" rotWithShape="1">
                <a:gsLst>
                  <a:gs pos="0">
                    <a:srgbClr val="46B784"/>
                  </a:gs>
                  <a:gs pos="100000">
                    <a:srgbClr val="2346B4"/>
                  </a:gs>
                </a:gsLst>
                <a:lin ang="10800000" scaled="1"/>
                <a:tileRect/>
              </a:gradFill>
              <a:latin typeface="Arial Black" panose="020B0A04020102020204" pitchFamily="34" charset="0"/>
              <a:ea typeface="微软雅黑" panose="020B0503020204020204" pitchFamily="34" charset="-122"/>
              <a:cs typeface="Arial Black" panose="020B0A04020102020204" pitchFamily="34" charset="0"/>
            </a:endParaRPr>
          </a:p>
        </p:txBody>
      </p:sp>
      <p:sp>
        <p:nvSpPr>
          <p:cNvPr id="10" name="图形 5"/>
          <p:cNvSpPr/>
          <p:nvPr userDrawn="1"/>
        </p:nvSpPr>
        <p:spPr>
          <a:xfrm>
            <a:off x="-28574" y="4775743"/>
            <a:ext cx="12284745" cy="1577640"/>
          </a:xfrm>
          <a:custGeom>
            <a:avLst/>
            <a:gdLst>
              <a:gd name="connsiteX0" fmla="*/ 0 w 4799075"/>
              <a:gd name="connsiteY0" fmla="*/ 0 h 855153"/>
              <a:gd name="connsiteX1" fmla="*/ 1257776 w 4799075"/>
              <a:gd name="connsiteY1" fmla="*/ 0 h 855153"/>
              <a:gd name="connsiteX2" fmla="*/ 2395347 w 4799075"/>
              <a:gd name="connsiteY2" fmla="*/ 427529 h 855153"/>
              <a:gd name="connsiteX3" fmla="*/ 3609023 w 4799075"/>
              <a:gd name="connsiteY3" fmla="*/ 855154 h 855153"/>
              <a:gd name="connsiteX4" fmla="*/ 4799076 w 4799075"/>
              <a:gd name="connsiteY4" fmla="*/ 855154 h 855153"/>
              <a:gd name="connsiteX0-1" fmla="*/ 0 w 5135290"/>
              <a:gd name="connsiteY0-2" fmla="*/ 0 h 855154"/>
              <a:gd name="connsiteX1-3" fmla="*/ 1257776 w 5135290"/>
              <a:gd name="connsiteY1-4" fmla="*/ 0 h 855154"/>
              <a:gd name="connsiteX2-5" fmla="*/ 2395347 w 5135290"/>
              <a:gd name="connsiteY2-6" fmla="*/ 427529 h 855154"/>
              <a:gd name="connsiteX3-7" fmla="*/ 3609023 w 5135290"/>
              <a:gd name="connsiteY3-8" fmla="*/ 855154 h 855154"/>
              <a:gd name="connsiteX4-9" fmla="*/ 5135290 w 5135290"/>
              <a:gd name="connsiteY4-10" fmla="*/ 846459 h 855154"/>
              <a:gd name="connsiteX0-11" fmla="*/ 0 w 5135290"/>
              <a:gd name="connsiteY0-12" fmla="*/ 0 h 855154"/>
              <a:gd name="connsiteX1-13" fmla="*/ 367395 w 5135290"/>
              <a:gd name="connsiteY1-14" fmla="*/ 5729 h 855154"/>
              <a:gd name="connsiteX2-15" fmla="*/ 1257776 w 5135290"/>
              <a:gd name="connsiteY2-16" fmla="*/ 0 h 855154"/>
              <a:gd name="connsiteX3-17" fmla="*/ 2395347 w 5135290"/>
              <a:gd name="connsiteY3-18" fmla="*/ 427529 h 855154"/>
              <a:gd name="connsiteX4-19" fmla="*/ 3609023 w 5135290"/>
              <a:gd name="connsiteY4-20" fmla="*/ 855154 h 855154"/>
              <a:gd name="connsiteX5" fmla="*/ 5135290 w 5135290"/>
              <a:gd name="connsiteY5" fmla="*/ 846459 h 855154"/>
              <a:gd name="connsiteX0-21" fmla="*/ 0 w 4767895"/>
              <a:gd name="connsiteY0-22" fmla="*/ 5729 h 855154"/>
              <a:gd name="connsiteX1-23" fmla="*/ 890381 w 4767895"/>
              <a:gd name="connsiteY1-24" fmla="*/ 0 h 855154"/>
              <a:gd name="connsiteX2-25" fmla="*/ 2027952 w 4767895"/>
              <a:gd name="connsiteY2-26" fmla="*/ 427529 h 855154"/>
              <a:gd name="connsiteX3-27" fmla="*/ 3241628 w 4767895"/>
              <a:gd name="connsiteY3-28" fmla="*/ 855154 h 855154"/>
              <a:gd name="connsiteX4-29" fmla="*/ 4767895 w 4767895"/>
              <a:gd name="connsiteY4-30" fmla="*/ 846459 h 85515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767895" h="855154">
                <a:moveTo>
                  <a:pt x="0" y="5729"/>
                </a:moveTo>
                <a:lnTo>
                  <a:pt x="890381" y="0"/>
                </a:lnTo>
                <a:cubicBezTo>
                  <a:pt x="1568276" y="0"/>
                  <a:pt x="1790018" y="224821"/>
                  <a:pt x="2027952" y="427529"/>
                </a:cubicBezTo>
                <a:cubicBezTo>
                  <a:pt x="2243789" y="611448"/>
                  <a:pt x="2442480" y="855154"/>
                  <a:pt x="3241628" y="855154"/>
                </a:cubicBezTo>
                <a:lnTo>
                  <a:pt x="4767895" y="846459"/>
                </a:lnTo>
              </a:path>
            </a:pathLst>
          </a:custGeom>
          <a:noFill/>
          <a:ln w="69850" cap="flat">
            <a:gradFill>
              <a:gsLst>
                <a:gs pos="0">
                  <a:srgbClr val="1951B4"/>
                </a:gs>
                <a:gs pos="100000">
                  <a:srgbClr val="46C484"/>
                </a:gs>
              </a:gsLst>
              <a:lin ang="5400000" scaled="1"/>
            </a:gradFill>
            <a:prstDash val="solid"/>
            <a:miter/>
          </a:ln>
        </p:spPr>
        <p:txBody>
          <a:bodyPr rtlCol="0" anchor="ctr"/>
          <a:lstStyle/>
          <a:p>
            <a:endParaRPr lang="zh-CN" altLang="en-US"/>
          </a:p>
        </p:txBody>
      </p:sp>
      <p:sp>
        <p:nvSpPr>
          <p:cNvPr id="11" name="矩形 10"/>
          <p:cNvSpPr/>
          <p:nvPr userDrawn="1"/>
        </p:nvSpPr>
        <p:spPr>
          <a:xfrm>
            <a:off x="245449" y="6305810"/>
            <a:ext cx="2132315" cy="369332"/>
          </a:xfrm>
          <a:prstGeom prst="rect">
            <a:avLst/>
          </a:prstGeom>
        </p:spPr>
        <p:txBody>
          <a:bodyPr wrap="none">
            <a:spAutoFit/>
          </a:bodyPr>
          <a:lstStyle/>
          <a:p>
            <a:pPr algn="ctr"/>
            <a:r>
              <a:rPr lang="en-GB" altLang="zh-CN" b="1">
                <a:solidFill>
                  <a:schemeClr val="bg1">
                    <a:lumMod val="75000"/>
                    <a:alpha val="38000"/>
                  </a:schemeClr>
                </a:solidFill>
              </a:rPr>
              <a:t>www</a:t>
            </a:r>
            <a:r>
              <a:rPr lang="en-US" altLang="zh-CN" b="1">
                <a:solidFill>
                  <a:schemeClr val="bg1">
                    <a:lumMod val="75000"/>
                    <a:alpha val="38000"/>
                  </a:schemeClr>
                </a:solidFill>
              </a:rPr>
              <a:t>.</a:t>
            </a:r>
            <a:r>
              <a:rPr lang="en-GB" altLang="zh-CN" b="1">
                <a:solidFill>
                  <a:schemeClr val="bg1">
                    <a:lumMod val="75000"/>
                    <a:alpha val="38000"/>
                  </a:schemeClr>
                </a:solidFill>
              </a:rPr>
              <a:t>fintell.com.cn</a:t>
            </a:r>
            <a:endParaRPr lang="en-US" altLang="zh-CN" sz="1600" b="1">
              <a:solidFill>
                <a:schemeClr val="bg1">
                  <a:lumMod val="75000"/>
                  <a:alpha val="38000"/>
                </a:schemeClr>
              </a:solidFill>
              <a:latin typeface="Open Sans" panose="020B0606030504020204" charset="0"/>
              <a:ea typeface="Open Sans" panose="020B0606030504020204" charset="0"/>
              <a:cs typeface="Open Sans" panose="020B0606030504020204" charset="0"/>
            </a:endParaRPr>
          </a:p>
        </p:txBody>
      </p:sp>
      <p:pic>
        <p:nvPicPr>
          <p:cNvPr id="15" name="图片 14"/>
          <p:cNvPicPr>
            <a:picLocks noChangeAspect="1"/>
          </p:cNvPicPr>
          <p:nvPr userDrawn="1"/>
        </p:nvPicPr>
        <p:blipFill>
          <a:blip r:embed="rId4" cstate="print"/>
          <a:stretch>
            <a:fillRect/>
          </a:stretch>
        </p:blipFill>
        <p:spPr>
          <a:xfrm>
            <a:off x="1086954" y="548309"/>
            <a:ext cx="1855028" cy="877482"/>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只有標題">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4" name="对象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280" name="think-cell Slide" r:id="rId3" imgW="12700" imgH="12700" progId="TCLayout.ActiveDocument.1">
                  <p:embed/>
                </p:oleObj>
              </mc:Choice>
              <mc:Fallback>
                <p:oleObj name="think-cell Slide" r:id="rId3" imgW="12700" imgH="12700" progId="TCLayout.ActiveDocument.1">
                  <p:embed/>
                  <p:pic>
                    <p:nvPicPr>
                      <p:cNvPr id="0" name="对象 3"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14" name="图形 13"/>
          <p:cNvPicPr>
            <a:picLocks noChangeAspect="1"/>
          </p:cNvPicPr>
          <p:nvPr userDrawn="1"/>
        </p:nvPicPr>
        <p:blipFill rotWithShape="1">
          <a:blip r:embed="rId5" cstate="print">
            <a:extLst>
              <a:ext uri="{96DAC541-7B7A-43D3-8B79-37D633B846F1}">
                <asvg:svgBlip xmlns:asvg="http://schemas.microsoft.com/office/drawing/2016/SVG/main" r:embed="rId6"/>
              </a:ext>
            </a:extLst>
          </a:blip>
          <a:srcRect t="1" r="53242" b="74431"/>
          <a:stretch>
            <a:fillRect/>
          </a:stretch>
        </p:blipFill>
        <p:spPr>
          <a:xfrm>
            <a:off x="1" y="6297227"/>
            <a:ext cx="5700712" cy="560773"/>
          </a:xfrm>
          <a:prstGeom prst="rect">
            <a:avLst/>
          </a:prstGeom>
        </p:spPr>
      </p:pic>
      <p:pic>
        <p:nvPicPr>
          <p:cNvPr id="15" name="图形 14"/>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704848" y="6432551"/>
            <a:ext cx="1266825" cy="348836"/>
          </a:xfrm>
          <a:prstGeom prst="rect">
            <a:avLst/>
          </a:prstGeom>
        </p:spPr>
      </p:pic>
      <p:sp>
        <p:nvSpPr>
          <p:cNvPr id="16" name="Slide Number Placeholder 24"/>
          <p:cNvSpPr txBox="1"/>
          <p:nvPr userDrawn="1"/>
        </p:nvSpPr>
        <p:spPr>
          <a:xfrm>
            <a:off x="-162754" y="6390515"/>
            <a:ext cx="100385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6C48702-E445-134E-B960-6F692773524F}" type="slidenum">
              <a:rPr lang="en-US" sz="800" b="1" i="0" smtClean="0">
                <a:solidFill>
                  <a:schemeClr val="bg2">
                    <a:lumMod val="10000"/>
                  </a:schemeClr>
                </a:solidFill>
                <a:latin typeface="Open Sans SemiBold" charset="0"/>
                <a:ea typeface="Open Sans SemiBold" charset="0"/>
                <a:cs typeface="Open Sans SemiBold" charset="0"/>
              </a:rPr>
            </a:fld>
            <a:endParaRPr lang="en-US" sz="800" b="1" i="0">
              <a:solidFill>
                <a:schemeClr val="bg2">
                  <a:lumMod val="10000"/>
                </a:schemeClr>
              </a:solidFill>
              <a:latin typeface="Open Sans SemiBold" charset="0"/>
              <a:ea typeface="Open Sans SemiBold" charset="0"/>
              <a:cs typeface="Open Sans SemiBold" charset="0"/>
            </a:endParaRPr>
          </a:p>
        </p:txBody>
      </p:sp>
      <p:pic>
        <p:nvPicPr>
          <p:cNvPr id="19" name="图片 18" descr="文本&#10;&#10;描述已自动生成"/>
          <p:cNvPicPr>
            <a:picLocks noChangeAspect="1"/>
          </p:cNvPicPr>
          <p:nvPr userDrawn="1"/>
        </p:nvPicPr>
        <p:blipFill>
          <a:blip r:embed="rId9" cstate="print"/>
          <a:stretch>
            <a:fillRect/>
          </a:stretch>
        </p:blipFill>
        <p:spPr>
          <a:xfrm>
            <a:off x="11064875" y="6276975"/>
            <a:ext cx="850900" cy="408432"/>
          </a:xfrm>
          <a:prstGeom prst="rect">
            <a:avLst/>
          </a:prstGeom>
        </p:spPr>
      </p:pic>
      <p:cxnSp>
        <p:nvCxnSpPr>
          <p:cNvPr id="7" name="直线连接符 16"/>
          <p:cNvCxnSpPr/>
          <p:nvPr userDrawn="1"/>
        </p:nvCxnSpPr>
        <p:spPr>
          <a:xfrm>
            <a:off x="0" y="965200"/>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2_Custom Layout">
    <p:bg>
      <p:bgPr>
        <a:solidFill>
          <a:schemeClr val="bg1">
            <a:lumMod val="95000"/>
          </a:schemeClr>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stretch>
            <a:fillRect/>
          </a:stretch>
        </p:blipFill>
        <p:spPr>
          <a:xfrm>
            <a:off x="496955" y="516836"/>
            <a:ext cx="1365755" cy="646042"/>
          </a:xfrm>
          <a:prstGeom prst="rect">
            <a:avLst/>
          </a:prstGeom>
        </p:spPr>
      </p:pic>
      <p:grpSp>
        <p:nvGrpSpPr>
          <p:cNvPr id="3" name="组合 2"/>
          <p:cNvGrpSpPr/>
          <p:nvPr userDrawn="1"/>
        </p:nvGrpSpPr>
        <p:grpSpPr>
          <a:xfrm>
            <a:off x="-17682" y="1223626"/>
            <a:ext cx="12222936" cy="4541072"/>
            <a:chOff x="-916225" y="1105093"/>
            <a:chExt cx="12838960" cy="4769938"/>
          </a:xfrm>
        </p:grpSpPr>
        <p:sp>
          <p:nvSpPr>
            <p:cNvPr id="5" name="图形 5"/>
            <p:cNvSpPr/>
            <p:nvPr/>
          </p:nvSpPr>
          <p:spPr>
            <a:xfrm>
              <a:off x="-889913" y="2022650"/>
              <a:ext cx="12812648" cy="3852381"/>
            </a:xfrm>
            <a:custGeom>
              <a:avLst/>
              <a:gdLst>
                <a:gd name="connsiteX0" fmla="*/ 0 w 4799075"/>
                <a:gd name="connsiteY0" fmla="*/ 0 h 855153"/>
                <a:gd name="connsiteX1" fmla="*/ 1257776 w 4799075"/>
                <a:gd name="connsiteY1" fmla="*/ 0 h 855153"/>
                <a:gd name="connsiteX2" fmla="*/ 2395347 w 4799075"/>
                <a:gd name="connsiteY2" fmla="*/ 427529 h 855153"/>
                <a:gd name="connsiteX3" fmla="*/ 3609023 w 4799075"/>
                <a:gd name="connsiteY3" fmla="*/ 855154 h 855153"/>
                <a:gd name="connsiteX4" fmla="*/ 4799076 w 4799075"/>
                <a:gd name="connsiteY4" fmla="*/ 855154 h 855153"/>
                <a:gd name="connsiteX0-1" fmla="*/ 0 w 3541300"/>
                <a:gd name="connsiteY0-2" fmla="*/ 0 h 855154"/>
                <a:gd name="connsiteX1-3" fmla="*/ 1137571 w 3541300"/>
                <a:gd name="connsiteY1-4" fmla="*/ 427529 h 855154"/>
                <a:gd name="connsiteX2-5" fmla="*/ 2351247 w 3541300"/>
                <a:gd name="connsiteY2-6" fmla="*/ 855154 h 855154"/>
                <a:gd name="connsiteX3-7" fmla="*/ 3541300 w 3541300"/>
                <a:gd name="connsiteY3-8" fmla="*/ 855154 h 855154"/>
                <a:gd name="connsiteX0-9" fmla="*/ 0 w 3541300"/>
                <a:gd name="connsiteY0-10" fmla="*/ 0 h 855154"/>
                <a:gd name="connsiteX1-11" fmla="*/ 1137571 w 3541300"/>
                <a:gd name="connsiteY1-12" fmla="*/ 427529 h 855154"/>
                <a:gd name="connsiteX2-13" fmla="*/ 2351247 w 3541300"/>
                <a:gd name="connsiteY2-14" fmla="*/ 855154 h 855154"/>
                <a:gd name="connsiteX3-15" fmla="*/ 3541300 w 3541300"/>
                <a:gd name="connsiteY3-16" fmla="*/ 855154 h 855154"/>
                <a:gd name="connsiteX0-17" fmla="*/ 0 w 2915818"/>
                <a:gd name="connsiteY0-18" fmla="*/ 0 h 855154"/>
                <a:gd name="connsiteX1-19" fmla="*/ 1137571 w 2915818"/>
                <a:gd name="connsiteY1-20" fmla="*/ 427529 h 855154"/>
                <a:gd name="connsiteX2-21" fmla="*/ 2351247 w 2915818"/>
                <a:gd name="connsiteY2-22" fmla="*/ 855154 h 855154"/>
                <a:gd name="connsiteX3-23" fmla="*/ 2915818 w 2915818"/>
                <a:gd name="connsiteY3-24" fmla="*/ 855154 h 855154"/>
                <a:gd name="connsiteX0-25" fmla="*/ 0 w 2915818"/>
                <a:gd name="connsiteY0-26" fmla="*/ 0 h 856418"/>
                <a:gd name="connsiteX1-27" fmla="*/ 1137571 w 2915818"/>
                <a:gd name="connsiteY1-28" fmla="*/ 427529 h 856418"/>
                <a:gd name="connsiteX2-29" fmla="*/ 2351247 w 2915818"/>
                <a:gd name="connsiteY2-30" fmla="*/ 855154 h 856418"/>
                <a:gd name="connsiteX3-31" fmla="*/ 2848364 w 2915818"/>
                <a:gd name="connsiteY3-32" fmla="*/ 856418 h 856418"/>
                <a:gd name="connsiteX4-33" fmla="*/ 2915818 w 2915818"/>
                <a:gd name="connsiteY4-34" fmla="*/ 855154 h 856418"/>
                <a:gd name="connsiteX0-35" fmla="*/ 0 w 2848364"/>
                <a:gd name="connsiteY0-36" fmla="*/ 0 h 856418"/>
                <a:gd name="connsiteX1-37" fmla="*/ 1137571 w 2848364"/>
                <a:gd name="connsiteY1-38" fmla="*/ 427529 h 856418"/>
                <a:gd name="connsiteX2-39" fmla="*/ 2351247 w 2848364"/>
                <a:gd name="connsiteY2-40" fmla="*/ 855154 h 856418"/>
                <a:gd name="connsiteX3-41" fmla="*/ 2848364 w 2848364"/>
                <a:gd name="connsiteY3-42" fmla="*/ 856418 h 856418"/>
              </a:gdLst>
              <a:ahLst/>
              <a:cxnLst>
                <a:cxn ang="0">
                  <a:pos x="connsiteX0-1" y="connsiteY0-2"/>
                </a:cxn>
                <a:cxn ang="0">
                  <a:pos x="connsiteX1-3" y="connsiteY1-4"/>
                </a:cxn>
                <a:cxn ang="0">
                  <a:pos x="connsiteX2-5" y="connsiteY2-6"/>
                </a:cxn>
                <a:cxn ang="0">
                  <a:pos x="connsiteX3-7" y="connsiteY3-8"/>
                </a:cxn>
              </a:cxnLst>
              <a:rect l="l" t="t" r="r" b="b"/>
              <a:pathLst>
                <a:path w="2848364" h="856418">
                  <a:moveTo>
                    <a:pt x="0" y="0"/>
                  </a:moveTo>
                  <a:cubicBezTo>
                    <a:pt x="677895" y="0"/>
                    <a:pt x="899637" y="224821"/>
                    <a:pt x="1137571" y="427529"/>
                  </a:cubicBezTo>
                  <a:cubicBezTo>
                    <a:pt x="1353408" y="611448"/>
                    <a:pt x="1552099" y="855154"/>
                    <a:pt x="2351247" y="855154"/>
                  </a:cubicBezTo>
                  <a:lnTo>
                    <a:pt x="2848364" y="856418"/>
                  </a:lnTo>
                </a:path>
              </a:pathLst>
            </a:custGeom>
            <a:noFill/>
            <a:ln w="69850" cap="flat">
              <a:gradFill>
                <a:gsLst>
                  <a:gs pos="0">
                    <a:srgbClr val="1951B4"/>
                  </a:gs>
                  <a:gs pos="100000">
                    <a:srgbClr val="46C484"/>
                  </a:gs>
                </a:gsLst>
                <a:lin ang="5400000" scaled="1"/>
              </a:gradFill>
              <a:prstDash val="solid"/>
              <a:miter/>
            </a:ln>
          </p:spPr>
          <p:txBody>
            <a:bodyPr rtlCol="0" anchor="ctr"/>
            <a:lstStyle/>
            <a:p>
              <a:endParaRPr lang="zh-CN" altLang="en-US"/>
            </a:p>
          </p:txBody>
        </p:sp>
        <p:sp>
          <p:nvSpPr>
            <p:cNvPr id="6" name="图形 5"/>
            <p:cNvSpPr/>
            <p:nvPr/>
          </p:nvSpPr>
          <p:spPr>
            <a:xfrm flipH="1">
              <a:off x="-916225" y="1105093"/>
              <a:ext cx="12838958" cy="3788570"/>
            </a:xfrm>
            <a:custGeom>
              <a:avLst/>
              <a:gdLst>
                <a:gd name="connsiteX0" fmla="*/ 0 w 4799075"/>
                <a:gd name="connsiteY0" fmla="*/ 0 h 855153"/>
                <a:gd name="connsiteX1" fmla="*/ 1257776 w 4799075"/>
                <a:gd name="connsiteY1" fmla="*/ 0 h 855153"/>
                <a:gd name="connsiteX2" fmla="*/ 2395347 w 4799075"/>
                <a:gd name="connsiteY2" fmla="*/ 427529 h 855153"/>
                <a:gd name="connsiteX3" fmla="*/ 3609023 w 4799075"/>
                <a:gd name="connsiteY3" fmla="*/ 855154 h 855153"/>
                <a:gd name="connsiteX4" fmla="*/ 4799076 w 4799075"/>
                <a:gd name="connsiteY4" fmla="*/ 855154 h 855153"/>
                <a:gd name="connsiteX0-1" fmla="*/ 0 w 3609023"/>
                <a:gd name="connsiteY0-2" fmla="*/ 0 h 855154"/>
                <a:gd name="connsiteX1-3" fmla="*/ 1257776 w 3609023"/>
                <a:gd name="connsiteY1-4" fmla="*/ 0 h 855154"/>
                <a:gd name="connsiteX2-5" fmla="*/ 2395347 w 3609023"/>
                <a:gd name="connsiteY2-6" fmla="*/ 427529 h 855154"/>
                <a:gd name="connsiteX3-7" fmla="*/ 3609023 w 3609023"/>
                <a:gd name="connsiteY3-8" fmla="*/ 855154 h 855154"/>
                <a:gd name="connsiteX0-9" fmla="*/ 0 w 2968469"/>
                <a:gd name="connsiteY0-10" fmla="*/ 3768 h 855154"/>
                <a:gd name="connsiteX1-11" fmla="*/ 617222 w 2968469"/>
                <a:gd name="connsiteY1-12" fmla="*/ 0 h 855154"/>
                <a:gd name="connsiteX2-13" fmla="*/ 1754793 w 2968469"/>
                <a:gd name="connsiteY2-14" fmla="*/ 427529 h 855154"/>
                <a:gd name="connsiteX3-15" fmla="*/ 2968469 w 2968469"/>
                <a:gd name="connsiteY3-16" fmla="*/ 855154 h 855154"/>
                <a:gd name="connsiteX0-17" fmla="*/ 0 w 2968469"/>
                <a:gd name="connsiteY0-18" fmla="*/ 3768 h 855154"/>
                <a:gd name="connsiteX1-19" fmla="*/ 70467 w 2968469"/>
                <a:gd name="connsiteY1-20" fmla="*/ 2063 h 855154"/>
                <a:gd name="connsiteX2-21" fmla="*/ 617222 w 2968469"/>
                <a:gd name="connsiteY2-22" fmla="*/ 0 h 855154"/>
                <a:gd name="connsiteX3-23" fmla="*/ 1754793 w 2968469"/>
                <a:gd name="connsiteY3-24" fmla="*/ 427529 h 855154"/>
                <a:gd name="connsiteX4-25" fmla="*/ 2968469 w 2968469"/>
                <a:gd name="connsiteY4-26" fmla="*/ 855154 h 855154"/>
                <a:gd name="connsiteX0-27" fmla="*/ 0 w 2898002"/>
                <a:gd name="connsiteY0-28" fmla="*/ 2063 h 855154"/>
                <a:gd name="connsiteX1-29" fmla="*/ 546755 w 2898002"/>
                <a:gd name="connsiteY1-30" fmla="*/ 0 h 855154"/>
                <a:gd name="connsiteX2-31" fmla="*/ 1684326 w 2898002"/>
                <a:gd name="connsiteY2-32" fmla="*/ 427529 h 855154"/>
                <a:gd name="connsiteX3-33" fmla="*/ 2898002 w 2898002"/>
                <a:gd name="connsiteY3-34" fmla="*/ 855154 h 855154"/>
              </a:gdLst>
              <a:ahLst/>
              <a:cxnLst>
                <a:cxn ang="0">
                  <a:pos x="connsiteX0-1" y="connsiteY0-2"/>
                </a:cxn>
                <a:cxn ang="0">
                  <a:pos x="connsiteX1-3" y="connsiteY1-4"/>
                </a:cxn>
                <a:cxn ang="0">
                  <a:pos x="connsiteX2-5" y="connsiteY2-6"/>
                </a:cxn>
                <a:cxn ang="0">
                  <a:pos x="connsiteX3-7" y="connsiteY3-8"/>
                </a:cxn>
              </a:cxnLst>
              <a:rect l="l" t="t" r="r" b="b"/>
              <a:pathLst>
                <a:path w="2898002" h="855154">
                  <a:moveTo>
                    <a:pt x="0" y="2063"/>
                  </a:moveTo>
                  <a:lnTo>
                    <a:pt x="546755" y="0"/>
                  </a:lnTo>
                  <a:cubicBezTo>
                    <a:pt x="1224650" y="0"/>
                    <a:pt x="1446392" y="224821"/>
                    <a:pt x="1684326" y="427529"/>
                  </a:cubicBezTo>
                  <a:cubicBezTo>
                    <a:pt x="1900163" y="611448"/>
                    <a:pt x="2098854" y="855154"/>
                    <a:pt x="2898002" y="855154"/>
                  </a:cubicBezTo>
                </a:path>
              </a:pathLst>
            </a:custGeom>
            <a:noFill/>
            <a:ln w="69850" cap="flat">
              <a:gradFill>
                <a:gsLst>
                  <a:gs pos="0">
                    <a:srgbClr val="1951B4"/>
                  </a:gs>
                  <a:gs pos="100000">
                    <a:srgbClr val="46C484"/>
                  </a:gs>
                </a:gsLst>
                <a:lin ang="5400000" scaled="1"/>
              </a:gradFill>
              <a:prstDash val="solid"/>
              <a:miter/>
            </a:ln>
          </p:spPr>
          <p:txBody>
            <a:bodyPr rtlCol="0" anchor="ctr"/>
            <a:lstStyle/>
            <a:p>
              <a:endParaRPr lang="zh-CN" altLang="en-US"/>
            </a:p>
          </p:txBody>
        </p:sp>
      </p:grpSp>
      <p:sp>
        <p:nvSpPr>
          <p:cNvPr id="7" name="矩形 6"/>
          <p:cNvSpPr/>
          <p:nvPr userDrawn="1"/>
        </p:nvSpPr>
        <p:spPr>
          <a:xfrm>
            <a:off x="10076781" y="6333270"/>
            <a:ext cx="1786194" cy="307777"/>
          </a:xfrm>
          <a:prstGeom prst="rect">
            <a:avLst/>
          </a:prstGeom>
        </p:spPr>
        <p:txBody>
          <a:bodyPr wrap="none">
            <a:spAutoFit/>
          </a:bodyPr>
          <a:lstStyle/>
          <a:p>
            <a:pPr algn="ctr"/>
            <a:r>
              <a:rPr lang="en-GB" altLang="zh-CN" sz="1400">
                <a:solidFill>
                  <a:schemeClr val="tx2">
                    <a:lumMod val="60000"/>
                    <a:lumOff val="40000"/>
                    <a:alpha val="38000"/>
                  </a:schemeClr>
                </a:solidFill>
                <a:latin typeface="微软雅黑" panose="020B0503020204020204" pitchFamily="34" charset="-122"/>
                <a:ea typeface="微软雅黑" panose="020B0503020204020204" pitchFamily="34" charset="-122"/>
              </a:rPr>
              <a:t>www</a:t>
            </a:r>
            <a:r>
              <a:rPr lang="en-US" altLang="zh-CN" sz="1400">
                <a:solidFill>
                  <a:schemeClr val="tx2">
                    <a:lumMod val="60000"/>
                    <a:lumOff val="40000"/>
                    <a:alpha val="38000"/>
                  </a:schemeClr>
                </a:solidFill>
                <a:latin typeface="微软雅黑" panose="020B0503020204020204" pitchFamily="34" charset="-122"/>
                <a:ea typeface="微软雅黑" panose="020B0503020204020204" pitchFamily="34" charset="-122"/>
              </a:rPr>
              <a:t>.</a:t>
            </a:r>
            <a:r>
              <a:rPr lang="en-GB" altLang="zh-CN" sz="1400">
                <a:solidFill>
                  <a:schemeClr val="tx2">
                    <a:lumMod val="60000"/>
                    <a:lumOff val="40000"/>
                    <a:alpha val="38000"/>
                  </a:schemeClr>
                </a:solidFill>
                <a:latin typeface="微软雅黑" panose="020B0503020204020204" pitchFamily="34" charset="-122"/>
                <a:ea typeface="微软雅黑" panose="020B0503020204020204" pitchFamily="34" charset="-122"/>
              </a:rPr>
              <a:t>fintell.com.cn</a:t>
            </a:r>
            <a:endParaRPr lang="en-US" altLang="zh-CN" sz="1200">
              <a:solidFill>
                <a:schemeClr val="tx2">
                  <a:lumMod val="60000"/>
                  <a:lumOff val="40000"/>
                  <a:alpha val="38000"/>
                </a:schemeClr>
              </a:solidFill>
              <a:latin typeface="微软雅黑" panose="020B0503020204020204" pitchFamily="34" charset="-122"/>
              <a:ea typeface="微软雅黑" panose="020B0503020204020204" pitchFamily="34" charset="-122"/>
              <a:cs typeface="Open Sans" panose="020B060603050402020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只有標題">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4" name="对象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64" name="think-cell Slide" r:id="rId3" imgW="12700" imgH="12700" progId="TCLayout.ActiveDocument.1">
                  <p:embed/>
                </p:oleObj>
              </mc:Choice>
              <mc:Fallback>
                <p:oleObj name="think-cell Slide" r:id="rId3" imgW="12700" imgH="12700" progId="TCLayout.ActiveDocument.1">
                  <p:embed/>
                  <p:pic>
                    <p:nvPicPr>
                      <p:cNvPr id="0" name="对象 3" hidden="1"/>
                      <p:cNvPicPr/>
                      <p:nvPr/>
                    </p:nvPicPr>
                    <p:blipFill>
                      <a:blip r:embed="rId4"/>
                      <a:stretch>
                        <a:fillRect/>
                      </a:stretch>
                    </p:blipFill>
                    <p:spPr>
                      <a:xfrm>
                        <a:off x="1588" y="1588"/>
                        <a:ext cx="1587" cy="1587"/>
                      </a:xfrm>
                      <a:prstGeom prst="rect">
                        <a:avLst/>
                      </a:prstGeom>
                    </p:spPr>
                  </p:pic>
                </p:oleObj>
              </mc:Fallback>
            </mc:AlternateContent>
          </a:graphicData>
        </a:graphic>
      </p:graphicFrame>
      <p:cxnSp>
        <p:nvCxnSpPr>
          <p:cNvPr id="17" name="直线连接符 16"/>
          <p:cNvCxnSpPr/>
          <p:nvPr userDrawn="1"/>
        </p:nvCxnSpPr>
        <p:spPr>
          <a:xfrm>
            <a:off x="0" y="965200"/>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标题 5"/>
          <p:cNvSpPr>
            <a:spLocks noGrp="1"/>
          </p:cNvSpPr>
          <p:nvPr>
            <p:ph type="title"/>
          </p:nvPr>
        </p:nvSpPr>
        <p:spPr>
          <a:xfrm>
            <a:off x="668079" y="63795"/>
            <a:ext cx="8199474" cy="871870"/>
          </a:xfrm>
        </p:spPr>
        <p:txBody>
          <a:bodyPr>
            <a:normAutofit/>
          </a:bodyPr>
          <a:lstStyle>
            <a:lvl1pPr>
              <a:defRPr sz="3200" b="1">
                <a:solidFill>
                  <a:srgbClr val="000000"/>
                </a:solidFill>
              </a:defRPr>
            </a:lvl1pPr>
          </a:lstStyle>
          <a:p>
            <a:r>
              <a:rPr kumimoji="1" lang="zh-CN" altLang="en-US" dirty="0"/>
              <a:t>单击此处编辑母版标题样式</a:t>
            </a:r>
            <a:endParaRPr kumimoji="1" lang="zh-CN" altLang="en-US" dirty="0"/>
          </a:p>
        </p:txBody>
      </p:sp>
      <p:pic>
        <p:nvPicPr>
          <p:cNvPr id="9" name="图片 8"/>
          <p:cNvPicPr>
            <a:picLocks noChangeAspect="1"/>
          </p:cNvPicPr>
          <p:nvPr userDrawn="1"/>
        </p:nvPicPr>
        <p:blipFill>
          <a:blip r:embed="rId5" cstate="print"/>
          <a:stretch>
            <a:fillRect/>
          </a:stretch>
        </p:blipFill>
        <p:spPr>
          <a:xfrm>
            <a:off x="11062252" y="6253816"/>
            <a:ext cx="857031" cy="405401"/>
          </a:xfrm>
          <a:prstGeom prst="rect">
            <a:avLst/>
          </a:prstGeom>
        </p:spPr>
      </p:pic>
      <p:pic>
        <p:nvPicPr>
          <p:cNvPr id="19" name="图形 18"/>
          <p:cNvPicPr>
            <a:picLocks noChangeAspect="1"/>
          </p:cNvPicPr>
          <p:nvPr userDrawn="1"/>
        </p:nvPicPr>
        <p:blipFill rotWithShape="1">
          <a:blip r:embed="rId6" cstate="print">
            <a:extLst>
              <a:ext uri="{96DAC541-7B7A-43D3-8B79-37D633B846F1}">
                <asvg:svgBlip xmlns:asvg="http://schemas.microsoft.com/office/drawing/2016/SVG/main" r:embed="rId7"/>
              </a:ext>
            </a:extLst>
          </a:blip>
          <a:srcRect t="1" r="53242" b="74431"/>
          <a:stretch>
            <a:fillRect/>
          </a:stretch>
        </p:blipFill>
        <p:spPr>
          <a:xfrm>
            <a:off x="-6350" y="6319018"/>
            <a:ext cx="5552303" cy="546174"/>
          </a:xfrm>
          <a:prstGeom prst="rect">
            <a:avLst/>
          </a:prstGeom>
        </p:spPr>
      </p:pic>
      <p:sp>
        <p:nvSpPr>
          <p:cNvPr id="20" name="Slide Number Placeholder 24"/>
          <p:cNvSpPr txBox="1"/>
          <p:nvPr userDrawn="1"/>
        </p:nvSpPr>
        <p:spPr>
          <a:xfrm>
            <a:off x="-6350" y="6319018"/>
            <a:ext cx="711198" cy="53898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6C48702-E445-134E-B960-6F692773524F}" type="slidenum">
              <a:rPr lang="en-US" sz="800" b="1" i="0" smtClean="0">
                <a:solidFill>
                  <a:schemeClr val="bg2">
                    <a:lumMod val="10000"/>
                  </a:schemeClr>
                </a:solidFill>
                <a:latin typeface="Open Sans SemiBold" charset="0"/>
                <a:ea typeface="Open Sans SemiBold" charset="0"/>
                <a:cs typeface="Open Sans SemiBold" charset="0"/>
              </a:rPr>
            </a:fld>
            <a:endParaRPr lang="en-US" sz="800" b="1" i="0">
              <a:solidFill>
                <a:schemeClr val="bg2">
                  <a:lumMod val="10000"/>
                </a:schemeClr>
              </a:solidFill>
              <a:latin typeface="Open Sans SemiBold" charset="0"/>
              <a:ea typeface="Open Sans SemiBold" charset="0"/>
              <a:cs typeface="Open Sans SemiBold" charset="0"/>
            </a:endParaRPr>
          </a:p>
        </p:txBody>
      </p:sp>
      <p:pic>
        <p:nvPicPr>
          <p:cNvPr id="21" name="图形 20"/>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704848" y="6444126"/>
            <a:ext cx="1266825" cy="34883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只有標題">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4" name="对象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88" name="think-cell Slide" r:id="rId3" imgW="12700" imgH="12700" progId="TCLayout.ActiveDocument.1">
                  <p:embed/>
                </p:oleObj>
              </mc:Choice>
              <mc:Fallback>
                <p:oleObj name="think-cell Slide" r:id="rId3" imgW="12700" imgH="12700" progId="TCLayout.ActiveDocument.1">
                  <p:embed/>
                  <p:pic>
                    <p:nvPicPr>
                      <p:cNvPr id="0" name="对象 3" hidden="1"/>
                      <p:cNvPicPr/>
                      <p:nvPr/>
                    </p:nvPicPr>
                    <p:blipFill>
                      <a:blip r:embed="rId4"/>
                      <a:stretch>
                        <a:fillRect/>
                      </a:stretch>
                    </p:blipFill>
                    <p:spPr>
                      <a:xfrm>
                        <a:off x="1588" y="1588"/>
                        <a:ext cx="1587" cy="1587"/>
                      </a:xfrm>
                      <a:prstGeom prst="rect">
                        <a:avLst/>
                      </a:prstGeom>
                    </p:spPr>
                  </p:pic>
                </p:oleObj>
              </mc:Fallback>
            </mc:AlternateContent>
          </a:graphicData>
        </a:graphic>
      </p:graphicFrame>
      <p:cxnSp>
        <p:nvCxnSpPr>
          <p:cNvPr id="17" name="直线连接符 16"/>
          <p:cNvCxnSpPr/>
          <p:nvPr userDrawn="1"/>
        </p:nvCxnSpPr>
        <p:spPr>
          <a:xfrm>
            <a:off x="0" y="965200"/>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标题 5"/>
          <p:cNvSpPr>
            <a:spLocks noGrp="1"/>
          </p:cNvSpPr>
          <p:nvPr>
            <p:ph type="title"/>
          </p:nvPr>
        </p:nvSpPr>
        <p:spPr>
          <a:xfrm>
            <a:off x="668079" y="63795"/>
            <a:ext cx="8199474" cy="871870"/>
          </a:xfrm>
        </p:spPr>
        <p:txBody>
          <a:bodyPr>
            <a:normAutofit/>
          </a:bodyPr>
          <a:lstStyle>
            <a:lvl1pPr>
              <a:defRPr sz="3200" b="1">
                <a:solidFill>
                  <a:srgbClr val="000000"/>
                </a:solidFill>
              </a:defRPr>
            </a:lvl1pPr>
          </a:lstStyle>
          <a:p>
            <a:r>
              <a:rPr kumimoji="1" lang="zh-CN" altLang="en-US" dirty="0"/>
              <a:t>单击此处编辑母版标题样式</a:t>
            </a:r>
            <a:endParaRPr kumimoji="1" lang="zh-CN" altLang="en-US" dirty="0"/>
          </a:p>
        </p:txBody>
      </p:sp>
      <p:pic>
        <p:nvPicPr>
          <p:cNvPr id="9" name="图片 8"/>
          <p:cNvPicPr>
            <a:picLocks noChangeAspect="1"/>
          </p:cNvPicPr>
          <p:nvPr userDrawn="1"/>
        </p:nvPicPr>
        <p:blipFill>
          <a:blip r:embed="rId5" cstate="print"/>
          <a:stretch>
            <a:fillRect/>
          </a:stretch>
        </p:blipFill>
        <p:spPr>
          <a:xfrm>
            <a:off x="11062252" y="6253816"/>
            <a:ext cx="857031" cy="405401"/>
          </a:xfrm>
          <a:prstGeom prst="rect">
            <a:avLst/>
          </a:prstGeom>
        </p:spPr>
      </p:pic>
      <p:pic>
        <p:nvPicPr>
          <p:cNvPr id="11" name="图形 10"/>
          <p:cNvPicPr>
            <a:picLocks noChangeAspect="1"/>
          </p:cNvPicPr>
          <p:nvPr userDrawn="1"/>
        </p:nvPicPr>
        <p:blipFill rotWithShape="1">
          <a:blip r:embed="rId6" cstate="print">
            <a:extLst>
              <a:ext uri="{96DAC541-7B7A-43D3-8B79-37D633B846F1}">
                <asvg:svgBlip xmlns:asvg="http://schemas.microsoft.com/office/drawing/2016/SVG/main" r:embed="rId7"/>
              </a:ext>
            </a:extLst>
          </a:blip>
          <a:srcRect t="1" r="53242" b="74431"/>
          <a:stretch>
            <a:fillRect/>
          </a:stretch>
        </p:blipFill>
        <p:spPr>
          <a:xfrm>
            <a:off x="-6350" y="6319018"/>
            <a:ext cx="5552303" cy="546174"/>
          </a:xfrm>
          <a:prstGeom prst="rect">
            <a:avLst/>
          </a:prstGeom>
        </p:spPr>
      </p:pic>
      <p:sp>
        <p:nvSpPr>
          <p:cNvPr id="12" name="Slide Number Placeholder 24"/>
          <p:cNvSpPr txBox="1"/>
          <p:nvPr userDrawn="1"/>
        </p:nvSpPr>
        <p:spPr>
          <a:xfrm>
            <a:off x="-6350" y="6319018"/>
            <a:ext cx="711198" cy="53898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6C48702-E445-134E-B960-6F692773524F}" type="slidenum">
              <a:rPr lang="en-US" sz="800" b="1" i="0" smtClean="0">
                <a:solidFill>
                  <a:schemeClr val="bg2">
                    <a:lumMod val="10000"/>
                  </a:schemeClr>
                </a:solidFill>
                <a:latin typeface="Open Sans SemiBold" charset="0"/>
                <a:ea typeface="Open Sans SemiBold" charset="0"/>
                <a:cs typeface="Open Sans SemiBold" charset="0"/>
              </a:rPr>
            </a:fld>
            <a:endParaRPr lang="en-US" sz="800" b="1" i="0">
              <a:solidFill>
                <a:schemeClr val="bg2">
                  <a:lumMod val="10000"/>
                </a:schemeClr>
              </a:solidFill>
              <a:latin typeface="Open Sans SemiBold" charset="0"/>
              <a:ea typeface="Open Sans SemiBold" charset="0"/>
              <a:cs typeface="Open Sans SemiBold" charset="0"/>
            </a:endParaRPr>
          </a:p>
        </p:txBody>
      </p:sp>
      <p:pic>
        <p:nvPicPr>
          <p:cNvPr id="13" name="图形 12"/>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704848" y="6444126"/>
            <a:ext cx="1266825" cy="348836"/>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只有標題">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4" name="对象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12" name="think-cell Slide" r:id="rId3" imgW="12700" imgH="12700" progId="TCLayout.ActiveDocument.1">
                  <p:embed/>
                </p:oleObj>
              </mc:Choice>
              <mc:Fallback>
                <p:oleObj name="think-cell Slide" r:id="rId3" imgW="12700" imgH="12700" progId="TCLayout.ActiveDocument.1">
                  <p:embed/>
                  <p:pic>
                    <p:nvPicPr>
                      <p:cNvPr id="0" name="对象 3" hidden="1"/>
                      <p:cNvPicPr/>
                      <p:nvPr/>
                    </p:nvPicPr>
                    <p:blipFill>
                      <a:blip r:embed="rId4"/>
                      <a:stretch>
                        <a:fillRect/>
                      </a:stretch>
                    </p:blipFill>
                    <p:spPr>
                      <a:xfrm>
                        <a:off x="1588" y="1588"/>
                        <a:ext cx="1587" cy="1587"/>
                      </a:xfrm>
                      <a:prstGeom prst="rect">
                        <a:avLst/>
                      </a:prstGeom>
                    </p:spPr>
                  </p:pic>
                </p:oleObj>
              </mc:Fallback>
            </mc:AlternateContent>
          </a:graphicData>
        </a:graphic>
      </p:graphicFrame>
      <p:cxnSp>
        <p:nvCxnSpPr>
          <p:cNvPr id="17" name="直线连接符 16"/>
          <p:cNvCxnSpPr/>
          <p:nvPr userDrawn="1"/>
        </p:nvCxnSpPr>
        <p:spPr>
          <a:xfrm>
            <a:off x="0" y="965200"/>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标题 5"/>
          <p:cNvSpPr>
            <a:spLocks noGrp="1"/>
          </p:cNvSpPr>
          <p:nvPr>
            <p:ph type="title"/>
          </p:nvPr>
        </p:nvSpPr>
        <p:spPr>
          <a:xfrm>
            <a:off x="668079" y="63795"/>
            <a:ext cx="8199474" cy="871870"/>
          </a:xfrm>
        </p:spPr>
        <p:txBody>
          <a:bodyPr>
            <a:normAutofit/>
          </a:bodyPr>
          <a:lstStyle>
            <a:lvl1pPr>
              <a:defRPr sz="3200" b="1">
                <a:solidFill>
                  <a:srgbClr val="000000"/>
                </a:solidFill>
              </a:defRPr>
            </a:lvl1pPr>
          </a:lstStyle>
          <a:p>
            <a:r>
              <a:rPr kumimoji="1" lang="zh-CN" altLang="en-US" dirty="0"/>
              <a:t>单击此处编辑母版标题样式</a:t>
            </a:r>
            <a:endParaRPr kumimoji="1" lang="zh-CN" altLang="en-US" dirty="0"/>
          </a:p>
        </p:txBody>
      </p:sp>
      <p:pic>
        <p:nvPicPr>
          <p:cNvPr id="9" name="图片 8"/>
          <p:cNvPicPr>
            <a:picLocks noChangeAspect="1"/>
          </p:cNvPicPr>
          <p:nvPr userDrawn="1"/>
        </p:nvPicPr>
        <p:blipFill>
          <a:blip r:embed="rId5" cstate="print"/>
          <a:stretch>
            <a:fillRect/>
          </a:stretch>
        </p:blipFill>
        <p:spPr>
          <a:xfrm>
            <a:off x="11062252" y="6253816"/>
            <a:ext cx="857031" cy="405401"/>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只有標題">
    <p:bg>
      <p:bgPr>
        <a:solidFill>
          <a:schemeClr val="bg1">
            <a:lumMod val="95000"/>
          </a:schemeClr>
        </a:solidFill>
        <a:effectLst/>
      </p:bgPr>
    </p:bg>
    <p:spTree>
      <p:nvGrpSpPr>
        <p:cNvPr id="1" name=""/>
        <p:cNvGrpSpPr/>
        <p:nvPr/>
      </p:nvGrpSpPr>
      <p:grpSpPr>
        <a:xfrm>
          <a:off x="0" y="0"/>
          <a:ext cx="0" cy="0"/>
          <a:chOff x="0" y="0"/>
          <a:chExt cx="0" cy="0"/>
        </a:xfrm>
      </p:grpSpPr>
      <p:sp>
        <p:nvSpPr>
          <p:cNvPr id="10" name="文本框 9"/>
          <p:cNvSpPr txBox="1"/>
          <p:nvPr userDrawn="1"/>
        </p:nvSpPr>
        <p:spPr>
          <a:xfrm>
            <a:off x="8679295" y="239124"/>
            <a:ext cx="8459855" cy="4093428"/>
          </a:xfrm>
          <a:prstGeom prst="rect">
            <a:avLst/>
          </a:prstGeom>
          <a:noFill/>
          <a:effectLst/>
        </p:spPr>
        <p:txBody>
          <a:bodyPr wrap="square" rtlCol="0">
            <a:spAutoFit/>
          </a:bodyPr>
          <a:lstStyle/>
          <a:p>
            <a:r>
              <a:rPr kumimoji="1" lang="en-US" altLang="zh-CN" sz="26000" b="1">
                <a:ln w="0"/>
                <a:gradFill flip="none" rotWithShape="1">
                  <a:gsLst>
                    <a:gs pos="0">
                      <a:schemeClr val="bg1"/>
                    </a:gs>
                    <a:gs pos="100000">
                      <a:schemeClr val="bg1"/>
                    </a:gs>
                  </a:gsLst>
                  <a:lin ang="5400000" scaled="1"/>
                  <a:tileRect/>
                </a:gradFill>
                <a:effectLst>
                  <a:reflection blurRad="6350" stA="53000" endA="300" endPos="35500" dir="5400000" sy="-90000" algn="bl" rotWithShape="0"/>
                </a:effectLst>
                <a:latin typeface="Cabin" pitchFamily="2" charset="0"/>
              </a:rPr>
              <a:t>B+</a:t>
            </a:r>
            <a:endParaRPr kumimoji="1" lang="zh-CN" altLang="en-US" sz="26000" b="1">
              <a:ln w="0"/>
              <a:gradFill flip="none" rotWithShape="1">
                <a:gsLst>
                  <a:gs pos="0">
                    <a:schemeClr val="bg1"/>
                  </a:gs>
                  <a:gs pos="100000">
                    <a:schemeClr val="bg1"/>
                  </a:gs>
                </a:gsLst>
                <a:lin ang="5400000" scaled="1"/>
                <a:tileRect/>
              </a:gradFill>
              <a:effectLst>
                <a:reflection blurRad="6350" stA="53000" endA="300" endPos="35500" dir="5400000" sy="-90000" algn="bl" rotWithShape="0"/>
              </a:effectLst>
              <a:latin typeface="Cabin" pitchFamily="2" charset="0"/>
            </a:endParaRPr>
          </a:p>
        </p:txBody>
      </p:sp>
      <p:graphicFrame>
        <p:nvGraphicFramePr>
          <p:cNvPr id="4" name="对象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36" name="think-cell Slide" r:id="rId3" imgW="12700" imgH="12700" progId="TCLayout.ActiveDocument.1">
                  <p:embed/>
                </p:oleObj>
              </mc:Choice>
              <mc:Fallback>
                <p:oleObj name="think-cell Slide" r:id="rId3" imgW="12700" imgH="12700" progId="TCLayout.ActiveDocument.1">
                  <p:embed/>
                  <p:pic>
                    <p:nvPicPr>
                      <p:cNvPr id="0" name="对象 3" hidden="1"/>
                      <p:cNvPicPr/>
                      <p:nvPr/>
                    </p:nvPicPr>
                    <p:blipFill>
                      <a:blip r:embed="rId4"/>
                      <a:stretch>
                        <a:fillRect/>
                      </a:stretch>
                    </p:blipFill>
                    <p:spPr>
                      <a:xfrm>
                        <a:off x="1588" y="1588"/>
                        <a:ext cx="1587" cy="1587"/>
                      </a:xfrm>
                      <a:prstGeom prst="rect">
                        <a:avLst/>
                      </a:prstGeom>
                    </p:spPr>
                  </p:pic>
                </p:oleObj>
              </mc:Fallback>
            </mc:AlternateContent>
          </a:graphicData>
        </a:graphic>
      </p:graphicFrame>
      <p:cxnSp>
        <p:nvCxnSpPr>
          <p:cNvPr id="17" name="直线连接符 16"/>
          <p:cNvCxnSpPr/>
          <p:nvPr userDrawn="1"/>
        </p:nvCxnSpPr>
        <p:spPr>
          <a:xfrm>
            <a:off x="0" y="965200"/>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标题 5"/>
          <p:cNvSpPr>
            <a:spLocks noGrp="1"/>
          </p:cNvSpPr>
          <p:nvPr>
            <p:ph type="title"/>
          </p:nvPr>
        </p:nvSpPr>
        <p:spPr>
          <a:xfrm>
            <a:off x="668079" y="63795"/>
            <a:ext cx="8199474" cy="871870"/>
          </a:xfrm>
        </p:spPr>
        <p:txBody>
          <a:bodyPr>
            <a:normAutofit/>
          </a:bodyPr>
          <a:lstStyle>
            <a:lvl1pPr>
              <a:defRPr sz="3200" b="1">
                <a:solidFill>
                  <a:srgbClr val="000000"/>
                </a:solidFill>
              </a:defRPr>
            </a:lvl1pPr>
          </a:lstStyle>
          <a:p>
            <a:r>
              <a:rPr kumimoji="1" lang="zh-CN" altLang="en-US" dirty="0"/>
              <a:t>单击此处编辑母版标题样式</a:t>
            </a:r>
            <a:endParaRPr kumimoji="1" lang="zh-CN" altLang="en-US" dirty="0"/>
          </a:p>
        </p:txBody>
      </p:sp>
      <p:pic>
        <p:nvPicPr>
          <p:cNvPr id="9" name="图片 8"/>
          <p:cNvPicPr>
            <a:picLocks noChangeAspect="1"/>
          </p:cNvPicPr>
          <p:nvPr userDrawn="1"/>
        </p:nvPicPr>
        <p:blipFill>
          <a:blip r:embed="rId5" cstate="print"/>
          <a:stretch>
            <a:fillRect/>
          </a:stretch>
        </p:blipFill>
        <p:spPr>
          <a:xfrm>
            <a:off x="11062252" y="6253816"/>
            <a:ext cx="857031" cy="405401"/>
          </a:xfrm>
          <a:prstGeom prst="rect">
            <a:avLst/>
          </a:prstGeom>
        </p:spPr>
      </p:pic>
      <p:pic>
        <p:nvPicPr>
          <p:cNvPr id="11" name="图形 10"/>
          <p:cNvPicPr>
            <a:picLocks noChangeAspect="1"/>
          </p:cNvPicPr>
          <p:nvPr userDrawn="1"/>
        </p:nvPicPr>
        <p:blipFill rotWithShape="1">
          <a:blip r:embed="rId6" cstate="print">
            <a:extLst>
              <a:ext uri="{96DAC541-7B7A-43D3-8B79-37D633B846F1}">
                <asvg:svgBlip xmlns:asvg="http://schemas.microsoft.com/office/drawing/2016/SVG/main" r:embed="rId7"/>
              </a:ext>
            </a:extLst>
          </a:blip>
          <a:srcRect t="1" r="53242" b="74431"/>
          <a:stretch>
            <a:fillRect/>
          </a:stretch>
        </p:blipFill>
        <p:spPr>
          <a:xfrm>
            <a:off x="-6350" y="6319018"/>
            <a:ext cx="5552303" cy="546174"/>
          </a:xfrm>
          <a:prstGeom prst="rect">
            <a:avLst/>
          </a:prstGeom>
        </p:spPr>
      </p:pic>
      <p:sp>
        <p:nvSpPr>
          <p:cNvPr id="12" name="Slide Number Placeholder 24"/>
          <p:cNvSpPr txBox="1"/>
          <p:nvPr userDrawn="1"/>
        </p:nvSpPr>
        <p:spPr>
          <a:xfrm>
            <a:off x="-6350" y="6319018"/>
            <a:ext cx="711198" cy="53898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6C48702-E445-134E-B960-6F692773524F}" type="slidenum">
              <a:rPr lang="en-US" sz="800" b="1" i="0" smtClean="0">
                <a:solidFill>
                  <a:schemeClr val="bg2">
                    <a:lumMod val="10000"/>
                  </a:schemeClr>
                </a:solidFill>
                <a:latin typeface="Open Sans SemiBold" charset="0"/>
                <a:ea typeface="Open Sans SemiBold" charset="0"/>
                <a:cs typeface="Open Sans SemiBold" charset="0"/>
              </a:rPr>
            </a:fld>
            <a:endParaRPr lang="en-US" sz="800" b="1" i="0">
              <a:solidFill>
                <a:schemeClr val="bg2">
                  <a:lumMod val="10000"/>
                </a:schemeClr>
              </a:solidFill>
              <a:latin typeface="Open Sans SemiBold" charset="0"/>
              <a:ea typeface="Open Sans SemiBold" charset="0"/>
              <a:cs typeface="Open Sans SemiBold" charset="0"/>
            </a:endParaRPr>
          </a:p>
        </p:txBody>
      </p:sp>
      <p:pic>
        <p:nvPicPr>
          <p:cNvPr id="13" name="图形 12"/>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704848" y="6444126"/>
            <a:ext cx="1266825" cy="348836"/>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Custom Layout">
    <p:bg>
      <p:bgPr>
        <a:solidFill>
          <a:schemeClr val="bg1">
            <a:lumMod val="95000"/>
          </a:schemeClr>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stretch>
            <a:fillRect/>
          </a:stretch>
        </p:blipFill>
        <p:spPr>
          <a:xfrm>
            <a:off x="11062252" y="6253816"/>
            <a:ext cx="857031" cy="405401"/>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25_Custom Layout">
    <p:bg>
      <p:bgPr>
        <a:solidFill>
          <a:schemeClr val="bg1">
            <a:lumMod val="95000"/>
          </a:schemeClr>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10510637" y="4688110"/>
            <a:ext cx="1172116" cy="1277293"/>
            <a:chOff x="5890509" y="5384800"/>
            <a:chExt cx="1172116" cy="1277293"/>
          </a:xfrm>
        </p:grpSpPr>
        <p:sp>
          <p:nvSpPr>
            <p:cNvPr id="3" name="TextBox 2"/>
            <p:cNvSpPr txBox="1"/>
            <p:nvPr/>
          </p:nvSpPr>
          <p:spPr>
            <a:xfrm>
              <a:off x="5890509" y="6400483"/>
              <a:ext cx="1172116" cy="261610"/>
            </a:xfrm>
            <a:prstGeom prst="rect">
              <a:avLst/>
            </a:prstGeom>
            <a:noFill/>
          </p:spPr>
          <p:txBody>
            <a:bodyPr wrap="none" rtlCol="0">
              <a:spAutoFit/>
            </a:bodyPr>
            <a:lstStyle/>
            <a:p>
              <a:r>
                <a:rPr lang="en-US" sz="1100">
                  <a:solidFill>
                    <a:schemeClr val="tx2">
                      <a:lumMod val="50000"/>
                    </a:schemeClr>
                  </a:solidFill>
                  <a:latin typeface="微软雅黑" panose="020B0503020204020204" pitchFamily="34" charset="-122"/>
                  <a:ea typeface="微软雅黑" panose="020B0503020204020204" pitchFamily="34" charset="-122"/>
                  <a:cs typeface="Montserrat SemiBold" charset="0"/>
                </a:rPr>
                <a:t>关注微信公众号</a:t>
              </a:r>
              <a:endParaRPr lang="en-US" sz="1100">
                <a:solidFill>
                  <a:schemeClr val="tx2">
                    <a:lumMod val="50000"/>
                  </a:schemeClr>
                </a:solidFill>
                <a:latin typeface="微软雅黑" panose="020B0503020204020204" pitchFamily="34" charset="-122"/>
                <a:ea typeface="微软雅黑" panose="020B0503020204020204" pitchFamily="34" charset="-122"/>
                <a:cs typeface="Montserrat SemiBold" charset="0"/>
              </a:endParaRPr>
            </a:p>
          </p:txBody>
        </p:sp>
        <p:pic>
          <p:nvPicPr>
            <p:cNvPr id="4" name="Picture 2"/>
            <p:cNvPicPr>
              <a:picLocks noChangeAspect="1" noChangeArrowheads="1"/>
            </p:cNvPicPr>
            <p:nvPr/>
          </p:nvPicPr>
          <p:blipFill>
            <a:blip r:embed="rId2"/>
            <a:srcRect/>
            <a:stretch>
              <a:fillRect/>
            </a:stretch>
          </p:blipFill>
          <p:spPr bwMode="auto">
            <a:xfrm>
              <a:off x="6008887" y="5384800"/>
              <a:ext cx="936117" cy="936117"/>
            </a:xfrm>
            <a:prstGeom prst="rect">
              <a:avLst/>
            </a:prstGeom>
            <a:noFill/>
          </p:spPr>
        </p:pic>
      </p:grpSp>
      <p:grpSp>
        <p:nvGrpSpPr>
          <p:cNvPr id="5" name="组合 4"/>
          <p:cNvGrpSpPr/>
          <p:nvPr userDrawn="1"/>
        </p:nvGrpSpPr>
        <p:grpSpPr>
          <a:xfrm>
            <a:off x="9372221" y="4699473"/>
            <a:ext cx="1031051" cy="1265930"/>
            <a:chOff x="4752093" y="5396163"/>
            <a:chExt cx="1031051" cy="1265930"/>
          </a:xfrm>
        </p:grpSpPr>
        <p:sp>
          <p:nvSpPr>
            <p:cNvPr id="6" name="TextBox 2"/>
            <p:cNvSpPr txBox="1"/>
            <p:nvPr/>
          </p:nvSpPr>
          <p:spPr>
            <a:xfrm>
              <a:off x="4752093" y="6400483"/>
              <a:ext cx="1031051" cy="261610"/>
            </a:xfrm>
            <a:prstGeom prst="rect">
              <a:avLst/>
            </a:prstGeom>
            <a:noFill/>
          </p:spPr>
          <p:txBody>
            <a:bodyPr wrap="none" rtlCol="0">
              <a:spAutoFit/>
            </a:bodyPr>
            <a:lstStyle/>
            <a:p>
              <a:r>
                <a:rPr lang="en-US" sz="1100">
                  <a:solidFill>
                    <a:schemeClr val="bg2">
                      <a:lumMod val="10000"/>
                    </a:schemeClr>
                  </a:solidFill>
                  <a:latin typeface="微软雅黑" panose="020B0503020204020204" pitchFamily="34" charset="-122"/>
                  <a:ea typeface="微软雅黑" panose="020B0503020204020204" pitchFamily="34" charset="-122"/>
                  <a:cs typeface="Montserrat SemiBold" charset="0"/>
                </a:rPr>
                <a:t>融慧金科官网</a:t>
              </a:r>
              <a:endParaRPr lang="en-US" sz="1100">
                <a:solidFill>
                  <a:schemeClr val="bg2">
                    <a:lumMod val="10000"/>
                  </a:schemeClr>
                </a:solidFill>
                <a:latin typeface="微软雅黑" panose="020B0503020204020204" pitchFamily="34" charset="-122"/>
                <a:ea typeface="微软雅黑" panose="020B0503020204020204" pitchFamily="34" charset="-122"/>
                <a:cs typeface="Montserrat SemiBold" charset="0"/>
              </a:endParaRPr>
            </a:p>
          </p:txBody>
        </p:sp>
        <p:pic>
          <p:nvPicPr>
            <p:cNvPr id="7" name="Picture 2"/>
            <p:cNvPicPr>
              <a:picLocks noChangeAspect="1" noChangeArrowheads="1"/>
            </p:cNvPicPr>
            <p:nvPr/>
          </p:nvPicPr>
          <p:blipFill>
            <a:blip r:embed="rId3"/>
            <a:srcRect/>
            <a:stretch>
              <a:fillRect/>
            </a:stretch>
          </p:blipFill>
          <p:spPr bwMode="auto">
            <a:xfrm>
              <a:off x="4790574" y="5396163"/>
              <a:ext cx="936458" cy="936458"/>
            </a:xfrm>
            <a:prstGeom prst="rect">
              <a:avLst/>
            </a:prstGeom>
            <a:noFill/>
          </p:spPr>
        </p:pic>
      </p:grpSp>
      <p:sp>
        <p:nvSpPr>
          <p:cNvPr id="8" name="图形 5"/>
          <p:cNvSpPr/>
          <p:nvPr userDrawn="1"/>
        </p:nvSpPr>
        <p:spPr>
          <a:xfrm flipH="1">
            <a:off x="0" y="4198227"/>
            <a:ext cx="12192000" cy="1588211"/>
          </a:xfrm>
          <a:custGeom>
            <a:avLst/>
            <a:gdLst>
              <a:gd name="connsiteX0" fmla="*/ 0 w 4799075"/>
              <a:gd name="connsiteY0" fmla="*/ 0 h 855153"/>
              <a:gd name="connsiteX1" fmla="*/ 1257776 w 4799075"/>
              <a:gd name="connsiteY1" fmla="*/ 0 h 855153"/>
              <a:gd name="connsiteX2" fmla="*/ 2395347 w 4799075"/>
              <a:gd name="connsiteY2" fmla="*/ 427529 h 855153"/>
              <a:gd name="connsiteX3" fmla="*/ 3609023 w 4799075"/>
              <a:gd name="connsiteY3" fmla="*/ 855154 h 855153"/>
              <a:gd name="connsiteX4" fmla="*/ 4799076 w 4799075"/>
              <a:gd name="connsiteY4" fmla="*/ 855154 h 855153"/>
              <a:gd name="connsiteX0-1" fmla="*/ 0 w 4799076"/>
              <a:gd name="connsiteY0-2" fmla="*/ 0 h 860884"/>
              <a:gd name="connsiteX1-3" fmla="*/ 1257776 w 4799076"/>
              <a:gd name="connsiteY1-4" fmla="*/ 0 h 860884"/>
              <a:gd name="connsiteX2-5" fmla="*/ 2395347 w 4799076"/>
              <a:gd name="connsiteY2-6" fmla="*/ 427529 h 860884"/>
              <a:gd name="connsiteX3-7" fmla="*/ 3609023 w 4799076"/>
              <a:gd name="connsiteY3-8" fmla="*/ 855154 h 860884"/>
              <a:gd name="connsiteX4-9" fmla="*/ 4731899 w 4799076"/>
              <a:gd name="connsiteY4-10" fmla="*/ 860884 h 860884"/>
              <a:gd name="connsiteX5" fmla="*/ 4799076 w 4799076"/>
              <a:gd name="connsiteY5" fmla="*/ 855154 h 860884"/>
              <a:gd name="connsiteX0-11" fmla="*/ 0 w 4731899"/>
              <a:gd name="connsiteY0-12" fmla="*/ 0 h 860884"/>
              <a:gd name="connsiteX1-13" fmla="*/ 1257776 w 4731899"/>
              <a:gd name="connsiteY1-14" fmla="*/ 0 h 860884"/>
              <a:gd name="connsiteX2-15" fmla="*/ 2395347 w 4731899"/>
              <a:gd name="connsiteY2-16" fmla="*/ 427529 h 860884"/>
              <a:gd name="connsiteX3-17" fmla="*/ 3609023 w 4731899"/>
              <a:gd name="connsiteY3-18" fmla="*/ 855154 h 860884"/>
              <a:gd name="connsiteX4-19" fmla="*/ 4731899 w 4731899"/>
              <a:gd name="connsiteY4-20" fmla="*/ 860884 h 860884"/>
              <a:gd name="connsiteX0-21" fmla="*/ 0 w 4731899"/>
              <a:gd name="connsiteY0-22" fmla="*/ 0 h 860884"/>
              <a:gd name="connsiteX1-23" fmla="*/ 1257776 w 4731899"/>
              <a:gd name="connsiteY1-24" fmla="*/ 0 h 860884"/>
              <a:gd name="connsiteX2-25" fmla="*/ 2395347 w 4731899"/>
              <a:gd name="connsiteY2-26" fmla="*/ 427529 h 860884"/>
              <a:gd name="connsiteX3-27" fmla="*/ 3609023 w 4731899"/>
              <a:gd name="connsiteY3-28" fmla="*/ 855154 h 860884"/>
              <a:gd name="connsiteX4-29" fmla="*/ 4731899 w 4731899"/>
              <a:gd name="connsiteY4-30" fmla="*/ 860884 h 86088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731899" h="860884">
                <a:moveTo>
                  <a:pt x="0" y="0"/>
                </a:moveTo>
                <a:lnTo>
                  <a:pt x="1257776" y="0"/>
                </a:lnTo>
                <a:cubicBezTo>
                  <a:pt x="1935671" y="0"/>
                  <a:pt x="2162958" y="271288"/>
                  <a:pt x="2395347" y="427529"/>
                </a:cubicBezTo>
                <a:cubicBezTo>
                  <a:pt x="2630675" y="585746"/>
                  <a:pt x="2809875" y="855154"/>
                  <a:pt x="3609023" y="855154"/>
                </a:cubicBezTo>
                <a:lnTo>
                  <a:pt x="4731899" y="860884"/>
                </a:lnTo>
              </a:path>
            </a:pathLst>
          </a:custGeom>
          <a:noFill/>
          <a:ln w="69850" cap="flat">
            <a:gradFill>
              <a:gsLst>
                <a:gs pos="0">
                  <a:srgbClr val="1951B4"/>
                </a:gs>
                <a:gs pos="100000">
                  <a:srgbClr val="46C484"/>
                </a:gs>
              </a:gsLst>
              <a:lin ang="5400000" scaled="1"/>
            </a:gradFill>
            <a:prstDash val="solid"/>
            <a:miter/>
          </a:ln>
        </p:spPr>
        <p:txBody>
          <a:bodyPr rtlCol="0" anchor="ctr"/>
          <a:lstStyle/>
          <a:p>
            <a:endParaRPr lang="zh-CN" altLang="en-US"/>
          </a:p>
        </p:txBody>
      </p:sp>
      <p:sp>
        <p:nvSpPr>
          <p:cNvPr id="9" name="Title 29"/>
          <p:cNvSpPr>
            <a:spLocks noGrp="1"/>
          </p:cNvSpPr>
          <p:nvPr>
            <p:ph type="title" idx="4294967295" hasCustomPrompt="1"/>
          </p:nvPr>
        </p:nvSpPr>
        <p:spPr>
          <a:xfrm>
            <a:off x="1044575" y="2100263"/>
            <a:ext cx="10147300" cy="1647825"/>
          </a:xfrm>
          <a:effectLst/>
        </p:spPr>
        <p:txBody>
          <a:bodyPr>
            <a:noAutofit/>
          </a:bodyPr>
          <a:lstStyle/>
          <a:p>
            <a:pPr>
              <a:lnSpc>
                <a:spcPct val="90000"/>
              </a:lnSpc>
            </a:pPr>
            <a:r>
              <a:rPr lang="en-GB" altLang="zh-CN" sz="6000" b="1" dirty="0">
                <a:solidFill>
                  <a:schemeClr val="bg2">
                    <a:lumMod val="10000"/>
                  </a:schemeClr>
                </a:solidFill>
                <a:latin typeface="Arial Black" panose="020B0A04020102020204" pitchFamily="34" charset="0"/>
                <a:ea typeface="微软雅黑" panose="020B0503020204020204" pitchFamily="34" charset="-122"/>
                <a:cs typeface="Arial Black" panose="020B0A04020102020204" pitchFamily="34" charset="0"/>
              </a:rPr>
              <a:t>Do The </a:t>
            </a:r>
            <a:r>
              <a:rPr lang="en-GB" altLang="zh-CN" sz="6000" b="1" dirty="0">
                <a:gradFill>
                  <a:gsLst>
                    <a:gs pos="0">
                      <a:srgbClr val="46C484"/>
                    </a:gs>
                    <a:gs pos="100000">
                      <a:srgbClr val="2351B4"/>
                    </a:gs>
                  </a:gsLst>
                  <a:lin ang="10800000" scaled="1"/>
                </a:gradFill>
                <a:latin typeface="Arial Black" panose="020B0A04020102020204" pitchFamily="34" charset="0"/>
                <a:ea typeface="微软雅黑" panose="020B0503020204020204" pitchFamily="34" charset="-122"/>
                <a:cs typeface="Arial Black" panose="020B0A04020102020204" pitchFamily="34" charset="0"/>
              </a:rPr>
              <a:t>Right Thing </a:t>
            </a:r>
            <a:br>
              <a:rPr lang="en-GB" altLang="zh-CN" sz="6000" b="1" dirty="0">
                <a:latin typeface="Arial Black" panose="020B0A04020102020204" pitchFamily="34" charset="0"/>
                <a:ea typeface="微软雅黑" panose="020B0503020204020204" pitchFamily="34" charset="-122"/>
                <a:cs typeface="Arial Black" panose="020B0A04020102020204" pitchFamily="34" charset="0"/>
              </a:rPr>
            </a:br>
            <a:r>
              <a:rPr lang="en-GB" altLang="zh-CN" sz="6000" b="1" dirty="0">
                <a:solidFill>
                  <a:schemeClr val="bg2">
                    <a:lumMod val="10000"/>
                  </a:schemeClr>
                </a:solidFill>
                <a:latin typeface="Arial Black" panose="020B0A04020102020204" pitchFamily="34" charset="0"/>
                <a:ea typeface="微软雅黑" panose="020B0503020204020204" pitchFamily="34" charset="-122"/>
                <a:cs typeface="Arial Black" panose="020B0A04020102020204" pitchFamily="34" charset="0"/>
              </a:rPr>
              <a:t>In The </a:t>
            </a:r>
            <a:r>
              <a:rPr lang="en-GB" altLang="zh-CN" sz="6000" b="1" dirty="0">
                <a:gradFill flip="none" rotWithShape="1">
                  <a:gsLst>
                    <a:gs pos="0">
                      <a:srgbClr val="46B784"/>
                    </a:gs>
                    <a:gs pos="100000">
                      <a:srgbClr val="2346B4"/>
                    </a:gs>
                  </a:gsLst>
                  <a:lin ang="10800000" scaled="1"/>
                  <a:tileRect/>
                </a:gradFill>
                <a:latin typeface="Arial Black" panose="020B0A04020102020204" pitchFamily="34" charset="0"/>
                <a:ea typeface="微软雅黑" panose="020B0503020204020204" pitchFamily="34" charset="-122"/>
                <a:cs typeface="Arial Black" panose="020B0A04020102020204" pitchFamily="34" charset="0"/>
              </a:rPr>
              <a:t>Right Way</a:t>
            </a:r>
            <a:endParaRPr lang="en-US" altLang="zh-CN" sz="5400" b="1" dirty="0">
              <a:gradFill flip="none" rotWithShape="1">
                <a:gsLst>
                  <a:gs pos="0">
                    <a:srgbClr val="46B784"/>
                  </a:gs>
                  <a:gs pos="100000">
                    <a:srgbClr val="2346B4"/>
                  </a:gs>
                </a:gsLst>
                <a:lin ang="10800000" scaled="1"/>
                <a:tileRect/>
              </a:gradFill>
              <a:latin typeface="Arial Black" panose="020B0A04020102020204" pitchFamily="34" charset="0"/>
              <a:ea typeface="微软雅黑" panose="020B0503020204020204" pitchFamily="34" charset="-122"/>
              <a:cs typeface="Arial Black" panose="020B0A04020102020204" pitchFamily="34" charset="0"/>
            </a:endParaRPr>
          </a:p>
        </p:txBody>
      </p:sp>
      <p:sp>
        <p:nvSpPr>
          <p:cNvPr id="10" name="图形 5"/>
          <p:cNvSpPr/>
          <p:nvPr userDrawn="1"/>
        </p:nvSpPr>
        <p:spPr>
          <a:xfrm>
            <a:off x="-28574" y="4775743"/>
            <a:ext cx="12284745" cy="1577640"/>
          </a:xfrm>
          <a:custGeom>
            <a:avLst/>
            <a:gdLst>
              <a:gd name="connsiteX0" fmla="*/ 0 w 4799075"/>
              <a:gd name="connsiteY0" fmla="*/ 0 h 855153"/>
              <a:gd name="connsiteX1" fmla="*/ 1257776 w 4799075"/>
              <a:gd name="connsiteY1" fmla="*/ 0 h 855153"/>
              <a:gd name="connsiteX2" fmla="*/ 2395347 w 4799075"/>
              <a:gd name="connsiteY2" fmla="*/ 427529 h 855153"/>
              <a:gd name="connsiteX3" fmla="*/ 3609023 w 4799075"/>
              <a:gd name="connsiteY3" fmla="*/ 855154 h 855153"/>
              <a:gd name="connsiteX4" fmla="*/ 4799076 w 4799075"/>
              <a:gd name="connsiteY4" fmla="*/ 855154 h 855153"/>
              <a:gd name="connsiteX0-1" fmla="*/ 0 w 5135290"/>
              <a:gd name="connsiteY0-2" fmla="*/ 0 h 855154"/>
              <a:gd name="connsiteX1-3" fmla="*/ 1257776 w 5135290"/>
              <a:gd name="connsiteY1-4" fmla="*/ 0 h 855154"/>
              <a:gd name="connsiteX2-5" fmla="*/ 2395347 w 5135290"/>
              <a:gd name="connsiteY2-6" fmla="*/ 427529 h 855154"/>
              <a:gd name="connsiteX3-7" fmla="*/ 3609023 w 5135290"/>
              <a:gd name="connsiteY3-8" fmla="*/ 855154 h 855154"/>
              <a:gd name="connsiteX4-9" fmla="*/ 5135290 w 5135290"/>
              <a:gd name="connsiteY4-10" fmla="*/ 846459 h 855154"/>
              <a:gd name="connsiteX0-11" fmla="*/ 0 w 5135290"/>
              <a:gd name="connsiteY0-12" fmla="*/ 0 h 855154"/>
              <a:gd name="connsiteX1-13" fmla="*/ 367395 w 5135290"/>
              <a:gd name="connsiteY1-14" fmla="*/ 5729 h 855154"/>
              <a:gd name="connsiteX2-15" fmla="*/ 1257776 w 5135290"/>
              <a:gd name="connsiteY2-16" fmla="*/ 0 h 855154"/>
              <a:gd name="connsiteX3-17" fmla="*/ 2395347 w 5135290"/>
              <a:gd name="connsiteY3-18" fmla="*/ 427529 h 855154"/>
              <a:gd name="connsiteX4-19" fmla="*/ 3609023 w 5135290"/>
              <a:gd name="connsiteY4-20" fmla="*/ 855154 h 855154"/>
              <a:gd name="connsiteX5" fmla="*/ 5135290 w 5135290"/>
              <a:gd name="connsiteY5" fmla="*/ 846459 h 855154"/>
              <a:gd name="connsiteX0-21" fmla="*/ 0 w 4767895"/>
              <a:gd name="connsiteY0-22" fmla="*/ 5729 h 855154"/>
              <a:gd name="connsiteX1-23" fmla="*/ 890381 w 4767895"/>
              <a:gd name="connsiteY1-24" fmla="*/ 0 h 855154"/>
              <a:gd name="connsiteX2-25" fmla="*/ 2027952 w 4767895"/>
              <a:gd name="connsiteY2-26" fmla="*/ 427529 h 855154"/>
              <a:gd name="connsiteX3-27" fmla="*/ 3241628 w 4767895"/>
              <a:gd name="connsiteY3-28" fmla="*/ 855154 h 855154"/>
              <a:gd name="connsiteX4-29" fmla="*/ 4767895 w 4767895"/>
              <a:gd name="connsiteY4-30" fmla="*/ 846459 h 85515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767895" h="855154">
                <a:moveTo>
                  <a:pt x="0" y="5729"/>
                </a:moveTo>
                <a:lnTo>
                  <a:pt x="890381" y="0"/>
                </a:lnTo>
                <a:cubicBezTo>
                  <a:pt x="1568276" y="0"/>
                  <a:pt x="1790018" y="224821"/>
                  <a:pt x="2027952" y="427529"/>
                </a:cubicBezTo>
                <a:cubicBezTo>
                  <a:pt x="2243789" y="611448"/>
                  <a:pt x="2442480" y="855154"/>
                  <a:pt x="3241628" y="855154"/>
                </a:cubicBezTo>
                <a:lnTo>
                  <a:pt x="4767895" y="846459"/>
                </a:lnTo>
              </a:path>
            </a:pathLst>
          </a:custGeom>
          <a:noFill/>
          <a:ln w="69850" cap="flat">
            <a:gradFill>
              <a:gsLst>
                <a:gs pos="0">
                  <a:srgbClr val="1951B4"/>
                </a:gs>
                <a:gs pos="100000">
                  <a:srgbClr val="46C484"/>
                </a:gs>
              </a:gsLst>
              <a:lin ang="5400000" scaled="1"/>
            </a:gradFill>
            <a:prstDash val="solid"/>
            <a:miter/>
          </a:ln>
        </p:spPr>
        <p:txBody>
          <a:bodyPr rtlCol="0" anchor="ctr"/>
          <a:lstStyle/>
          <a:p>
            <a:endParaRPr lang="zh-CN" altLang="en-US"/>
          </a:p>
        </p:txBody>
      </p:sp>
      <p:sp>
        <p:nvSpPr>
          <p:cNvPr id="11" name="矩形 10"/>
          <p:cNvSpPr/>
          <p:nvPr userDrawn="1"/>
        </p:nvSpPr>
        <p:spPr>
          <a:xfrm>
            <a:off x="245449" y="6305810"/>
            <a:ext cx="2132315" cy="369332"/>
          </a:xfrm>
          <a:prstGeom prst="rect">
            <a:avLst/>
          </a:prstGeom>
        </p:spPr>
        <p:txBody>
          <a:bodyPr wrap="none">
            <a:spAutoFit/>
          </a:bodyPr>
          <a:lstStyle/>
          <a:p>
            <a:pPr algn="ctr"/>
            <a:r>
              <a:rPr lang="en-GB" altLang="zh-CN" b="1">
                <a:solidFill>
                  <a:schemeClr val="bg1">
                    <a:lumMod val="75000"/>
                    <a:alpha val="38000"/>
                  </a:schemeClr>
                </a:solidFill>
              </a:rPr>
              <a:t>www</a:t>
            </a:r>
            <a:r>
              <a:rPr lang="en-US" altLang="zh-CN" b="1">
                <a:solidFill>
                  <a:schemeClr val="bg1">
                    <a:lumMod val="75000"/>
                    <a:alpha val="38000"/>
                  </a:schemeClr>
                </a:solidFill>
              </a:rPr>
              <a:t>.</a:t>
            </a:r>
            <a:r>
              <a:rPr lang="en-GB" altLang="zh-CN" b="1">
                <a:solidFill>
                  <a:schemeClr val="bg1">
                    <a:lumMod val="75000"/>
                    <a:alpha val="38000"/>
                  </a:schemeClr>
                </a:solidFill>
              </a:rPr>
              <a:t>fintell.com.cn</a:t>
            </a:r>
            <a:endParaRPr lang="en-US" altLang="zh-CN" sz="1600" b="1">
              <a:solidFill>
                <a:schemeClr val="bg1">
                  <a:lumMod val="75000"/>
                  <a:alpha val="38000"/>
                </a:schemeClr>
              </a:solidFill>
              <a:latin typeface="Open Sans" panose="020B0606030504020204" charset="0"/>
              <a:ea typeface="Open Sans" panose="020B0606030504020204" charset="0"/>
              <a:cs typeface="Open Sans" panose="020B0606030504020204" charset="0"/>
            </a:endParaRPr>
          </a:p>
        </p:txBody>
      </p:sp>
      <p:pic>
        <p:nvPicPr>
          <p:cNvPr id="15" name="图片 14"/>
          <p:cNvPicPr>
            <a:picLocks noChangeAspect="1"/>
          </p:cNvPicPr>
          <p:nvPr userDrawn="1"/>
        </p:nvPicPr>
        <p:blipFill>
          <a:blip r:embed="rId4" cstate="print"/>
          <a:stretch>
            <a:fillRect/>
          </a:stretch>
        </p:blipFill>
        <p:spPr>
          <a:xfrm>
            <a:off x="1033689" y="677486"/>
            <a:ext cx="1482075" cy="701064"/>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vmlDrawing" Target="../drawings/vmlDrawing8.vml"/><Relationship Id="rId2" Type="http://schemas.openxmlformats.org/officeDocument/2006/relationships/slideLayout" Target="../slideLayouts/slideLayout2.xml"/><Relationship Id="rId19" Type="http://schemas.openxmlformats.org/officeDocument/2006/relationships/image" Target="../media/image12.png"/><Relationship Id="rId18" Type="http://schemas.openxmlformats.org/officeDocument/2006/relationships/image" Target="../media/image3.emf"/><Relationship Id="rId17" Type="http://schemas.openxmlformats.org/officeDocument/2006/relationships/oleObject" Target="../embeddings/oleObject8.bin"/><Relationship Id="rId16" Type="http://schemas.openxmlformats.org/officeDocument/2006/relationships/tags" Target="../tags/tag8.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4.xml"/><Relationship Id="rId8" Type="http://schemas.openxmlformats.org/officeDocument/2006/relationships/slideLayout" Target="../slideLayouts/slideLayout23.xml"/><Relationship Id="rId7" Type="http://schemas.openxmlformats.org/officeDocument/2006/relationships/slideLayout" Target="../slideLayouts/slideLayout22.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3" Type="http://schemas.openxmlformats.org/officeDocument/2006/relationships/slideLayout" Target="../slideLayouts/slideLayout18.xml"/><Relationship Id="rId2" Type="http://schemas.openxmlformats.org/officeDocument/2006/relationships/slideLayout" Target="../slideLayouts/slideLayout17.xml"/><Relationship Id="rId15" Type="http://schemas.openxmlformats.org/officeDocument/2006/relationships/theme" Target="../theme/theme2.xml"/><Relationship Id="rId14" Type="http://schemas.openxmlformats.org/officeDocument/2006/relationships/vmlDrawing" Target="../drawings/vmlDrawing11.vml"/><Relationship Id="rId13" Type="http://schemas.openxmlformats.org/officeDocument/2006/relationships/image" Target="../media/image12.png"/><Relationship Id="rId12" Type="http://schemas.openxmlformats.org/officeDocument/2006/relationships/image" Target="../media/image3.emf"/><Relationship Id="rId11" Type="http://schemas.openxmlformats.org/officeDocument/2006/relationships/oleObject" Target="../embeddings/oleObject11.bin"/><Relationship Id="rId10" Type="http://schemas.openxmlformats.org/officeDocument/2006/relationships/tags" Target="../tags/tag11.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对象 6" hidden="1"/>
          <p:cNvGraphicFramePr>
            <a:graphicFrameLocks noChangeAspect="1"/>
          </p:cNvGraphicFramePr>
          <p:nvPr userDrawn="1">
            <p:custDataLst>
              <p:tags r:id="rId16"/>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40" name="think-cell Slide" r:id="rId17" imgW="12700" imgH="12700" progId="TCLayout.ActiveDocument.1">
                  <p:embed/>
                </p:oleObj>
              </mc:Choice>
              <mc:Fallback>
                <p:oleObj name="think-cell Slide" r:id="rId17" imgW="12700" imgH="12700" progId="TCLayout.ActiveDocument.1">
                  <p:embed/>
                  <p:pic>
                    <p:nvPicPr>
                      <p:cNvPr id="0" name="对象 6" hidden="1"/>
                      <p:cNvPicPr/>
                      <p:nvPr/>
                    </p:nvPicPr>
                    <p:blipFill>
                      <a:blip r:embed="rId18"/>
                      <a:stretch>
                        <a:fillRect/>
                      </a:stretch>
                    </p:blipFill>
                    <p:spPr>
                      <a:xfrm>
                        <a:off x="1588" y="1588"/>
                        <a:ext cx="1587" cy="1587"/>
                      </a:xfrm>
                      <a:prstGeom prst="rect">
                        <a:avLst/>
                      </a:prstGeom>
                    </p:spPr>
                  </p:pic>
                </p:oleObj>
              </mc:Fallback>
            </mc:AlternateContent>
          </a:graphicData>
        </a:graphic>
      </p:graphicFrame>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dirty="0"/>
              <a:t>按一下以編輯母片標題樣式</a:t>
            </a:r>
            <a:endParaRPr lang="zh-HK" altLang="en-US" dirty="0"/>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dirty="0"/>
              <a:t>按一下以編輯母片文字樣式</a:t>
            </a:r>
            <a:endParaRPr lang="zh-TW" altLang="en-US" dirty="0"/>
          </a:p>
          <a:p>
            <a:pPr lvl="1"/>
            <a:r>
              <a:rPr lang="zh-TW" altLang="en-US" dirty="0"/>
              <a:t>第二層</a:t>
            </a:r>
            <a:endParaRPr lang="zh-TW" altLang="en-US" dirty="0"/>
          </a:p>
          <a:p>
            <a:pPr lvl="2"/>
            <a:r>
              <a:rPr lang="zh-TW" altLang="en-US" dirty="0"/>
              <a:t>第三層</a:t>
            </a:r>
            <a:endParaRPr lang="zh-TW" altLang="en-US" dirty="0"/>
          </a:p>
          <a:p>
            <a:pPr lvl="3"/>
            <a:r>
              <a:rPr lang="zh-TW" altLang="en-US" dirty="0"/>
              <a:t>第四層</a:t>
            </a:r>
            <a:endParaRPr lang="zh-TW" altLang="en-US" dirty="0"/>
          </a:p>
          <a:p>
            <a:pPr lvl="4"/>
            <a:r>
              <a:rPr lang="zh-TW" altLang="en-US" dirty="0"/>
              <a:t>第五層</a:t>
            </a:r>
            <a:endParaRPr lang="zh-HK" altLang="en-US" dirty="0"/>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1876D8-2FDF-4CEA-906B-A3BB284CD4CB}" type="datetime2">
              <a:rPr lang="zh-CN" altLang="en-US" smtClean="0"/>
            </a:fld>
            <a:endParaRPr lang="zh-HK"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D5B6AE-C499-4748-85A0-E39BB689E16C}" type="slidenum">
              <a:rPr lang="zh-HK" altLang="en-US" smtClean="0"/>
            </a:fld>
            <a:endParaRPr lang="zh-HK" altLang="en-US"/>
          </a:p>
        </p:txBody>
      </p:sp>
      <p:pic>
        <p:nvPicPr>
          <p:cNvPr id="8" name="图片 7"/>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239966" y="119896"/>
            <a:ext cx="10058400" cy="568375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ftr="0"/>
  <p:txStyles>
    <p:titleStyle>
      <a:lvl1pPr algn="l" defTabSz="914400" rtl="0" eaLnBrk="1" latinLnBrk="0" hangingPunct="1">
        <a:lnSpc>
          <a:spcPct val="90000"/>
        </a:lnSpc>
        <a:spcBef>
          <a:spcPct val="0"/>
        </a:spcBef>
        <a:buNone/>
        <a:defRPr sz="4400" kern="1200">
          <a:solidFill>
            <a:schemeClr val="bg2">
              <a:lumMod val="1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对象 6" hidden="1"/>
          <p:cNvGraphicFramePr>
            <a:graphicFrameLocks noChangeAspect="1"/>
          </p:cNvGraphicFramePr>
          <p:nvPr userDrawn="1">
            <p:custDataLst>
              <p:tags r:id="rId10"/>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232" name="think-cell Slide" r:id="rId11" imgW="12700" imgH="12700" progId="TCLayout.ActiveDocument.1">
                  <p:embed/>
                </p:oleObj>
              </mc:Choice>
              <mc:Fallback>
                <p:oleObj name="think-cell Slide" r:id="rId11" imgW="12700" imgH="12700" progId="TCLayout.ActiveDocument.1">
                  <p:embed/>
                  <p:pic>
                    <p:nvPicPr>
                      <p:cNvPr id="0" name="对象 6" hidden="1"/>
                      <p:cNvPicPr/>
                      <p:nvPr/>
                    </p:nvPicPr>
                    <p:blipFill>
                      <a:blip r:embed="rId12"/>
                      <a:stretch>
                        <a:fillRect/>
                      </a:stretch>
                    </p:blipFill>
                    <p:spPr>
                      <a:xfrm>
                        <a:off x="1588" y="1588"/>
                        <a:ext cx="1587" cy="1587"/>
                      </a:xfrm>
                      <a:prstGeom prst="rect">
                        <a:avLst/>
                      </a:prstGeom>
                    </p:spPr>
                  </p:pic>
                </p:oleObj>
              </mc:Fallback>
            </mc:AlternateContent>
          </a:graphicData>
        </a:graphic>
      </p:graphicFrame>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dirty="0"/>
              <a:t>按一下以編輯母片標題樣式</a:t>
            </a:r>
            <a:endParaRPr lang="zh-HK" altLang="en-US" dirty="0"/>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dirty="0"/>
              <a:t>按一下以編輯母片文字樣式</a:t>
            </a:r>
            <a:endParaRPr lang="zh-TW" altLang="en-US" dirty="0"/>
          </a:p>
          <a:p>
            <a:pPr lvl="1"/>
            <a:r>
              <a:rPr lang="zh-TW" altLang="en-US" dirty="0"/>
              <a:t>第二層</a:t>
            </a:r>
            <a:endParaRPr lang="zh-TW" altLang="en-US" dirty="0"/>
          </a:p>
          <a:p>
            <a:pPr lvl="2"/>
            <a:r>
              <a:rPr lang="zh-TW" altLang="en-US" dirty="0"/>
              <a:t>第三層</a:t>
            </a:r>
            <a:endParaRPr lang="zh-TW" altLang="en-US" dirty="0"/>
          </a:p>
          <a:p>
            <a:pPr lvl="3"/>
            <a:r>
              <a:rPr lang="zh-TW" altLang="en-US" dirty="0"/>
              <a:t>第四層</a:t>
            </a:r>
            <a:endParaRPr lang="zh-TW" altLang="en-US" dirty="0"/>
          </a:p>
          <a:p>
            <a:pPr lvl="4"/>
            <a:r>
              <a:rPr lang="zh-TW" altLang="en-US" dirty="0"/>
              <a:t>第五層</a:t>
            </a:r>
            <a:endParaRPr lang="zh-HK" altLang="en-US" dirty="0"/>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1876D8-2FDF-4CEA-906B-A3BB284CD4CB}" type="datetime2">
              <a:rPr lang="zh-CN" altLang="en-US" smtClean="0"/>
            </a:fld>
            <a:endParaRPr lang="zh-HK"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D5B6AE-C499-4748-85A0-E39BB689E16C}" type="slidenum">
              <a:rPr lang="zh-HK" altLang="en-US" smtClean="0"/>
            </a:fld>
            <a:endParaRPr lang="zh-HK" altLang="en-US"/>
          </a:p>
        </p:txBody>
      </p:sp>
      <p:pic>
        <p:nvPicPr>
          <p:cNvPr id="8" name="图片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239966" y="119896"/>
            <a:ext cx="10058400" cy="5683759"/>
          </a:xfrm>
          <a:prstGeom prst="rect">
            <a:avLst/>
          </a:prstGeom>
        </p:spPr>
      </p:pic>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Lst>
  <p:hf hdr="0" ftr="0"/>
  <p:txStyles>
    <p:titleStyle>
      <a:lvl1pPr algn="l" defTabSz="914400" rtl="0" eaLnBrk="1" latinLnBrk="0" hangingPunct="1">
        <a:lnSpc>
          <a:spcPct val="90000"/>
        </a:lnSpc>
        <a:spcBef>
          <a:spcPct val="0"/>
        </a:spcBef>
        <a:buNone/>
        <a:defRPr sz="4400" kern="1200">
          <a:solidFill>
            <a:schemeClr val="bg2">
              <a:lumMod val="1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1.xml"/><Relationship Id="rId4" Type="http://schemas.openxmlformats.org/officeDocument/2006/relationships/image" Target="../media/image14.svg"/><Relationship Id="rId3" Type="http://schemas.openxmlformats.org/officeDocument/2006/relationships/image" Target="../media/image113.png"/><Relationship Id="rId2" Type="http://schemas.openxmlformats.org/officeDocument/2006/relationships/image" Target="../media/image13.svg"/><Relationship Id="rId1" Type="http://schemas.openxmlformats.org/officeDocument/2006/relationships/image" Target="../media/image112.png"/></Relationships>
</file>

<file path=ppt/slides/_rels/slide12.xml.rels><?xml version="1.0" encoding="UTF-8" standalone="yes"?>
<Relationships xmlns="http://schemas.openxmlformats.org/package/2006/relationships"><Relationship Id="rId9" Type="http://schemas.openxmlformats.org/officeDocument/2006/relationships/image" Target="../media/image118.png"/><Relationship Id="rId8" Type="http://schemas.openxmlformats.org/officeDocument/2006/relationships/image" Target="../media/image18.svg"/><Relationship Id="rId7" Type="http://schemas.openxmlformats.org/officeDocument/2006/relationships/image" Target="../media/image117.png"/><Relationship Id="rId6" Type="http://schemas.openxmlformats.org/officeDocument/2006/relationships/image" Target="../media/image17.svg"/><Relationship Id="rId5" Type="http://schemas.openxmlformats.org/officeDocument/2006/relationships/image" Target="../media/image116.png"/><Relationship Id="rId4" Type="http://schemas.openxmlformats.org/officeDocument/2006/relationships/image" Target="../media/image16.svg"/><Relationship Id="rId3" Type="http://schemas.openxmlformats.org/officeDocument/2006/relationships/image" Target="../media/image115.png"/><Relationship Id="rId2" Type="http://schemas.openxmlformats.org/officeDocument/2006/relationships/image" Target="../media/image15.svg"/><Relationship Id="rId14" Type="http://schemas.openxmlformats.org/officeDocument/2006/relationships/notesSlide" Target="../notesSlides/notesSlide8.xml"/><Relationship Id="rId13" Type="http://schemas.openxmlformats.org/officeDocument/2006/relationships/slideLayout" Target="../slideLayouts/slideLayout11.xml"/><Relationship Id="rId12" Type="http://schemas.openxmlformats.org/officeDocument/2006/relationships/image" Target="../media/image20.svg"/><Relationship Id="rId11" Type="http://schemas.openxmlformats.org/officeDocument/2006/relationships/image" Target="../media/image119.png"/><Relationship Id="rId10" Type="http://schemas.openxmlformats.org/officeDocument/2006/relationships/image" Target="../media/image19.svg"/><Relationship Id="rId1" Type="http://schemas.openxmlformats.org/officeDocument/2006/relationships/image" Target="../media/image1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9" Type="http://schemas.openxmlformats.org/officeDocument/2006/relationships/image" Target="../media/image124.png"/><Relationship Id="rId8" Type="http://schemas.openxmlformats.org/officeDocument/2006/relationships/image" Target="../media/image24.svg"/><Relationship Id="rId7" Type="http://schemas.openxmlformats.org/officeDocument/2006/relationships/image" Target="../media/image123.png"/><Relationship Id="rId6" Type="http://schemas.openxmlformats.org/officeDocument/2006/relationships/image" Target="../media/image23.svg"/><Relationship Id="rId5" Type="http://schemas.openxmlformats.org/officeDocument/2006/relationships/image" Target="../media/image122.png"/><Relationship Id="rId4" Type="http://schemas.openxmlformats.org/officeDocument/2006/relationships/image" Target="../media/image22.svg"/><Relationship Id="rId3" Type="http://schemas.openxmlformats.org/officeDocument/2006/relationships/image" Target="../media/image121.png"/><Relationship Id="rId24" Type="http://schemas.openxmlformats.org/officeDocument/2006/relationships/notesSlide" Target="../notesSlides/notesSlide9.xml"/><Relationship Id="rId23" Type="http://schemas.openxmlformats.org/officeDocument/2006/relationships/slideLayout" Target="../slideLayouts/slideLayout11.xml"/><Relationship Id="rId22" Type="http://schemas.openxmlformats.org/officeDocument/2006/relationships/image" Target="../media/image31.svg"/><Relationship Id="rId21" Type="http://schemas.openxmlformats.org/officeDocument/2006/relationships/image" Target="../media/image130.png"/><Relationship Id="rId20" Type="http://schemas.openxmlformats.org/officeDocument/2006/relationships/image" Target="../media/image30.svg"/><Relationship Id="rId2" Type="http://schemas.openxmlformats.org/officeDocument/2006/relationships/image" Target="../media/image21.svg"/><Relationship Id="rId19" Type="http://schemas.openxmlformats.org/officeDocument/2006/relationships/image" Target="../media/image129.png"/><Relationship Id="rId18" Type="http://schemas.openxmlformats.org/officeDocument/2006/relationships/image" Target="../media/image29.svg"/><Relationship Id="rId17" Type="http://schemas.openxmlformats.org/officeDocument/2006/relationships/image" Target="../media/image128.png"/><Relationship Id="rId16" Type="http://schemas.openxmlformats.org/officeDocument/2006/relationships/image" Target="../media/image28.svg"/><Relationship Id="rId15" Type="http://schemas.openxmlformats.org/officeDocument/2006/relationships/image" Target="../media/image127.png"/><Relationship Id="rId14" Type="http://schemas.openxmlformats.org/officeDocument/2006/relationships/image" Target="../media/image27.svg"/><Relationship Id="rId13" Type="http://schemas.openxmlformats.org/officeDocument/2006/relationships/image" Target="../media/image126.png"/><Relationship Id="rId12" Type="http://schemas.openxmlformats.org/officeDocument/2006/relationships/image" Target="../media/image26.svg"/><Relationship Id="rId11" Type="http://schemas.openxmlformats.org/officeDocument/2006/relationships/image" Target="../media/image125.png"/><Relationship Id="rId10" Type="http://schemas.openxmlformats.org/officeDocument/2006/relationships/image" Target="../media/image25.svg"/><Relationship Id="rId1" Type="http://schemas.openxmlformats.org/officeDocument/2006/relationships/image" Target="../media/image120.png"/></Relationships>
</file>

<file path=ppt/slides/_rels/slide15.xml.rels><?xml version="1.0" encoding="UTF-8" standalone="yes"?>
<Relationships xmlns="http://schemas.openxmlformats.org/package/2006/relationships"><Relationship Id="rId9" Type="http://schemas.openxmlformats.org/officeDocument/2006/relationships/image" Target="../media/image139.png"/><Relationship Id="rId8" Type="http://schemas.microsoft.com/office/2007/relationships/hdphoto" Target="../media/image138.wdp"/><Relationship Id="rId7" Type="http://schemas.openxmlformats.org/officeDocument/2006/relationships/image" Target="../media/image137.png"/><Relationship Id="rId6" Type="http://schemas.microsoft.com/office/2007/relationships/hdphoto" Target="../media/image136.wdp"/><Relationship Id="rId5" Type="http://schemas.openxmlformats.org/officeDocument/2006/relationships/image" Target="../media/image135.png"/><Relationship Id="rId4" Type="http://schemas.microsoft.com/office/2007/relationships/hdphoto" Target="../media/image134.wdp"/><Relationship Id="rId3" Type="http://schemas.openxmlformats.org/officeDocument/2006/relationships/image" Target="../media/image133.png"/><Relationship Id="rId29" Type="http://schemas.openxmlformats.org/officeDocument/2006/relationships/slideLayout" Target="../slideLayouts/slideLayout11.xml"/><Relationship Id="rId28" Type="http://schemas.microsoft.com/office/2007/relationships/hdphoto" Target="../media/image158.wdp"/><Relationship Id="rId27" Type="http://schemas.openxmlformats.org/officeDocument/2006/relationships/image" Target="../media/image157.png"/><Relationship Id="rId26" Type="http://schemas.microsoft.com/office/2007/relationships/hdphoto" Target="../media/image156.wdp"/><Relationship Id="rId25" Type="http://schemas.openxmlformats.org/officeDocument/2006/relationships/image" Target="../media/image155.png"/><Relationship Id="rId24" Type="http://schemas.microsoft.com/office/2007/relationships/hdphoto" Target="../media/image154.wdp"/><Relationship Id="rId23" Type="http://schemas.openxmlformats.org/officeDocument/2006/relationships/image" Target="../media/image153.png"/><Relationship Id="rId22" Type="http://schemas.microsoft.com/office/2007/relationships/hdphoto" Target="../media/image152.wdp"/><Relationship Id="rId21" Type="http://schemas.openxmlformats.org/officeDocument/2006/relationships/image" Target="../media/image151.png"/><Relationship Id="rId20" Type="http://schemas.microsoft.com/office/2007/relationships/hdphoto" Target="../media/image150.wdp"/><Relationship Id="rId2" Type="http://schemas.microsoft.com/office/2007/relationships/hdphoto" Target="../media/image132.wdp"/><Relationship Id="rId19" Type="http://schemas.openxmlformats.org/officeDocument/2006/relationships/image" Target="../media/image149.png"/><Relationship Id="rId18" Type="http://schemas.microsoft.com/office/2007/relationships/hdphoto" Target="../media/image148.wdp"/><Relationship Id="rId17" Type="http://schemas.openxmlformats.org/officeDocument/2006/relationships/image" Target="../media/image147.png"/><Relationship Id="rId16" Type="http://schemas.microsoft.com/office/2007/relationships/hdphoto" Target="../media/image146.wdp"/><Relationship Id="rId15" Type="http://schemas.openxmlformats.org/officeDocument/2006/relationships/image" Target="../media/image145.png"/><Relationship Id="rId14" Type="http://schemas.microsoft.com/office/2007/relationships/hdphoto" Target="../media/image144.wdp"/><Relationship Id="rId13" Type="http://schemas.openxmlformats.org/officeDocument/2006/relationships/image" Target="../media/image143.png"/><Relationship Id="rId12" Type="http://schemas.microsoft.com/office/2007/relationships/hdphoto" Target="../media/image142.wdp"/><Relationship Id="rId11" Type="http://schemas.openxmlformats.org/officeDocument/2006/relationships/image" Target="../media/image141.png"/><Relationship Id="rId10" Type="http://schemas.microsoft.com/office/2007/relationships/hdphoto" Target="../media/image140.wdp"/><Relationship Id="rId1" Type="http://schemas.openxmlformats.org/officeDocument/2006/relationships/image" Target="../media/image131.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image" Target="../media/image159.png"/><Relationship Id="rId3" Type="http://schemas.openxmlformats.org/officeDocument/2006/relationships/image" Target="../media/image34.tiff"/><Relationship Id="rId2" Type="http://schemas.openxmlformats.org/officeDocument/2006/relationships/image" Target="../media/image33.tiff"/><Relationship Id="rId1" Type="http://schemas.openxmlformats.org/officeDocument/2006/relationships/image" Target="../media/image32.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11.xml"/><Relationship Id="rId4" Type="http://schemas.openxmlformats.org/officeDocument/2006/relationships/image" Target="../media/image36.svg"/><Relationship Id="rId3" Type="http://schemas.openxmlformats.org/officeDocument/2006/relationships/image" Target="../media/image161.png"/><Relationship Id="rId2" Type="http://schemas.openxmlformats.org/officeDocument/2006/relationships/image" Target="../media/image35.svg"/><Relationship Id="rId1" Type="http://schemas.openxmlformats.org/officeDocument/2006/relationships/image" Target="../media/image16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8.xml"/><Relationship Id="rId4" Type="http://schemas.openxmlformats.org/officeDocument/2006/relationships/image" Target="../media/image2.svg"/><Relationship Id="rId3" Type="http://schemas.openxmlformats.org/officeDocument/2006/relationships/image" Target="../media/image6.png"/><Relationship Id="rId2" Type="http://schemas.openxmlformats.org/officeDocument/2006/relationships/image" Target="../media/image4.svg"/><Relationship Id="rId1" Type="http://schemas.openxmlformats.org/officeDocument/2006/relationships/image" Target="../media/image13.png"/></Relationships>
</file>

<file path=ppt/slides/_rels/slide20.xml.rels><?xml version="1.0" encoding="UTF-8" standalone="yes"?>
<Relationships xmlns="http://schemas.openxmlformats.org/package/2006/relationships"><Relationship Id="rId9" Type="http://schemas.openxmlformats.org/officeDocument/2006/relationships/image" Target="../media/image166.png"/><Relationship Id="rId8" Type="http://schemas.openxmlformats.org/officeDocument/2006/relationships/image" Target="../media/image40.svg"/><Relationship Id="rId7" Type="http://schemas.openxmlformats.org/officeDocument/2006/relationships/image" Target="../media/image165.png"/><Relationship Id="rId6" Type="http://schemas.openxmlformats.org/officeDocument/2006/relationships/image" Target="../media/image39.svg"/><Relationship Id="rId5" Type="http://schemas.openxmlformats.org/officeDocument/2006/relationships/image" Target="../media/image164.png"/><Relationship Id="rId4" Type="http://schemas.openxmlformats.org/officeDocument/2006/relationships/image" Target="../media/image38.svg"/><Relationship Id="rId3" Type="http://schemas.openxmlformats.org/officeDocument/2006/relationships/image" Target="../media/image163.png"/><Relationship Id="rId27" Type="http://schemas.openxmlformats.org/officeDocument/2006/relationships/slideLayout" Target="../slideLayouts/slideLayout11.xml"/><Relationship Id="rId26" Type="http://schemas.openxmlformats.org/officeDocument/2006/relationships/image" Target="../media/image49.svg"/><Relationship Id="rId25" Type="http://schemas.openxmlformats.org/officeDocument/2006/relationships/image" Target="../media/image174.png"/><Relationship Id="rId24" Type="http://schemas.openxmlformats.org/officeDocument/2006/relationships/image" Target="../media/image48.svg"/><Relationship Id="rId23" Type="http://schemas.openxmlformats.org/officeDocument/2006/relationships/image" Target="../media/image173.png"/><Relationship Id="rId22" Type="http://schemas.openxmlformats.org/officeDocument/2006/relationships/image" Target="../media/image47.svg"/><Relationship Id="rId21" Type="http://schemas.openxmlformats.org/officeDocument/2006/relationships/image" Target="../media/image172.png"/><Relationship Id="rId20" Type="http://schemas.openxmlformats.org/officeDocument/2006/relationships/image" Target="../media/image46.svg"/><Relationship Id="rId2" Type="http://schemas.openxmlformats.org/officeDocument/2006/relationships/image" Target="../media/image37.svg"/><Relationship Id="rId19" Type="http://schemas.openxmlformats.org/officeDocument/2006/relationships/image" Target="../media/image171.png"/><Relationship Id="rId18" Type="http://schemas.openxmlformats.org/officeDocument/2006/relationships/image" Target="../media/image45.svg"/><Relationship Id="rId17" Type="http://schemas.openxmlformats.org/officeDocument/2006/relationships/image" Target="../media/image170.png"/><Relationship Id="rId16" Type="http://schemas.openxmlformats.org/officeDocument/2006/relationships/image" Target="../media/image44.svg"/><Relationship Id="rId15" Type="http://schemas.openxmlformats.org/officeDocument/2006/relationships/image" Target="../media/image169.png"/><Relationship Id="rId14" Type="http://schemas.openxmlformats.org/officeDocument/2006/relationships/image" Target="../media/image43.svg"/><Relationship Id="rId13" Type="http://schemas.openxmlformats.org/officeDocument/2006/relationships/image" Target="../media/image168.png"/><Relationship Id="rId12" Type="http://schemas.openxmlformats.org/officeDocument/2006/relationships/image" Target="../media/image42.svg"/><Relationship Id="rId11" Type="http://schemas.openxmlformats.org/officeDocument/2006/relationships/image" Target="../media/image167.png"/><Relationship Id="rId10" Type="http://schemas.openxmlformats.org/officeDocument/2006/relationships/image" Target="../media/image41.svg"/><Relationship Id="rId1" Type="http://schemas.openxmlformats.org/officeDocument/2006/relationships/image" Target="../media/image162.png"/></Relationships>
</file>

<file path=ppt/slides/_rels/slide21.xml.rels><?xml version="1.0" encoding="UTF-8" standalone="yes"?>
<Relationships xmlns="http://schemas.openxmlformats.org/package/2006/relationships"><Relationship Id="rId9" Type="http://schemas.openxmlformats.org/officeDocument/2006/relationships/image" Target="../media/image179.png"/><Relationship Id="rId8" Type="http://schemas.openxmlformats.org/officeDocument/2006/relationships/image" Target="../media/image53.svg"/><Relationship Id="rId7" Type="http://schemas.openxmlformats.org/officeDocument/2006/relationships/image" Target="../media/image178.png"/><Relationship Id="rId6" Type="http://schemas.openxmlformats.org/officeDocument/2006/relationships/image" Target="../media/image52.svg"/><Relationship Id="rId5" Type="http://schemas.openxmlformats.org/officeDocument/2006/relationships/image" Target="../media/image177.png"/><Relationship Id="rId4" Type="http://schemas.openxmlformats.org/officeDocument/2006/relationships/image" Target="../media/image51.svg"/><Relationship Id="rId3" Type="http://schemas.openxmlformats.org/officeDocument/2006/relationships/image" Target="../media/image176.png"/><Relationship Id="rId2" Type="http://schemas.openxmlformats.org/officeDocument/2006/relationships/image" Target="../media/image50.svg"/><Relationship Id="rId11" Type="http://schemas.openxmlformats.org/officeDocument/2006/relationships/slideLayout" Target="../slideLayouts/slideLayout11.xml"/><Relationship Id="rId10" Type="http://schemas.openxmlformats.org/officeDocument/2006/relationships/image" Target="../media/image54.svg"/><Relationship Id="rId1" Type="http://schemas.openxmlformats.org/officeDocument/2006/relationships/image" Target="../media/image17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9" Type="http://schemas.openxmlformats.org/officeDocument/2006/relationships/tags" Target="../tags/tag16.xml"/><Relationship Id="rId8" Type="http://schemas.openxmlformats.org/officeDocument/2006/relationships/image" Target="../media/image56.svg"/><Relationship Id="rId7" Type="http://schemas.openxmlformats.org/officeDocument/2006/relationships/image" Target="../media/image181.png"/><Relationship Id="rId6" Type="http://schemas.openxmlformats.org/officeDocument/2006/relationships/image" Target="../media/image55.svg"/><Relationship Id="rId5" Type="http://schemas.openxmlformats.org/officeDocument/2006/relationships/image" Target="../media/image180.png"/><Relationship Id="rId4" Type="http://schemas.openxmlformats.org/officeDocument/2006/relationships/tags" Target="../tags/tag15.xml"/><Relationship Id="rId3" Type="http://schemas.openxmlformats.org/officeDocument/2006/relationships/tags" Target="../tags/tag14.xml"/><Relationship Id="rId29" Type="http://schemas.openxmlformats.org/officeDocument/2006/relationships/slideLayout" Target="../slideLayouts/slideLayout11.xml"/><Relationship Id="rId28" Type="http://schemas.openxmlformats.org/officeDocument/2006/relationships/tags" Target="../tags/tag35.xml"/><Relationship Id="rId27" Type="http://schemas.openxmlformats.org/officeDocument/2006/relationships/tags" Target="../tags/tag34.xml"/><Relationship Id="rId26" Type="http://schemas.openxmlformats.org/officeDocument/2006/relationships/tags" Target="../tags/tag33.xml"/><Relationship Id="rId25" Type="http://schemas.openxmlformats.org/officeDocument/2006/relationships/tags" Target="../tags/tag32.xml"/><Relationship Id="rId24" Type="http://schemas.openxmlformats.org/officeDocument/2006/relationships/tags" Target="../tags/tag31.xml"/><Relationship Id="rId23" Type="http://schemas.openxmlformats.org/officeDocument/2006/relationships/tags" Target="../tags/tag30.xml"/><Relationship Id="rId22" Type="http://schemas.openxmlformats.org/officeDocument/2006/relationships/tags" Target="../tags/tag29.xml"/><Relationship Id="rId21" Type="http://schemas.openxmlformats.org/officeDocument/2006/relationships/tags" Target="../tags/tag28.xml"/><Relationship Id="rId20" Type="http://schemas.openxmlformats.org/officeDocument/2006/relationships/tags" Target="../tags/tag27.xml"/><Relationship Id="rId2" Type="http://schemas.openxmlformats.org/officeDocument/2006/relationships/tags" Target="../tags/tag13.xml"/><Relationship Id="rId19" Type="http://schemas.openxmlformats.org/officeDocument/2006/relationships/tags" Target="../tags/tag26.xml"/><Relationship Id="rId18" Type="http://schemas.openxmlformats.org/officeDocument/2006/relationships/tags" Target="../tags/tag25.xml"/><Relationship Id="rId17" Type="http://schemas.openxmlformats.org/officeDocument/2006/relationships/tags" Target="../tags/tag24.xml"/><Relationship Id="rId16" Type="http://schemas.openxmlformats.org/officeDocument/2006/relationships/tags" Target="../tags/tag23.xml"/><Relationship Id="rId15" Type="http://schemas.openxmlformats.org/officeDocument/2006/relationships/tags" Target="../tags/tag22.xml"/><Relationship Id="rId14" Type="http://schemas.openxmlformats.org/officeDocument/2006/relationships/tags" Target="../tags/tag21.xml"/><Relationship Id="rId13" Type="http://schemas.openxmlformats.org/officeDocument/2006/relationships/tags" Target="../tags/tag20.xml"/><Relationship Id="rId12" Type="http://schemas.openxmlformats.org/officeDocument/2006/relationships/tags" Target="../tags/tag19.xml"/><Relationship Id="rId11" Type="http://schemas.openxmlformats.org/officeDocument/2006/relationships/tags" Target="../tags/tag18.xml"/><Relationship Id="rId10" Type="http://schemas.openxmlformats.org/officeDocument/2006/relationships/tags" Target="../tags/tag17.xml"/><Relationship Id="rId1" Type="http://schemas.openxmlformats.org/officeDocument/2006/relationships/tags" Target="../tags/tag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1.xml"/><Relationship Id="rId1" Type="http://schemas.openxmlformats.org/officeDocument/2006/relationships/chart" Target="../charts/chart1.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36.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9.xml"/><Relationship Id="rId2" Type="http://schemas.openxmlformats.org/officeDocument/2006/relationships/image" Target="../media/image8.jpeg"/><Relationship Id="rId1" Type="http://schemas.openxmlformats.org/officeDocument/2006/relationships/image" Target="../media/image7.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jpeg"/><Relationship Id="rId2" Type="http://schemas.openxmlformats.org/officeDocument/2006/relationships/image" Target="../media/image6.tiff"/><Relationship Id="rId1" Type="http://schemas.openxmlformats.org/officeDocument/2006/relationships/image" Target="../media/image17.jpeg"/></Relationships>
</file>

<file path=ppt/slides/_rels/slide6.xml.rels><?xml version="1.0" encoding="UTF-8" standalone="yes"?>
<Relationships xmlns="http://schemas.openxmlformats.org/package/2006/relationships"><Relationship Id="rId9" Type="http://schemas.openxmlformats.org/officeDocument/2006/relationships/image" Target="../media/image26.jpeg"/><Relationship Id="rId8" Type="http://schemas.openxmlformats.org/officeDocument/2006/relationships/image" Target="../media/image9.svg"/><Relationship Id="rId7" Type="http://schemas.openxmlformats.org/officeDocument/2006/relationships/image" Target="../media/image25.png"/><Relationship Id="rId6" Type="http://schemas.openxmlformats.org/officeDocument/2006/relationships/image" Target="../media/image8.svg"/><Relationship Id="rId5" Type="http://schemas.openxmlformats.org/officeDocument/2006/relationships/image" Target="../media/image24.png"/><Relationship Id="rId4" Type="http://schemas.openxmlformats.org/officeDocument/2006/relationships/image" Target="../media/image7.svg"/><Relationship Id="rId3" Type="http://schemas.openxmlformats.org/officeDocument/2006/relationships/image" Target="../media/image23.png"/><Relationship Id="rId2" Type="http://schemas.openxmlformats.org/officeDocument/2006/relationships/image" Target="../media/image22.jpeg"/><Relationship Id="rId19" Type="http://schemas.openxmlformats.org/officeDocument/2006/relationships/notesSlide" Target="../notesSlides/notesSlide5.xml"/><Relationship Id="rId18" Type="http://schemas.openxmlformats.org/officeDocument/2006/relationships/slideLayout" Target="../slideLayouts/slideLayout20.xml"/><Relationship Id="rId17" Type="http://schemas.openxmlformats.org/officeDocument/2006/relationships/image" Target="../media/image20.png"/><Relationship Id="rId16" Type="http://schemas.openxmlformats.org/officeDocument/2006/relationships/image" Target="../media/image30.png"/><Relationship Id="rId15" Type="http://schemas.openxmlformats.org/officeDocument/2006/relationships/image" Target="../media/image29.jpeg"/><Relationship Id="rId14" Type="http://schemas.openxmlformats.org/officeDocument/2006/relationships/image" Target="../media/image12.tiff"/><Relationship Id="rId13" Type="http://schemas.openxmlformats.org/officeDocument/2006/relationships/image" Target="../media/image11.svg"/><Relationship Id="rId12" Type="http://schemas.openxmlformats.org/officeDocument/2006/relationships/image" Target="../media/image28.png"/><Relationship Id="rId11" Type="http://schemas.openxmlformats.org/officeDocument/2006/relationships/image" Target="../media/image10.svg"/><Relationship Id="rId10" Type="http://schemas.openxmlformats.org/officeDocument/2006/relationships/image" Target="../media/image27.png"/><Relationship Id="rId1" Type="http://schemas.openxmlformats.org/officeDocument/2006/relationships/image" Target="../media/image21.jpeg"/></Relationships>
</file>

<file path=ppt/slides/_rels/slide7.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image" Target="../media/image38.jpeg"/><Relationship Id="rId7" Type="http://schemas.microsoft.com/office/2007/relationships/hdphoto" Target="../media/image37.wdp"/><Relationship Id="rId6" Type="http://schemas.openxmlformats.org/officeDocument/2006/relationships/image" Target="../media/image36.png"/><Relationship Id="rId5" Type="http://schemas.openxmlformats.org/officeDocument/2006/relationships/image" Target="../media/image35.jpeg"/><Relationship Id="rId4" Type="http://schemas.microsoft.com/office/2007/relationships/hdphoto" Target="../media/image34.wdp"/><Relationship Id="rId3" Type="http://schemas.openxmlformats.org/officeDocument/2006/relationships/image" Target="../media/image33.png"/><Relationship Id="rId20" Type="http://schemas.openxmlformats.org/officeDocument/2006/relationships/slideLayout" Target="../slideLayouts/slideLayout24.xml"/><Relationship Id="rId2" Type="http://schemas.microsoft.com/office/2007/relationships/hdphoto" Target="../media/image32.wdp"/><Relationship Id="rId19" Type="http://schemas.openxmlformats.org/officeDocument/2006/relationships/image" Target="../media/image49.png"/><Relationship Id="rId18" Type="http://schemas.openxmlformats.org/officeDocument/2006/relationships/image" Target="../media/image48.jpeg"/><Relationship Id="rId17" Type="http://schemas.openxmlformats.org/officeDocument/2006/relationships/image" Target="../media/image47.png"/><Relationship Id="rId16" Type="http://schemas.openxmlformats.org/officeDocument/2006/relationships/image" Target="../media/image46.jpeg"/><Relationship Id="rId15" Type="http://schemas.openxmlformats.org/officeDocument/2006/relationships/image" Target="../media/image45.png"/><Relationship Id="rId14" Type="http://schemas.openxmlformats.org/officeDocument/2006/relationships/image" Target="../media/image44.jpeg"/><Relationship Id="rId13" Type="http://schemas.openxmlformats.org/officeDocument/2006/relationships/image" Target="../media/image43.jpeg"/><Relationship Id="rId12" Type="http://schemas.openxmlformats.org/officeDocument/2006/relationships/image" Target="../media/image42.png"/><Relationship Id="rId11" Type="http://schemas.openxmlformats.org/officeDocument/2006/relationships/image" Target="../media/image41.jpeg"/><Relationship Id="rId10" Type="http://schemas.microsoft.com/office/2007/relationships/hdphoto" Target="../media/image40.wdp"/><Relationship Id="rId1" Type="http://schemas.openxmlformats.org/officeDocument/2006/relationships/image" Target="../media/image31.png"/></Relationships>
</file>

<file path=ppt/slides/_rels/slide8.xml.rels><?xml version="1.0" encoding="UTF-8" standalone="yes"?>
<Relationships xmlns="http://schemas.openxmlformats.org/package/2006/relationships"><Relationship Id="rId9" Type="http://schemas.openxmlformats.org/officeDocument/2006/relationships/image" Target="../media/image58.png"/><Relationship Id="rId8" Type="http://schemas.microsoft.com/office/2007/relationships/hdphoto" Target="../media/image57.wdp"/><Relationship Id="rId7" Type="http://schemas.openxmlformats.org/officeDocument/2006/relationships/image" Target="../media/image56.png"/><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2" Type="http://schemas.openxmlformats.org/officeDocument/2006/relationships/slideLayout" Target="../slideLayouts/slideLayout11.xml"/><Relationship Id="rId11" Type="http://schemas.openxmlformats.org/officeDocument/2006/relationships/image" Target="../media/image60.png"/><Relationship Id="rId10" Type="http://schemas.openxmlformats.org/officeDocument/2006/relationships/image" Target="../media/image59.png"/><Relationship Id="rId1" Type="http://schemas.openxmlformats.org/officeDocument/2006/relationships/image" Target="../media/image50.png"/></Relationships>
</file>

<file path=ppt/slides/_rels/slide9.xml.rels><?xml version="1.0" encoding="UTF-8" standalone="yes"?>
<Relationships xmlns="http://schemas.openxmlformats.org/package/2006/relationships"><Relationship Id="rId9" Type="http://schemas.openxmlformats.org/officeDocument/2006/relationships/image" Target="../media/image69.png"/><Relationship Id="rId8" Type="http://schemas.openxmlformats.org/officeDocument/2006/relationships/image" Target="../media/image68.png"/><Relationship Id="rId7" Type="http://schemas.openxmlformats.org/officeDocument/2006/relationships/image" Target="../media/image67.png"/><Relationship Id="rId6" Type="http://schemas.openxmlformats.org/officeDocument/2006/relationships/image" Target="../media/image66.png"/><Relationship Id="rId52" Type="http://schemas.openxmlformats.org/officeDocument/2006/relationships/slideLayout" Target="../slideLayouts/slideLayout11.xml"/><Relationship Id="rId51" Type="http://schemas.openxmlformats.org/officeDocument/2006/relationships/image" Target="../media/image111.png"/><Relationship Id="rId50" Type="http://schemas.openxmlformats.org/officeDocument/2006/relationships/image" Target="../media/image110.png"/><Relationship Id="rId5" Type="http://schemas.openxmlformats.org/officeDocument/2006/relationships/image" Target="../media/image65.png"/><Relationship Id="rId49" Type="http://schemas.openxmlformats.org/officeDocument/2006/relationships/image" Target="../media/image109.png"/><Relationship Id="rId48" Type="http://schemas.openxmlformats.org/officeDocument/2006/relationships/image" Target="../media/image108.png"/><Relationship Id="rId47" Type="http://schemas.openxmlformats.org/officeDocument/2006/relationships/image" Target="../media/image107.png"/><Relationship Id="rId46" Type="http://schemas.openxmlformats.org/officeDocument/2006/relationships/image" Target="../media/image106.png"/><Relationship Id="rId45" Type="http://schemas.openxmlformats.org/officeDocument/2006/relationships/image" Target="../media/image105.png"/><Relationship Id="rId44" Type="http://schemas.openxmlformats.org/officeDocument/2006/relationships/image" Target="../media/image104.png"/><Relationship Id="rId43" Type="http://schemas.openxmlformats.org/officeDocument/2006/relationships/image" Target="../media/image103.png"/><Relationship Id="rId42" Type="http://schemas.openxmlformats.org/officeDocument/2006/relationships/image" Target="../media/image102.jpeg"/><Relationship Id="rId41" Type="http://schemas.microsoft.com/office/2007/relationships/hdphoto" Target="../media/image101.wdp"/><Relationship Id="rId40" Type="http://schemas.openxmlformats.org/officeDocument/2006/relationships/image" Target="../media/image100.png"/><Relationship Id="rId4" Type="http://schemas.openxmlformats.org/officeDocument/2006/relationships/image" Target="../media/image64.png"/><Relationship Id="rId39" Type="http://schemas.microsoft.com/office/2007/relationships/hdphoto" Target="../media/image99.wdp"/><Relationship Id="rId38" Type="http://schemas.openxmlformats.org/officeDocument/2006/relationships/image" Target="../media/image98.png"/><Relationship Id="rId37" Type="http://schemas.openxmlformats.org/officeDocument/2006/relationships/image" Target="../media/image97.png"/><Relationship Id="rId36" Type="http://schemas.openxmlformats.org/officeDocument/2006/relationships/image" Target="../media/image96.png"/><Relationship Id="rId35" Type="http://schemas.microsoft.com/office/2007/relationships/hdphoto" Target="../media/image95.wdp"/><Relationship Id="rId34" Type="http://schemas.openxmlformats.org/officeDocument/2006/relationships/image" Target="../media/image94.png"/><Relationship Id="rId33" Type="http://schemas.openxmlformats.org/officeDocument/2006/relationships/image" Target="../media/image93.png"/><Relationship Id="rId32" Type="http://schemas.openxmlformats.org/officeDocument/2006/relationships/image" Target="../media/image92.png"/><Relationship Id="rId31" Type="http://schemas.openxmlformats.org/officeDocument/2006/relationships/image" Target="../media/image91.jpeg"/><Relationship Id="rId30" Type="http://schemas.microsoft.com/office/2007/relationships/hdphoto" Target="../media/image90.wdp"/><Relationship Id="rId3" Type="http://schemas.openxmlformats.org/officeDocument/2006/relationships/image" Target="../media/image63.png"/><Relationship Id="rId29" Type="http://schemas.openxmlformats.org/officeDocument/2006/relationships/image" Target="../media/image89.png"/><Relationship Id="rId28" Type="http://schemas.openxmlformats.org/officeDocument/2006/relationships/image" Target="../media/image88.jpeg"/><Relationship Id="rId27" Type="http://schemas.openxmlformats.org/officeDocument/2006/relationships/image" Target="../media/image87.png"/><Relationship Id="rId26" Type="http://schemas.openxmlformats.org/officeDocument/2006/relationships/image" Target="../media/image86.png"/><Relationship Id="rId25" Type="http://schemas.openxmlformats.org/officeDocument/2006/relationships/image" Target="../media/image85.png"/><Relationship Id="rId24" Type="http://schemas.openxmlformats.org/officeDocument/2006/relationships/image" Target="../media/image84.png"/><Relationship Id="rId23" Type="http://schemas.openxmlformats.org/officeDocument/2006/relationships/image" Target="../media/image83.png"/><Relationship Id="rId22" Type="http://schemas.openxmlformats.org/officeDocument/2006/relationships/image" Target="../media/image82.png"/><Relationship Id="rId21" Type="http://schemas.openxmlformats.org/officeDocument/2006/relationships/image" Target="../media/image81.png"/><Relationship Id="rId20" Type="http://schemas.openxmlformats.org/officeDocument/2006/relationships/image" Target="../media/image80.png"/><Relationship Id="rId2" Type="http://schemas.openxmlformats.org/officeDocument/2006/relationships/image" Target="../media/image62.png"/><Relationship Id="rId19" Type="http://schemas.openxmlformats.org/officeDocument/2006/relationships/image" Target="../media/image79.png"/><Relationship Id="rId18" Type="http://schemas.microsoft.com/office/2007/relationships/hdphoto" Target="../media/image78.wdp"/><Relationship Id="rId17" Type="http://schemas.openxmlformats.org/officeDocument/2006/relationships/image" Target="../media/image77.png"/><Relationship Id="rId16" Type="http://schemas.openxmlformats.org/officeDocument/2006/relationships/image" Target="../media/image76.png"/><Relationship Id="rId15" Type="http://schemas.openxmlformats.org/officeDocument/2006/relationships/image" Target="../media/image75.png"/><Relationship Id="rId14" Type="http://schemas.openxmlformats.org/officeDocument/2006/relationships/image" Target="../media/image74.png"/><Relationship Id="rId13" Type="http://schemas.openxmlformats.org/officeDocument/2006/relationships/image" Target="../media/image73.png"/><Relationship Id="rId12" Type="http://schemas.openxmlformats.org/officeDocument/2006/relationships/image" Target="../media/image72.png"/><Relationship Id="rId11" Type="http://schemas.openxmlformats.org/officeDocument/2006/relationships/image" Target="../media/image71.png"/><Relationship Id="rId10" Type="http://schemas.openxmlformats.org/officeDocument/2006/relationships/image" Target="../media/image70.png"/><Relationship Id="rId1"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ctrTitle" idx="4294967295"/>
          </p:nvPr>
        </p:nvSpPr>
        <p:spPr>
          <a:xfrm>
            <a:off x="982842" y="2817127"/>
            <a:ext cx="10407402" cy="989238"/>
          </a:xfrm>
        </p:spPr>
        <p:txBody>
          <a:bodyPr lIns="0" rIns="0">
            <a:noAutofit/>
          </a:bodyPr>
          <a:lstStyle/>
          <a:p>
            <a:pPr algn="ctr"/>
            <a:r>
              <a:rPr lang="zh-CN" altLang="en-US" b="1" spc="300">
                <a:solidFill>
                  <a:schemeClr val="bg1"/>
                </a:solidFill>
              </a:rPr>
              <a:t>融慧金科金融服务（北京）有限公司</a:t>
            </a:r>
            <a:endParaRPr lang="zh-HK" altLang="en-US" b="1" spc="300">
              <a:solidFill>
                <a:schemeClr val="bg1"/>
              </a:solidFill>
            </a:endParaRPr>
          </a:p>
        </p:txBody>
      </p:sp>
      <p:sp>
        <p:nvSpPr>
          <p:cNvPr id="4" name="图形 35"/>
          <p:cNvSpPr txBox="1"/>
          <p:nvPr/>
        </p:nvSpPr>
        <p:spPr>
          <a:xfrm>
            <a:off x="7342281" y="6205671"/>
            <a:ext cx="4591101" cy="407795"/>
          </a:xfrm>
          <a:prstGeom prst="rect">
            <a:avLst/>
          </a:prstGeom>
          <a:noFill/>
        </p:spPr>
        <p:txBody>
          <a:bodyPr wrap="square" lIns="0" tIns="36000" rIns="216000" bIns="36000" rtlCol="0">
            <a:spAutoFit/>
          </a:bodyPr>
          <a:lstStyle/>
          <a:p>
            <a:pPr algn="r">
              <a:lnSpc>
                <a:spcPct val="130000"/>
              </a:lnSpc>
              <a:spcBef>
                <a:spcPts val="1000"/>
              </a:spcBef>
            </a:pPr>
            <a:r>
              <a:rPr lang="zh-CN" altLang="en-US" b="1" spc="0" baseline="0">
                <a:gradFill>
                  <a:gsLst>
                    <a:gs pos="0">
                      <a:schemeClr val="bg2"/>
                    </a:gs>
                    <a:gs pos="100000">
                      <a:srgbClr val="46C484"/>
                    </a:gs>
                  </a:gsLst>
                  <a:lin ang="0" scaled="0"/>
                </a:gradFill>
                <a:latin typeface="Alibaba PuHuiTi"/>
                <a:ea typeface="Alibaba PuHuiTi"/>
                <a:cs typeface="Alibaba PuHuiTi"/>
                <a:sym typeface="Alibaba PuHuiTi"/>
                <a:rtl val="0"/>
              </a:rPr>
              <a:t>Empower finance with intelligence</a:t>
            </a:r>
            <a:endParaRPr lang="zh-CN" altLang="en-US" b="1" spc="0" baseline="0">
              <a:gradFill>
                <a:gsLst>
                  <a:gs pos="0">
                    <a:schemeClr val="bg2"/>
                  </a:gs>
                  <a:gs pos="100000">
                    <a:srgbClr val="46C484"/>
                  </a:gs>
                </a:gsLst>
                <a:lin ang="0" scaled="0"/>
              </a:gradFill>
              <a:latin typeface="Alibaba PuHuiTi"/>
              <a:ea typeface="Alibaba PuHuiTi"/>
              <a:cs typeface="Alibaba PuHuiTi"/>
              <a:sym typeface="Alibaba PuHuiTi"/>
              <a:rtl val="0"/>
            </a:endParaRPr>
          </a:p>
        </p:txBody>
      </p:sp>
      <p:pic>
        <p:nvPicPr>
          <p:cNvPr id="6" name="图片 5" descr="图片包含 图形用户界面&#10;&#10;描述已自动生成"/>
          <p:cNvPicPr>
            <a:picLocks noChangeAspect="1"/>
          </p:cNvPicPr>
          <p:nvPr/>
        </p:nvPicPr>
        <p:blipFill rotWithShape="1">
          <a:blip r:embed="rId1" cstate="print"/>
          <a:srcRect/>
          <a:stretch>
            <a:fillRect/>
          </a:stretch>
        </p:blipFill>
        <p:spPr>
          <a:xfrm>
            <a:off x="681299" y="359462"/>
            <a:ext cx="1909482" cy="1116107"/>
          </a:xfrm>
          <a:prstGeom prst="rect">
            <a:avLst/>
          </a:prstGeom>
        </p:spPr>
      </p:pic>
      <p:sp>
        <p:nvSpPr>
          <p:cNvPr id="9" name="图形 35"/>
          <p:cNvSpPr txBox="1"/>
          <p:nvPr/>
        </p:nvSpPr>
        <p:spPr>
          <a:xfrm>
            <a:off x="8926717" y="5906907"/>
            <a:ext cx="2317687" cy="407795"/>
          </a:xfrm>
          <a:prstGeom prst="rect">
            <a:avLst/>
          </a:prstGeom>
          <a:noFill/>
        </p:spPr>
        <p:txBody>
          <a:bodyPr wrap="square" lIns="0" tIns="36000" rIns="216000" bIns="36000" rtlCol="0">
            <a:spAutoFit/>
          </a:bodyPr>
          <a:lstStyle/>
          <a:p>
            <a:pPr algn="r">
              <a:lnSpc>
                <a:spcPct val="130000"/>
              </a:lnSpc>
              <a:spcBef>
                <a:spcPts val="1000"/>
              </a:spcBef>
            </a:pPr>
            <a:r>
              <a:rPr lang="zh-CN" altLang="en-US" b="1" spc="0" baseline="0">
                <a:gradFill>
                  <a:gsLst>
                    <a:gs pos="0">
                      <a:schemeClr val="bg2"/>
                    </a:gs>
                    <a:gs pos="100000">
                      <a:srgbClr val="46C484"/>
                    </a:gs>
                  </a:gsLst>
                  <a:lin ang="0" scaled="0"/>
                </a:gradFill>
                <a:latin typeface="Alibaba PuHuiTi"/>
                <a:ea typeface="Alibaba PuHuiTi"/>
                <a:cs typeface="Alibaba PuHuiTi"/>
                <a:sym typeface="Alibaba PuHuiTi"/>
                <a:rtl val="0"/>
              </a:rPr>
              <a:t>让金融更智慧</a:t>
            </a:r>
            <a:endParaRPr lang="zh-CN" altLang="en-US" b="1" spc="0" baseline="0">
              <a:gradFill>
                <a:gsLst>
                  <a:gs pos="0">
                    <a:schemeClr val="bg2"/>
                  </a:gs>
                  <a:gs pos="100000">
                    <a:srgbClr val="46C484"/>
                  </a:gs>
                </a:gsLst>
                <a:lin ang="0" scaled="0"/>
              </a:gradFill>
              <a:latin typeface="Alibaba PuHuiTi"/>
              <a:ea typeface="Alibaba PuHuiTi"/>
              <a:cs typeface="Alibaba PuHuiTi"/>
              <a:sym typeface="Alibaba PuHuiTi"/>
              <a:rtl val="0"/>
            </a:endParaRPr>
          </a:p>
        </p:txBody>
      </p:sp>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title" idx="4294967295"/>
          </p:nvPr>
        </p:nvSpPr>
        <p:spPr>
          <a:xfrm>
            <a:off x="5741460" y="2959961"/>
            <a:ext cx="5051504" cy="822960"/>
          </a:xfrm>
          <a:effectLst/>
        </p:spPr>
        <p:txBody>
          <a:bodyPr>
            <a:normAutofit/>
          </a:bodyPr>
          <a:lstStyle/>
          <a:p>
            <a:r>
              <a:rPr lang="zh-CN" altLang="en-US" sz="3600" b="1">
                <a:solidFill>
                  <a:srgbClr val="000000"/>
                </a:solidFill>
                <a:latin typeface="微软雅黑" panose="020B0503020204020204" pitchFamily="34" charset="-122"/>
                <a:ea typeface="微软雅黑" panose="020B0503020204020204" pitchFamily="34" charset="-122"/>
              </a:rPr>
              <a:t>融慧产品服务</a:t>
            </a:r>
            <a:endParaRPr lang="en-US" sz="3600" b="1">
              <a:solidFill>
                <a:srgbClr val="000000"/>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17682" y="1223626"/>
            <a:ext cx="12222936" cy="4541072"/>
            <a:chOff x="-916225" y="1105093"/>
            <a:chExt cx="12838960" cy="4769938"/>
          </a:xfrm>
        </p:grpSpPr>
        <p:sp>
          <p:nvSpPr>
            <p:cNvPr id="7" name="图形 5"/>
            <p:cNvSpPr/>
            <p:nvPr/>
          </p:nvSpPr>
          <p:spPr>
            <a:xfrm>
              <a:off x="-889913" y="2022650"/>
              <a:ext cx="12812648" cy="3852381"/>
            </a:xfrm>
            <a:custGeom>
              <a:avLst/>
              <a:gdLst>
                <a:gd name="connsiteX0" fmla="*/ 0 w 4799075"/>
                <a:gd name="connsiteY0" fmla="*/ 0 h 855153"/>
                <a:gd name="connsiteX1" fmla="*/ 1257776 w 4799075"/>
                <a:gd name="connsiteY1" fmla="*/ 0 h 855153"/>
                <a:gd name="connsiteX2" fmla="*/ 2395347 w 4799075"/>
                <a:gd name="connsiteY2" fmla="*/ 427529 h 855153"/>
                <a:gd name="connsiteX3" fmla="*/ 3609023 w 4799075"/>
                <a:gd name="connsiteY3" fmla="*/ 855154 h 855153"/>
                <a:gd name="connsiteX4" fmla="*/ 4799076 w 4799075"/>
                <a:gd name="connsiteY4" fmla="*/ 855154 h 855153"/>
                <a:gd name="connsiteX0-1" fmla="*/ 0 w 3541300"/>
                <a:gd name="connsiteY0-2" fmla="*/ 0 h 855154"/>
                <a:gd name="connsiteX1-3" fmla="*/ 1137571 w 3541300"/>
                <a:gd name="connsiteY1-4" fmla="*/ 427529 h 855154"/>
                <a:gd name="connsiteX2-5" fmla="*/ 2351247 w 3541300"/>
                <a:gd name="connsiteY2-6" fmla="*/ 855154 h 855154"/>
                <a:gd name="connsiteX3-7" fmla="*/ 3541300 w 3541300"/>
                <a:gd name="connsiteY3-8" fmla="*/ 855154 h 855154"/>
                <a:gd name="connsiteX0-9" fmla="*/ 0 w 3541300"/>
                <a:gd name="connsiteY0-10" fmla="*/ 0 h 855154"/>
                <a:gd name="connsiteX1-11" fmla="*/ 1137571 w 3541300"/>
                <a:gd name="connsiteY1-12" fmla="*/ 427529 h 855154"/>
                <a:gd name="connsiteX2-13" fmla="*/ 2351247 w 3541300"/>
                <a:gd name="connsiteY2-14" fmla="*/ 855154 h 855154"/>
                <a:gd name="connsiteX3-15" fmla="*/ 3541300 w 3541300"/>
                <a:gd name="connsiteY3-16" fmla="*/ 855154 h 855154"/>
                <a:gd name="connsiteX0-17" fmla="*/ 0 w 2915818"/>
                <a:gd name="connsiteY0-18" fmla="*/ 0 h 855154"/>
                <a:gd name="connsiteX1-19" fmla="*/ 1137571 w 2915818"/>
                <a:gd name="connsiteY1-20" fmla="*/ 427529 h 855154"/>
                <a:gd name="connsiteX2-21" fmla="*/ 2351247 w 2915818"/>
                <a:gd name="connsiteY2-22" fmla="*/ 855154 h 855154"/>
                <a:gd name="connsiteX3-23" fmla="*/ 2915818 w 2915818"/>
                <a:gd name="connsiteY3-24" fmla="*/ 855154 h 855154"/>
                <a:gd name="connsiteX0-25" fmla="*/ 0 w 2915818"/>
                <a:gd name="connsiteY0-26" fmla="*/ 0 h 856418"/>
                <a:gd name="connsiteX1-27" fmla="*/ 1137571 w 2915818"/>
                <a:gd name="connsiteY1-28" fmla="*/ 427529 h 856418"/>
                <a:gd name="connsiteX2-29" fmla="*/ 2351247 w 2915818"/>
                <a:gd name="connsiteY2-30" fmla="*/ 855154 h 856418"/>
                <a:gd name="connsiteX3-31" fmla="*/ 2848364 w 2915818"/>
                <a:gd name="connsiteY3-32" fmla="*/ 856418 h 856418"/>
                <a:gd name="connsiteX4-33" fmla="*/ 2915818 w 2915818"/>
                <a:gd name="connsiteY4-34" fmla="*/ 855154 h 856418"/>
                <a:gd name="connsiteX0-35" fmla="*/ 0 w 2848364"/>
                <a:gd name="connsiteY0-36" fmla="*/ 0 h 856418"/>
                <a:gd name="connsiteX1-37" fmla="*/ 1137571 w 2848364"/>
                <a:gd name="connsiteY1-38" fmla="*/ 427529 h 856418"/>
                <a:gd name="connsiteX2-39" fmla="*/ 2351247 w 2848364"/>
                <a:gd name="connsiteY2-40" fmla="*/ 855154 h 856418"/>
                <a:gd name="connsiteX3-41" fmla="*/ 2848364 w 2848364"/>
                <a:gd name="connsiteY3-42" fmla="*/ 856418 h 856418"/>
              </a:gdLst>
              <a:ahLst/>
              <a:cxnLst>
                <a:cxn ang="0">
                  <a:pos x="connsiteX0-1" y="connsiteY0-2"/>
                </a:cxn>
                <a:cxn ang="0">
                  <a:pos x="connsiteX1-3" y="connsiteY1-4"/>
                </a:cxn>
                <a:cxn ang="0">
                  <a:pos x="connsiteX2-5" y="connsiteY2-6"/>
                </a:cxn>
                <a:cxn ang="0">
                  <a:pos x="connsiteX3-7" y="connsiteY3-8"/>
                </a:cxn>
              </a:cxnLst>
              <a:rect l="l" t="t" r="r" b="b"/>
              <a:pathLst>
                <a:path w="2848364" h="856418">
                  <a:moveTo>
                    <a:pt x="0" y="0"/>
                  </a:moveTo>
                  <a:cubicBezTo>
                    <a:pt x="677895" y="0"/>
                    <a:pt x="899637" y="224821"/>
                    <a:pt x="1137571" y="427529"/>
                  </a:cubicBezTo>
                  <a:cubicBezTo>
                    <a:pt x="1353408" y="611448"/>
                    <a:pt x="1552099" y="855154"/>
                    <a:pt x="2351247" y="855154"/>
                  </a:cubicBezTo>
                  <a:lnTo>
                    <a:pt x="2848364" y="856418"/>
                  </a:lnTo>
                </a:path>
              </a:pathLst>
            </a:custGeom>
            <a:noFill/>
            <a:ln w="69850" cap="flat">
              <a:gradFill>
                <a:gsLst>
                  <a:gs pos="0">
                    <a:srgbClr val="1951B4"/>
                  </a:gs>
                  <a:gs pos="100000">
                    <a:srgbClr val="46C484"/>
                  </a:gs>
                </a:gsLst>
                <a:lin ang="5400000" scaled="1"/>
              </a:gradFill>
              <a:prstDash val="solid"/>
              <a:miter/>
            </a:ln>
          </p:spPr>
          <p:txBody>
            <a:bodyPr rtlCol="0" anchor="ctr"/>
            <a:lstStyle/>
            <a:p>
              <a:endParaRPr lang="zh-CN" altLang="en-US"/>
            </a:p>
          </p:txBody>
        </p:sp>
        <p:sp>
          <p:nvSpPr>
            <p:cNvPr id="26" name="图形 5"/>
            <p:cNvSpPr/>
            <p:nvPr/>
          </p:nvSpPr>
          <p:spPr>
            <a:xfrm flipH="1">
              <a:off x="-916225" y="1105093"/>
              <a:ext cx="12838958" cy="3788570"/>
            </a:xfrm>
            <a:custGeom>
              <a:avLst/>
              <a:gdLst>
                <a:gd name="connsiteX0" fmla="*/ 0 w 4799075"/>
                <a:gd name="connsiteY0" fmla="*/ 0 h 855153"/>
                <a:gd name="connsiteX1" fmla="*/ 1257776 w 4799075"/>
                <a:gd name="connsiteY1" fmla="*/ 0 h 855153"/>
                <a:gd name="connsiteX2" fmla="*/ 2395347 w 4799075"/>
                <a:gd name="connsiteY2" fmla="*/ 427529 h 855153"/>
                <a:gd name="connsiteX3" fmla="*/ 3609023 w 4799075"/>
                <a:gd name="connsiteY3" fmla="*/ 855154 h 855153"/>
                <a:gd name="connsiteX4" fmla="*/ 4799076 w 4799075"/>
                <a:gd name="connsiteY4" fmla="*/ 855154 h 855153"/>
                <a:gd name="connsiteX0-1" fmla="*/ 0 w 3609023"/>
                <a:gd name="connsiteY0-2" fmla="*/ 0 h 855154"/>
                <a:gd name="connsiteX1-3" fmla="*/ 1257776 w 3609023"/>
                <a:gd name="connsiteY1-4" fmla="*/ 0 h 855154"/>
                <a:gd name="connsiteX2-5" fmla="*/ 2395347 w 3609023"/>
                <a:gd name="connsiteY2-6" fmla="*/ 427529 h 855154"/>
                <a:gd name="connsiteX3-7" fmla="*/ 3609023 w 3609023"/>
                <a:gd name="connsiteY3-8" fmla="*/ 855154 h 855154"/>
                <a:gd name="connsiteX0-9" fmla="*/ 0 w 2968469"/>
                <a:gd name="connsiteY0-10" fmla="*/ 3768 h 855154"/>
                <a:gd name="connsiteX1-11" fmla="*/ 617222 w 2968469"/>
                <a:gd name="connsiteY1-12" fmla="*/ 0 h 855154"/>
                <a:gd name="connsiteX2-13" fmla="*/ 1754793 w 2968469"/>
                <a:gd name="connsiteY2-14" fmla="*/ 427529 h 855154"/>
                <a:gd name="connsiteX3-15" fmla="*/ 2968469 w 2968469"/>
                <a:gd name="connsiteY3-16" fmla="*/ 855154 h 855154"/>
                <a:gd name="connsiteX0-17" fmla="*/ 0 w 2968469"/>
                <a:gd name="connsiteY0-18" fmla="*/ 3768 h 855154"/>
                <a:gd name="connsiteX1-19" fmla="*/ 70467 w 2968469"/>
                <a:gd name="connsiteY1-20" fmla="*/ 2063 h 855154"/>
                <a:gd name="connsiteX2-21" fmla="*/ 617222 w 2968469"/>
                <a:gd name="connsiteY2-22" fmla="*/ 0 h 855154"/>
                <a:gd name="connsiteX3-23" fmla="*/ 1754793 w 2968469"/>
                <a:gd name="connsiteY3-24" fmla="*/ 427529 h 855154"/>
                <a:gd name="connsiteX4-25" fmla="*/ 2968469 w 2968469"/>
                <a:gd name="connsiteY4-26" fmla="*/ 855154 h 855154"/>
                <a:gd name="connsiteX0-27" fmla="*/ 0 w 2898002"/>
                <a:gd name="connsiteY0-28" fmla="*/ 2063 h 855154"/>
                <a:gd name="connsiteX1-29" fmla="*/ 546755 w 2898002"/>
                <a:gd name="connsiteY1-30" fmla="*/ 0 h 855154"/>
                <a:gd name="connsiteX2-31" fmla="*/ 1684326 w 2898002"/>
                <a:gd name="connsiteY2-32" fmla="*/ 427529 h 855154"/>
                <a:gd name="connsiteX3-33" fmla="*/ 2898002 w 2898002"/>
                <a:gd name="connsiteY3-34" fmla="*/ 855154 h 855154"/>
              </a:gdLst>
              <a:ahLst/>
              <a:cxnLst>
                <a:cxn ang="0">
                  <a:pos x="connsiteX0-1" y="connsiteY0-2"/>
                </a:cxn>
                <a:cxn ang="0">
                  <a:pos x="connsiteX1-3" y="connsiteY1-4"/>
                </a:cxn>
                <a:cxn ang="0">
                  <a:pos x="connsiteX2-5" y="connsiteY2-6"/>
                </a:cxn>
                <a:cxn ang="0">
                  <a:pos x="connsiteX3-7" y="connsiteY3-8"/>
                </a:cxn>
              </a:cxnLst>
              <a:rect l="l" t="t" r="r" b="b"/>
              <a:pathLst>
                <a:path w="2898002" h="855154">
                  <a:moveTo>
                    <a:pt x="0" y="2063"/>
                  </a:moveTo>
                  <a:lnTo>
                    <a:pt x="546755" y="0"/>
                  </a:lnTo>
                  <a:cubicBezTo>
                    <a:pt x="1224650" y="0"/>
                    <a:pt x="1446392" y="224821"/>
                    <a:pt x="1684326" y="427529"/>
                  </a:cubicBezTo>
                  <a:cubicBezTo>
                    <a:pt x="1900163" y="611448"/>
                    <a:pt x="2098854" y="855154"/>
                    <a:pt x="2898002" y="855154"/>
                  </a:cubicBezTo>
                </a:path>
              </a:pathLst>
            </a:custGeom>
            <a:noFill/>
            <a:ln w="69850" cap="flat">
              <a:gradFill>
                <a:gsLst>
                  <a:gs pos="0">
                    <a:srgbClr val="1951B4"/>
                  </a:gs>
                  <a:gs pos="100000">
                    <a:srgbClr val="46C484"/>
                  </a:gs>
                </a:gsLst>
                <a:lin ang="5400000" scaled="1"/>
              </a:gradFill>
              <a:prstDash val="solid"/>
              <a:miter/>
            </a:ln>
          </p:spPr>
          <p:txBody>
            <a:bodyPr rtlCol="0" anchor="ctr"/>
            <a:lstStyle/>
            <a:p>
              <a:endParaRPr lang="zh-CN" altLang="en-US"/>
            </a:p>
          </p:txBody>
        </p:sp>
      </p:grpSp>
      <p:sp>
        <p:nvSpPr>
          <p:cNvPr id="27" name="Title 29"/>
          <p:cNvSpPr txBox="1"/>
          <p:nvPr/>
        </p:nvSpPr>
        <p:spPr>
          <a:xfrm>
            <a:off x="1266515" y="2962423"/>
            <a:ext cx="2225040" cy="818036"/>
          </a:xfrm>
          <a:prstGeom prst="rect">
            <a:avLst/>
          </a:prstGeom>
          <a:effectLst/>
        </p:spPr>
        <p:txBody>
          <a:bodyPr vert="horz" lIns="0" tIns="192024" rIns="0" bIns="0" rtlCol="0" anchor="t" anchorCtr="0">
            <a:noAutofit/>
          </a:bodyPr>
          <a:lstStyle>
            <a:lvl1pPr algn="l" defTabSz="914400" rtl="0" eaLnBrk="1" latinLnBrk="0" hangingPunct="1">
              <a:lnSpc>
                <a:spcPct val="80000"/>
              </a:lnSpc>
              <a:spcBef>
                <a:spcPct val="0"/>
              </a:spcBef>
              <a:buNone/>
              <a:defRPr sz="12000" b="1" i="0" kern="1200" spc="-100" baseline="0">
                <a:solidFill>
                  <a:schemeClr val="tx1"/>
                </a:solidFill>
                <a:latin typeface="Montserrat Black" charset="0"/>
                <a:ea typeface="Montserrat Black" charset="0"/>
                <a:cs typeface="Montserrat Black" charset="0"/>
              </a:defRPr>
            </a:lvl1pPr>
          </a:lstStyle>
          <a:p>
            <a:pPr algn="ctr">
              <a:lnSpc>
                <a:spcPts val="4800"/>
              </a:lnSpc>
            </a:pPr>
            <a:r>
              <a:rPr lang="en-US" altLang="zh-CN" sz="4800">
                <a:solidFill>
                  <a:srgbClr val="000000"/>
                </a:solidFill>
                <a:latin typeface="Canaro Light DEMO" pitchFamily="2" charset="0"/>
                <a:ea typeface="+mj-ea"/>
                <a:cs typeface="Arial" panose="020B0604020202020204" pitchFamily="34" charset="0"/>
              </a:rPr>
              <a:t>Part 2</a:t>
            </a:r>
            <a:endParaRPr lang="en-US" altLang="zh-CN" sz="4800">
              <a:solidFill>
                <a:srgbClr val="000000"/>
              </a:solidFill>
              <a:latin typeface="Canaro Light DEMO" pitchFamily="2" charset="0"/>
              <a:ea typeface="+mj-ea"/>
              <a:cs typeface="Arial" panose="020B0604020202020204" pitchFamily="34" charset="0"/>
            </a:endParaRPr>
          </a:p>
        </p:txBody>
      </p:sp>
      <p:sp>
        <p:nvSpPr>
          <p:cNvPr id="8" name="Title 29"/>
          <p:cNvSpPr txBox="1"/>
          <p:nvPr/>
        </p:nvSpPr>
        <p:spPr>
          <a:xfrm>
            <a:off x="1266513" y="3506126"/>
            <a:ext cx="2225040" cy="728662"/>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2">
                    <a:lumMod val="10000"/>
                  </a:schemeClr>
                </a:solidFill>
                <a:latin typeface="+mj-lt"/>
                <a:ea typeface="+mj-ea"/>
                <a:cs typeface="+mj-cs"/>
              </a:defRPr>
            </a:lvl1pPr>
          </a:lstStyle>
          <a:p>
            <a:pPr lvl="0" algn="ctr" eaLnBrk="0" fontAlgn="base" hangingPunct="0">
              <a:spcAft>
                <a:spcPct val="0"/>
              </a:spcAft>
              <a:defRPr/>
            </a:pPr>
            <a:r>
              <a:rPr lang="en-GB" altLang="zh-CN" sz="1600" b="1">
                <a:gradFill>
                  <a:gsLst>
                    <a:gs pos="0">
                      <a:srgbClr val="2361B4"/>
                    </a:gs>
                    <a:gs pos="100000">
                      <a:srgbClr val="46C484"/>
                    </a:gs>
                  </a:gsLst>
                  <a:lin ang="0" scaled="0"/>
                </a:gradFill>
                <a:latin typeface="微软雅黑" panose="020B0503020204020204" pitchFamily="34" charset="-122"/>
                <a:ea typeface="微软雅黑" panose="020B0503020204020204" pitchFamily="34" charset="-122"/>
                <a:cs typeface="Bebas Neue Bold" panose="020B0606020202050201" charset="0"/>
                <a:sym typeface="Bebas Neue" panose="020B0606020202050201" charset="0"/>
              </a:rPr>
              <a:t>Product &amp;</a:t>
            </a:r>
            <a:r>
              <a:rPr lang="zh-CN" altLang="en-US" sz="1600" b="1">
                <a:gradFill>
                  <a:gsLst>
                    <a:gs pos="0">
                      <a:srgbClr val="2361B4"/>
                    </a:gs>
                    <a:gs pos="100000">
                      <a:srgbClr val="46C484"/>
                    </a:gs>
                  </a:gsLst>
                  <a:lin ang="0" scaled="0"/>
                </a:gradFill>
                <a:latin typeface="微软雅黑" panose="020B0503020204020204" pitchFamily="34" charset="-122"/>
                <a:ea typeface="微软雅黑" panose="020B0503020204020204" pitchFamily="34" charset="-122"/>
                <a:cs typeface="Bebas Neue Bold" panose="020B0606020202050201" charset="0"/>
                <a:sym typeface="Bebas Neue" panose="020B0606020202050201" charset="0"/>
              </a:rPr>
              <a:t> </a:t>
            </a:r>
            <a:r>
              <a:rPr lang="en-GB" altLang="zh-CN" sz="1600" b="1">
                <a:gradFill>
                  <a:gsLst>
                    <a:gs pos="0">
                      <a:srgbClr val="2361B4"/>
                    </a:gs>
                    <a:gs pos="100000">
                      <a:srgbClr val="46C484"/>
                    </a:gs>
                  </a:gsLst>
                  <a:lin ang="0" scaled="0"/>
                </a:gradFill>
                <a:latin typeface="微软雅黑" panose="020B0503020204020204" pitchFamily="34" charset="-122"/>
                <a:ea typeface="微软雅黑" panose="020B0503020204020204" pitchFamily="34" charset="-122"/>
                <a:cs typeface="Bebas Neue Bold" panose="020B0606020202050201" charset="0"/>
                <a:sym typeface="Bebas Neue" panose="020B0606020202050201" charset="0"/>
              </a:rPr>
              <a:t>Service</a:t>
            </a:r>
            <a:endParaRPr lang="en-GB" altLang="zh-CN" sz="1600" b="1">
              <a:gradFill>
                <a:gsLst>
                  <a:gs pos="0">
                    <a:srgbClr val="2361B4"/>
                  </a:gs>
                  <a:gs pos="100000">
                    <a:srgbClr val="46C484"/>
                  </a:gs>
                </a:gsLst>
                <a:lin ang="0" scaled="0"/>
              </a:gradFill>
              <a:latin typeface="微软雅黑" panose="020B0503020204020204" pitchFamily="34" charset="-122"/>
              <a:ea typeface="微软雅黑" panose="020B0503020204020204" pitchFamily="34" charset="-122"/>
              <a:cs typeface="Bebas Neue Bold" panose="020B0606020202050201" charset="0"/>
              <a:sym typeface="Bebas Neue" panose="020B0606020202050201" charset="0"/>
            </a:endParaRPr>
          </a:p>
        </p:txBody>
      </p:sp>
      <p:sp>
        <p:nvSpPr>
          <p:cNvPr id="9" name="Title 29"/>
          <p:cNvSpPr txBox="1"/>
          <p:nvPr/>
        </p:nvSpPr>
        <p:spPr>
          <a:xfrm>
            <a:off x="5741460" y="3451101"/>
            <a:ext cx="5051504" cy="822960"/>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2">
                    <a:lumMod val="10000"/>
                  </a:schemeClr>
                </a:solidFill>
                <a:latin typeface="+mj-lt"/>
                <a:ea typeface="+mj-ea"/>
                <a:cs typeface="+mj-cs"/>
              </a:defRPr>
            </a:lvl1pPr>
          </a:lstStyle>
          <a:p>
            <a:r>
              <a:rPr lang="zh-CN" altLang="en-US" sz="1600" b="1">
                <a:gradFill flip="none" rotWithShape="1">
                  <a:gsLst>
                    <a:gs pos="0">
                      <a:schemeClr val="accent1"/>
                    </a:gs>
                    <a:gs pos="99000">
                      <a:schemeClr val="accent4"/>
                    </a:gs>
                  </a:gsLst>
                  <a:lin ang="10800000" scaled="1"/>
                  <a:tileRect/>
                </a:gradFill>
                <a:latin typeface="微软雅黑" panose="020B0503020204020204" pitchFamily="34" charset="-122"/>
                <a:ea typeface="微软雅黑" panose="020B0503020204020204" pitchFamily="34" charset="-122"/>
              </a:rPr>
              <a:t>赋能全流程闭环服务</a:t>
            </a:r>
            <a:endParaRPr lang="zh-CN" altLang="en-US" sz="1600" b="1">
              <a:gradFill flip="none" rotWithShape="1">
                <a:gsLst>
                  <a:gs pos="0">
                    <a:schemeClr val="accent1"/>
                  </a:gs>
                  <a:gs pos="99000">
                    <a:schemeClr val="accent4"/>
                  </a:gs>
                </a:gsLst>
                <a:lin ang="10800000" scaled="1"/>
                <a:tileRect/>
              </a:gradFill>
              <a:latin typeface="微软雅黑" panose="020B0503020204020204" pitchFamily="34" charset="-122"/>
              <a:ea typeface="微软雅黑" panose="020B0503020204020204"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1"/>
          <p:cNvSpPr txBox="1"/>
          <p:nvPr/>
        </p:nvSpPr>
        <p:spPr>
          <a:xfrm>
            <a:off x="0" y="1385341"/>
            <a:ext cx="11399710" cy="64096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bg2">
                    <a:lumMod val="10000"/>
                  </a:schemeClr>
                </a:solidFill>
                <a:latin typeface="+mj-lt"/>
                <a:ea typeface="+mj-ea"/>
                <a:cs typeface="+mj-cs"/>
              </a:defRPr>
            </a:lvl1pPr>
          </a:lstStyle>
          <a:p>
            <a:pPr>
              <a:lnSpc>
                <a:spcPts val="4320"/>
              </a:lnSpc>
            </a:pPr>
            <a:endParaRPr lang="en-US" altLang="zh-CN" sz="2000" b="1" dirty="0">
              <a:gradFill>
                <a:gsLst>
                  <a:gs pos="100000">
                    <a:schemeClr val="accent1"/>
                  </a:gs>
                  <a:gs pos="0">
                    <a:schemeClr val="accent3"/>
                  </a:gs>
                </a:gsLst>
                <a:lin ang="0" scaled="0"/>
              </a:gra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371258" y="1003989"/>
            <a:ext cx="11316560" cy="5279934"/>
            <a:chOff x="371258" y="1003988"/>
            <a:chExt cx="11316560" cy="5476467"/>
          </a:xfrm>
        </p:grpSpPr>
        <p:grpSp>
          <p:nvGrpSpPr>
            <p:cNvPr id="4" name="组合 3"/>
            <p:cNvGrpSpPr/>
            <p:nvPr/>
          </p:nvGrpSpPr>
          <p:grpSpPr>
            <a:xfrm>
              <a:off x="686158" y="1777705"/>
              <a:ext cx="11001660" cy="4203451"/>
              <a:chOff x="1657554" y="1897477"/>
              <a:chExt cx="8116633" cy="3486054"/>
            </a:xfrm>
          </p:grpSpPr>
          <p:sp>
            <p:nvSpPr>
              <p:cNvPr id="11" name="圆角矩形 10"/>
              <p:cNvSpPr/>
              <p:nvPr/>
            </p:nvSpPr>
            <p:spPr>
              <a:xfrm>
                <a:off x="1657554" y="1897477"/>
                <a:ext cx="8116633" cy="3486054"/>
              </a:xfrm>
              <a:prstGeom prst="roundRect">
                <a:avLst>
                  <a:gd name="adj" fmla="val 6864"/>
                </a:avLst>
              </a:prstGeom>
              <a:solidFill>
                <a:schemeClr val="bg1">
                  <a:lumMod val="95000"/>
                </a:schemeClr>
              </a:solidFill>
              <a:ln w="95250">
                <a:solidFill>
                  <a:schemeClr val="accent2">
                    <a:alpha val="7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微软雅黑" panose="020B0503020204020204" pitchFamily="34" charset="-122"/>
                  <a:ea typeface="微软雅黑" panose="020B0503020204020204" pitchFamily="34" charset="-122"/>
                </a:endParaRPr>
              </a:p>
            </p:txBody>
          </p:sp>
          <p:sp>
            <p:nvSpPr>
              <p:cNvPr id="31" name="圆角矩形 30"/>
              <p:cNvSpPr/>
              <p:nvPr/>
            </p:nvSpPr>
            <p:spPr>
              <a:xfrm>
                <a:off x="1657554" y="1897477"/>
                <a:ext cx="8116633" cy="3486054"/>
              </a:xfrm>
              <a:prstGeom prst="roundRect">
                <a:avLst>
                  <a:gd name="adj" fmla="val 6864"/>
                </a:avLst>
              </a:prstGeom>
              <a:solidFill>
                <a:schemeClr val="bg1">
                  <a:lumMod val="95000"/>
                </a:schemeClr>
              </a:solidFill>
              <a:ln w="127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微软雅黑" panose="020B0503020204020204" pitchFamily="34" charset="-122"/>
                  <a:ea typeface="微软雅黑" panose="020B0503020204020204" pitchFamily="34" charset="-122"/>
                </a:endParaRPr>
              </a:p>
            </p:txBody>
          </p:sp>
        </p:grpSp>
        <p:sp>
          <p:nvSpPr>
            <p:cNvPr id="34" name="Arrow: Down 3"/>
            <p:cNvSpPr/>
            <p:nvPr/>
          </p:nvSpPr>
          <p:spPr>
            <a:xfrm rot="10800000">
              <a:off x="3027194" y="1003988"/>
              <a:ext cx="6799134" cy="1213126"/>
            </a:xfrm>
            <a:custGeom>
              <a:avLst/>
              <a:gdLst>
                <a:gd name="connsiteX0" fmla="*/ 0 w 8056200"/>
                <a:gd name="connsiteY0" fmla="*/ 508613 h 1017225"/>
                <a:gd name="connsiteX1" fmla="*/ 2014050 w 8056200"/>
                <a:gd name="connsiteY1" fmla="*/ 508613 h 1017225"/>
                <a:gd name="connsiteX2" fmla="*/ 2014050 w 8056200"/>
                <a:gd name="connsiteY2" fmla="*/ 0 h 1017225"/>
                <a:gd name="connsiteX3" fmla="*/ 6042150 w 8056200"/>
                <a:gd name="connsiteY3" fmla="*/ 0 h 1017225"/>
                <a:gd name="connsiteX4" fmla="*/ 6042150 w 8056200"/>
                <a:gd name="connsiteY4" fmla="*/ 508613 h 1017225"/>
                <a:gd name="connsiteX5" fmla="*/ 8056200 w 8056200"/>
                <a:gd name="connsiteY5" fmla="*/ 508613 h 1017225"/>
                <a:gd name="connsiteX6" fmla="*/ 4028100 w 8056200"/>
                <a:gd name="connsiteY6" fmla="*/ 1017225 h 1017225"/>
                <a:gd name="connsiteX7" fmla="*/ 0 w 8056200"/>
                <a:gd name="connsiteY7" fmla="*/ 508613 h 1017225"/>
                <a:gd name="connsiteX0-1" fmla="*/ 0 w 8056200"/>
                <a:gd name="connsiteY0-2" fmla="*/ 508613 h 1017225"/>
                <a:gd name="connsiteX1-3" fmla="*/ 2014050 w 8056200"/>
                <a:gd name="connsiteY1-4" fmla="*/ 508613 h 1017225"/>
                <a:gd name="connsiteX2-5" fmla="*/ 2014050 w 8056200"/>
                <a:gd name="connsiteY2-6" fmla="*/ 0 h 1017225"/>
                <a:gd name="connsiteX3-7" fmla="*/ 6042150 w 8056200"/>
                <a:gd name="connsiteY3-8" fmla="*/ 508613 h 1017225"/>
                <a:gd name="connsiteX4-9" fmla="*/ 8056200 w 8056200"/>
                <a:gd name="connsiteY4-10" fmla="*/ 508613 h 1017225"/>
                <a:gd name="connsiteX5-11" fmla="*/ 4028100 w 8056200"/>
                <a:gd name="connsiteY5-12" fmla="*/ 1017225 h 1017225"/>
                <a:gd name="connsiteX6-13" fmla="*/ 0 w 8056200"/>
                <a:gd name="connsiteY6-14" fmla="*/ 508613 h 1017225"/>
                <a:gd name="connsiteX0-15" fmla="*/ 0 w 8056200"/>
                <a:gd name="connsiteY0-16" fmla="*/ 0 h 508612"/>
                <a:gd name="connsiteX1-17" fmla="*/ 2014050 w 8056200"/>
                <a:gd name="connsiteY1-18" fmla="*/ 0 h 508612"/>
                <a:gd name="connsiteX2-19" fmla="*/ 6042150 w 8056200"/>
                <a:gd name="connsiteY2-20" fmla="*/ 0 h 508612"/>
                <a:gd name="connsiteX3-21" fmla="*/ 8056200 w 8056200"/>
                <a:gd name="connsiteY3-22" fmla="*/ 0 h 508612"/>
                <a:gd name="connsiteX4-23" fmla="*/ 4028100 w 8056200"/>
                <a:gd name="connsiteY4-24" fmla="*/ 508612 h 508612"/>
                <a:gd name="connsiteX5-25" fmla="*/ 0 w 8056200"/>
                <a:gd name="connsiteY5-26" fmla="*/ 0 h 50861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8056200" h="508612">
                  <a:moveTo>
                    <a:pt x="0" y="0"/>
                  </a:moveTo>
                  <a:lnTo>
                    <a:pt x="2014050" y="0"/>
                  </a:lnTo>
                  <a:lnTo>
                    <a:pt x="6042150" y="0"/>
                  </a:lnTo>
                  <a:lnTo>
                    <a:pt x="8056200" y="0"/>
                  </a:lnTo>
                  <a:lnTo>
                    <a:pt x="4028100" y="508612"/>
                  </a:lnTo>
                  <a:lnTo>
                    <a:pt x="0" y="0"/>
                  </a:lnTo>
                  <a:close/>
                </a:path>
              </a:pathLst>
            </a:custGeom>
            <a:gradFill flip="none" rotWithShape="1">
              <a:gsLst>
                <a:gs pos="0">
                  <a:schemeClr val="accent2">
                    <a:lumMod val="20000"/>
                    <a:lumOff val="80000"/>
                  </a:schemeClr>
                </a:gs>
                <a:gs pos="100000">
                  <a:schemeClr val="accent2">
                    <a:lumMod val="20000"/>
                    <a:lumOff val="80000"/>
                  </a:schemeClr>
                </a:gs>
              </a:gsLst>
              <a:lin ang="16200000" scaled="1"/>
              <a:tileRect/>
            </a:gra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lnSpc>
                  <a:spcPct val="150000"/>
                </a:lnSpc>
              </a:pPr>
              <a:endParaRPr kumimoji="1" lang="en-US" sz="1400" b="1" spc="300">
                <a:solidFill>
                  <a:schemeClr val="bg1"/>
                </a:solidFill>
                <a:latin typeface="微软雅黑" panose="020B0503020204020204" pitchFamily="34" charset="-122"/>
                <a:ea typeface="微软雅黑" panose="020B0503020204020204" pitchFamily="34" charset="-122"/>
              </a:endParaRPr>
            </a:p>
          </p:txBody>
        </p:sp>
        <p:sp>
          <p:nvSpPr>
            <p:cNvPr id="41" name="矩形 22"/>
            <p:cNvSpPr/>
            <p:nvPr/>
          </p:nvSpPr>
          <p:spPr>
            <a:xfrm>
              <a:off x="4147737" y="1602792"/>
              <a:ext cx="4558047" cy="415003"/>
            </a:xfrm>
            <a:prstGeom prst="rect">
              <a:avLst/>
            </a:prstGeom>
          </p:spPr>
          <p:txBody>
            <a:bodyPr wrap="square">
              <a:spAutoFit/>
            </a:bodyPr>
            <a:lstStyle/>
            <a:p>
              <a:pPr algn="ct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消费信贷</a:t>
              </a: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   小微信贷    保险</a:t>
              </a:r>
              <a:endParaRPr lang="en-US" altLang="zh-CN" sz="20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2" name="圆角矩形 20"/>
            <p:cNvSpPr/>
            <p:nvPr/>
          </p:nvSpPr>
          <p:spPr>
            <a:xfrm>
              <a:off x="1275033" y="2516557"/>
              <a:ext cx="10010527" cy="598723"/>
            </a:xfrm>
            <a:prstGeom prst="roundRect">
              <a:avLst>
                <a:gd name="adj" fmla="val 12613"/>
              </a:avLst>
            </a:prstGeom>
            <a:solidFill>
              <a:schemeClr val="accent1">
                <a:lumMod val="60000"/>
                <a:lumOff val="40000"/>
              </a:schemeClr>
            </a:solidFill>
            <a:ln>
              <a:solidFill>
                <a:srgbClr val="6A9EE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sz="1600" spc="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6" name="圆角矩形 55"/>
            <p:cNvSpPr/>
            <p:nvPr/>
          </p:nvSpPr>
          <p:spPr>
            <a:xfrm>
              <a:off x="400061" y="2277690"/>
              <a:ext cx="543683" cy="3191229"/>
            </a:xfrm>
            <a:prstGeom prst="roundRect">
              <a:avLst>
                <a:gd name="adj" fmla="val 50000"/>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sz="2000" b="1" spc="300">
                <a:latin typeface="微软雅黑" panose="020B0503020204020204" pitchFamily="34" charset="-122"/>
                <a:ea typeface="微软雅黑" panose="020B0503020204020204" pitchFamily="34" charset="-122"/>
              </a:endParaRPr>
            </a:p>
          </p:txBody>
        </p:sp>
        <p:sp>
          <p:nvSpPr>
            <p:cNvPr id="3" name="矩形 2"/>
            <p:cNvSpPr/>
            <p:nvPr/>
          </p:nvSpPr>
          <p:spPr>
            <a:xfrm>
              <a:off x="371258" y="2840130"/>
              <a:ext cx="654768" cy="2115350"/>
            </a:xfrm>
            <a:prstGeom prst="rect">
              <a:avLst/>
            </a:prstGeom>
          </p:spPr>
          <p:txBody>
            <a:bodyPr wrap="square">
              <a:spAutoFit/>
            </a:bodyPr>
            <a:lstStyle/>
            <a:p>
              <a:pPr algn="ctr"/>
              <a:r>
                <a:rPr kumimoji="1" lang="zh-CN" altLang="en-US" b="1" spc="300">
                  <a:solidFill>
                    <a:schemeClr val="bg1"/>
                  </a:solidFill>
                  <a:latin typeface="微软雅黑" panose="020B0503020204020204" pitchFamily="34" charset="-122"/>
                  <a:ea typeface="微软雅黑" panose="020B0503020204020204" pitchFamily="34" charset="-122"/>
                </a:rPr>
                <a:t>融慧金科业务</a:t>
              </a:r>
              <a:endParaRPr kumimoji="1" lang="zh-CN" altLang="en-US" b="1" spc="300">
                <a:solidFill>
                  <a:schemeClr val="bg1"/>
                </a:solidFill>
                <a:latin typeface="微软雅黑" panose="020B0503020204020204" pitchFamily="34" charset="-122"/>
                <a:ea typeface="微软雅黑" panose="020B0503020204020204" pitchFamily="34" charset="-122"/>
              </a:endParaRPr>
            </a:p>
          </p:txBody>
        </p:sp>
        <p:sp>
          <p:nvSpPr>
            <p:cNvPr id="28" name="Arrow: Down 3"/>
            <p:cNvSpPr/>
            <p:nvPr/>
          </p:nvSpPr>
          <p:spPr>
            <a:xfrm rot="10800000">
              <a:off x="3260557" y="3145255"/>
              <a:ext cx="335334" cy="232715"/>
            </a:xfrm>
            <a:prstGeom prst="downArrow">
              <a:avLst>
                <a:gd name="adj1" fmla="val 89049"/>
                <a:gd name="adj2" fmla="val 100000"/>
              </a:avLst>
            </a:prstGeom>
            <a:solidFill>
              <a:schemeClr val="bg1">
                <a:lumMod val="85000"/>
              </a:schemeClr>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lnSpc>
                  <a:spcPct val="150000"/>
                </a:lnSpc>
              </a:pPr>
              <a:endParaRPr kumimoji="1" lang="en-US" sz="1400" b="1" spc="300">
                <a:latin typeface="微软雅黑" panose="020B0503020204020204" pitchFamily="34" charset="-122"/>
                <a:ea typeface="微软雅黑" panose="020B0503020204020204" pitchFamily="34" charset="-122"/>
              </a:endParaRPr>
            </a:p>
          </p:txBody>
        </p:sp>
        <p:sp>
          <p:nvSpPr>
            <p:cNvPr id="35" name="Arrow: Down 3"/>
            <p:cNvSpPr/>
            <p:nvPr/>
          </p:nvSpPr>
          <p:spPr>
            <a:xfrm rot="10800000">
              <a:off x="8430972" y="3145251"/>
              <a:ext cx="335334" cy="232715"/>
            </a:xfrm>
            <a:prstGeom prst="downArrow">
              <a:avLst>
                <a:gd name="adj1" fmla="val 89049"/>
                <a:gd name="adj2" fmla="val 100000"/>
              </a:avLst>
            </a:prstGeom>
            <a:solidFill>
              <a:schemeClr val="bg1">
                <a:lumMod val="85000"/>
              </a:schemeClr>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lnSpc>
                  <a:spcPct val="150000"/>
                </a:lnSpc>
              </a:pPr>
              <a:endParaRPr kumimoji="1" lang="en-US" sz="1400" b="1" spc="300">
                <a:latin typeface="微软雅黑" panose="020B0503020204020204" pitchFamily="34" charset="-122"/>
                <a:ea typeface="微软雅黑" panose="020B0503020204020204" pitchFamily="34" charset="-122"/>
              </a:endParaRPr>
            </a:p>
          </p:txBody>
        </p:sp>
        <p:sp>
          <p:nvSpPr>
            <p:cNvPr id="40" name="文本框 10"/>
            <p:cNvSpPr txBox="1"/>
            <p:nvPr/>
          </p:nvSpPr>
          <p:spPr>
            <a:xfrm>
              <a:off x="901396" y="6130490"/>
              <a:ext cx="747274" cy="274324"/>
            </a:xfrm>
            <a:prstGeom prst="rect">
              <a:avLst/>
            </a:prstGeom>
            <a:noFill/>
          </p:spPr>
          <p:txBody>
            <a:bodyPr wrap="none" rtlCol="0">
              <a:spAutoFit/>
            </a:bodyPr>
            <a:lstStyle/>
            <a:p>
              <a:pPr algn="r"/>
              <a:r>
                <a:rPr kumimoji="1" lang="zh-CN" altLang="en-US" sz="1600" b="1" dirty="0">
                  <a:solidFill>
                    <a:schemeClr val="accent3"/>
                  </a:solidFill>
                  <a:latin typeface="微软雅黑" panose="020B0503020204020204" pitchFamily="34" charset="-122"/>
                  <a:ea typeface="微软雅黑" panose="020B0503020204020204" pitchFamily="34" charset="-122"/>
                  <a:cs typeface="微软雅黑" panose="020B0503020204020204" pitchFamily="34" charset="-122"/>
                </a:rPr>
                <a:t>数据层</a:t>
              </a:r>
              <a:endParaRPr kumimoji="1" lang="zh-CN" altLang="en-US" sz="1600" b="1" dirty="0">
                <a:solidFill>
                  <a:schemeClr val="accent3"/>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4" name="组合 13"/>
            <p:cNvGrpSpPr/>
            <p:nvPr/>
          </p:nvGrpSpPr>
          <p:grpSpPr>
            <a:xfrm>
              <a:off x="2096940" y="5738752"/>
              <a:ext cx="8803022" cy="741703"/>
              <a:chOff x="1734781" y="5737980"/>
              <a:chExt cx="5167426" cy="741703"/>
            </a:xfrm>
          </p:grpSpPr>
          <p:sp>
            <p:nvSpPr>
              <p:cNvPr id="47" name="圆角矩形 30"/>
              <p:cNvSpPr/>
              <p:nvPr/>
            </p:nvSpPr>
            <p:spPr>
              <a:xfrm>
                <a:off x="1734781" y="6056523"/>
                <a:ext cx="1484204" cy="423160"/>
              </a:xfrm>
              <a:prstGeom prst="roundRect">
                <a:avLst>
                  <a:gd name="adj" fmla="val 12613"/>
                </a:avLst>
              </a:prstGeom>
              <a:solidFill>
                <a:schemeClr val="accent4"/>
              </a:solidFill>
              <a:ln w="12700">
                <a:solidFill>
                  <a:schemeClr val="accent3"/>
                </a:solidFill>
              </a:ln>
              <a:effectLst/>
            </p:spPr>
            <p:style>
              <a:lnRef idx="0">
                <a:schemeClr val="accent4"/>
              </a:lnRef>
              <a:fillRef idx="3">
                <a:schemeClr val="accent4"/>
              </a:fillRef>
              <a:effectRef idx="3">
                <a:schemeClr val="accent4"/>
              </a:effectRef>
              <a:fontRef idx="minor">
                <a:schemeClr val="lt1"/>
              </a:fontRef>
            </p:style>
            <p:txBody>
              <a:bodyPr lIns="432000" rtlCol="0" anchor="ctr"/>
              <a:lstStyle/>
              <a:p>
                <a:pPr algn="ctr"/>
                <a:r>
                  <a:rPr kumimoji="1"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数据源</a:t>
                </a:r>
                <a:r>
                  <a:rPr kumimoji="1"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-1</a:t>
                </a:r>
                <a:endParaRPr kumimoji="1"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8" name="圆角矩形 47"/>
              <p:cNvSpPr/>
              <p:nvPr/>
            </p:nvSpPr>
            <p:spPr>
              <a:xfrm>
                <a:off x="3491561" y="6056523"/>
                <a:ext cx="1484204" cy="423160"/>
              </a:xfrm>
              <a:prstGeom prst="roundRect">
                <a:avLst>
                  <a:gd name="adj" fmla="val 12613"/>
                </a:avLst>
              </a:prstGeom>
              <a:solidFill>
                <a:schemeClr val="accent4"/>
              </a:solidFill>
              <a:ln w="12700">
                <a:solidFill>
                  <a:schemeClr val="accent3"/>
                </a:solidFill>
              </a:ln>
              <a:effectLst/>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数据源</a:t>
                </a:r>
                <a:r>
                  <a:rPr kumimoji="1"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a:t>
                </a:r>
                <a:endParaRPr kumimoji="1"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9" name="圆角矩形 48"/>
              <p:cNvSpPr/>
              <p:nvPr/>
            </p:nvSpPr>
            <p:spPr>
              <a:xfrm>
                <a:off x="5418004" y="6056523"/>
                <a:ext cx="1484203" cy="423160"/>
              </a:xfrm>
              <a:prstGeom prst="roundRect">
                <a:avLst>
                  <a:gd name="adj" fmla="val 12613"/>
                </a:avLst>
              </a:prstGeom>
              <a:solidFill>
                <a:schemeClr val="accent4"/>
              </a:solidFill>
              <a:ln w="12700">
                <a:solidFill>
                  <a:schemeClr val="accent3"/>
                </a:solidFill>
              </a:ln>
              <a:effectLst/>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数据源</a:t>
                </a:r>
                <a:r>
                  <a:rPr kumimoji="1"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-N</a:t>
                </a:r>
                <a:endParaRPr kumimoji="1"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2" name="Arrow: Down 3"/>
              <p:cNvSpPr/>
              <p:nvPr/>
            </p:nvSpPr>
            <p:spPr>
              <a:xfrm rot="10800000">
                <a:off x="2217316" y="5737980"/>
                <a:ext cx="519130" cy="318542"/>
              </a:xfrm>
              <a:prstGeom prst="downArrow">
                <a:avLst>
                  <a:gd name="adj1" fmla="val 51200"/>
                  <a:gd name="adj2" fmla="val 63608"/>
                </a:avLst>
              </a:prstGeom>
              <a:solidFill>
                <a:schemeClr val="bg1">
                  <a:lumMod val="85000"/>
                </a:schemeClr>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lnSpc>
                    <a:spcPct val="150000"/>
                  </a:lnSpc>
                </a:pPr>
                <a:endParaRPr kumimoji="1" lang="en-US" sz="1400" b="1" spc="300">
                  <a:latin typeface="微软雅黑" panose="020B0503020204020204" pitchFamily="34" charset="-122"/>
                  <a:ea typeface="微软雅黑" panose="020B0503020204020204" pitchFamily="34" charset="-122"/>
                </a:endParaRPr>
              </a:p>
            </p:txBody>
          </p:sp>
          <p:sp>
            <p:nvSpPr>
              <p:cNvPr id="29" name="Arrow: Down 3"/>
              <p:cNvSpPr/>
              <p:nvPr/>
            </p:nvSpPr>
            <p:spPr>
              <a:xfrm rot="10800000">
                <a:off x="3929107" y="5737980"/>
                <a:ext cx="519130" cy="318542"/>
              </a:xfrm>
              <a:prstGeom prst="downArrow">
                <a:avLst>
                  <a:gd name="adj1" fmla="val 51200"/>
                  <a:gd name="adj2" fmla="val 63608"/>
                </a:avLst>
              </a:prstGeom>
              <a:solidFill>
                <a:schemeClr val="bg1">
                  <a:lumMod val="85000"/>
                </a:schemeClr>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lnSpc>
                    <a:spcPct val="150000"/>
                  </a:lnSpc>
                </a:pPr>
                <a:endParaRPr kumimoji="1" lang="en-US" sz="1400" b="1" spc="300">
                  <a:latin typeface="微软雅黑" panose="020B0503020204020204" pitchFamily="34" charset="-122"/>
                  <a:ea typeface="微软雅黑" panose="020B0503020204020204" pitchFamily="34" charset="-122"/>
                </a:endParaRPr>
              </a:p>
            </p:txBody>
          </p:sp>
          <p:sp>
            <p:nvSpPr>
              <p:cNvPr id="30" name="Arrow: Down 3"/>
              <p:cNvSpPr/>
              <p:nvPr/>
            </p:nvSpPr>
            <p:spPr>
              <a:xfrm rot="10800000">
                <a:off x="5894933" y="5737980"/>
                <a:ext cx="519130" cy="318542"/>
              </a:xfrm>
              <a:prstGeom prst="downArrow">
                <a:avLst>
                  <a:gd name="adj1" fmla="val 51200"/>
                  <a:gd name="adj2" fmla="val 63608"/>
                </a:avLst>
              </a:prstGeom>
              <a:solidFill>
                <a:schemeClr val="bg1">
                  <a:lumMod val="85000"/>
                </a:schemeClr>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lnSpc>
                    <a:spcPct val="150000"/>
                  </a:lnSpc>
                </a:pPr>
                <a:endParaRPr kumimoji="1" lang="en-US" sz="1400" b="1" spc="300">
                  <a:latin typeface="微软雅黑" panose="020B0503020204020204" pitchFamily="34" charset="-122"/>
                  <a:ea typeface="微软雅黑" panose="020B0503020204020204" pitchFamily="34" charset="-122"/>
                </a:endParaRPr>
              </a:p>
            </p:txBody>
          </p:sp>
          <p:pic>
            <p:nvPicPr>
              <p:cNvPr id="32" name="图形 31"/>
              <p:cNvPicPr>
                <a:picLocks noChangeAspect="1"/>
              </p:cNvPicPr>
              <p:nvPr/>
            </p:nvPicPr>
            <p:blipFill>
              <a:blip r:embed="rId1" cstate="print">
                <a:extLst>
                  <a:ext uri="{96DAC541-7B7A-43D3-8B79-37D633B846F1}">
                    <asvg:svgBlip xmlns:asvg="http://schemas.microsoft.com/office/drawing/2016/SVG/main" r:embed="rId2"/>
                  </a:ext>
                </a:extLst>
              </a:blip>
              <a:stretch>
                <a:fillRect/>
              </a:stretch>
            </p:blipFill>
            <p:spPr>
              <a:xfrm>
                <a:off x="1940568" y="6148038"/>
                <a:ext cx="276748" cy="240131"/>
              </a:xfrm>
              <a:prstGeom prst="rect">
                <a:avLst/>
              </a:prstGeom>
            </p:spPr>
          </p:pic>
          <p:pic>
            <p:nvPicPr>
              <p:cNvPr id="44" name="图形 43"/>
              <p:cNvPicPr>
                <a:picLocks noChangeAspect="1"/>
              </p:cNvPicPr>
              <p:nvPr/>
            </p:nvPicPr>
            <p:blipFill>
              <a:blip r:embed="rId3" cstate="print">
                <a:extLst>
                  <a:ext uri="{96DAC541-7B7A-43D3-8B79-37D633B846F1}">
                    <asvg:svgBlip xmlns:asvg="http://schemas.microsoft.com/office/drawing/2016/SVG/main" r:embed="rId4"/>
                  </a:ext>
                </a:extLst>
              </a:blip>
              <a:stretch>
                <a:fillRect/>
              </a:stretch>
            </p:blipFill>
            <p:spPr>
              <a:xfrm>
                <a:off x="3670235" y="6148038"/>
                <a:ext cx="276748" cy="240131"/>
              </a:xfrm>
              <a:prstGeom prst="rect">
                <a:avLst/>
              </a:prstGeom>
            </p:spPr>
          </p:pic>
          <p:pic>
            <p:nvPicPr>
              <p:cNvPr id="50" name="图形 49"/>
              <p:cNvPicPr>
                <a:picLocks noChangeAspect="1"/>
              </p:cNvPicPr>
              <p:nvPr/>
            </p:nvPicPr>
            <p:blipFill>
              <a:blip r:embed="rId3" cstate="print">
                <a:extLst>
                  <a:ext uri="{96DAC541-7B7A-43D3-8B79-37D633B846F1}">
                    <asvg:svgBlip xmlns:asvg="http://schemas.microsoft.com/office/drawing/2016/SVG/main" r:embed="rId4"/>
                  </a:ext>
                </a:extLst>
              </a:blip>
              <a:stretch>
                <a:fillRect/>
              </a:stretch>
            </p:blipFill>
            <p:spPr>
              <a:xfrm>
                <a:off x="5607412" y="6146815"/>
                <a:ext cx="276748" cy="240131"/>
              </a:xfrm>
              <a:prstGeom prst="rect">
                <a:avLst/>
              </a:prstGeom>
            </p:spPr>
          </p:pic>
        </p:grpSp>
        <p:grpSp>
          <p:nvGrpSpPr>
            <p:cNvPr id="6" name="组合 5"/>
            <p:cNvGrpSpPr/>
            <p:nvPr/>
          </p:nvGrpSpPr>
          <p:grpSpPr>
            <a:xfrm>
              <a:off x="1280577" y="3429001"/>
              <a:ext cx="10004984" cy="2199890"/>
              <a:chOff x="1280577" y="3888997"/>
              <a:chExt cx="10004984" cy="1739893"/>
            </a:xfrm>
          </p:grpSpPr>
          <p:sp>
            <p:nvSpPr>
              <p:cNvPr id="46" name="圆角矩形 28"/>
              <p:cNvSpPr/>
              <p:nvPr/>
            </p:nvSpPr>
            <p:spPr>
              <a:xfrm>
                <a:off x="5131275" y="3900975"/>
                <a:ext cx="6154286" cy="1727915"/>
              </a:xfrm>
              <a:prstGeom prst="roundRect">
                <a:avLst>
                  <a:gd name="adj" fmla="val 7492"/>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lnSpc>
                    <a:spcPct val="150000"/>
                  </a:lnSpc>
                </a:pPr>
                <a:endParaRPr kumimoji="1" lang="en-US" altLang="zh-CN" sz="1600" spc="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框 6"/>
              <p:cNvSpPr txBox="1"/>
              <p:nvPr/>
            </p:nvSpPr>
            <p:spPr>
              <a:xfrm>
                <a:off x="7918360" y="3975658"/>
                <a:ext cx="1390196" cy="333276"/>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SaaS</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5091544" y="4372386"/>
                <a:ext cx="6105044" cy="934915"/>
                <a:chOff x="5420539" y="3853472"/>
                <a:chExt cx="6105044" cy="934915"/>
              </a:xfrm>
            </p:grpSpPr>
            <p:sp>
              <p:nvSpPr>
                <p:cNvPr id="68" name="文本框 67"/>
                <p:cNvSpPr txBox="1"/>
                <p:nvPr/>
              </p:nvSpPr>
              <p:spPr>
                <a:xfrm>
                  <a:off x="5425955" y="3871748"/>
                  <a:ext cx="834814" cy="277729"/>
                </a:xfrm>
                <a:prstGeom prst="rect">
                  <a:avLst/>
                </a:prstGeom>
                <a:noFill/>
              </p:spPr>
              <p:txBody>
                <a:bodyPr wrap="square" rtlCol="0">
                  <a:spAutoFit/>
                </a:body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9" name="文本框 68"/>
                <p:cNvSpPr txBox="1"/>
                <p:nvPr/>
              </p:nvSpPr>
              <p:spPr>
                <a:xfrm>
                  <a:off x="5420539" y="4454873"/>
                  <a:ext cx="834813" cy="277729"/>
                </a:xfrm>
                <a:prstGeom prst="rect">
                  <a:avLst/>
                </a:prstGeom>
                <a:noFill/>
              </p:spPr>
              <p:txBody>
                <a:bodyPr wrap="square" rtlCol="0">
                  <a:spAutoFit/>
                </a:bodyPr>
                <a:lstStyle/>
                <a:p>
                  <a:r>
                    <a:rPr kumimoji="1" lang="zh-CN" altLang="en-US" sz="1600" b="1" dirty="0">
                      <a:solidFill>
                        <a:schemeClr val="bg1"/>
                      </a:solidFill>
                      <a:latin typeface="微软雅黑" panose="020B0503020204020204" pitchFamily="34" charset="-122"/>
                      <a:ea typeface="微软雅黑" panose="020B0503020204020204" pitchFamily="34" charset="-122"/>
                    </a:rPr>
                    <a:t>系统层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78" name="圆角矩形 7"/>
                <p:cNvSpPr/>
                <p:nvPr/>
              </p:nvSpPr>
              <p:spPr>
                <a:xfrm>
                  <a:off x="7879745" y="4403943"/>
                  <a:ext cx="914137" cy="384444"/>
                </a:xfrm>
                <a:prstGeom prst="roundRect">
                  <a:avLst/>
                </a:prstGeom>
                <a:noFill/>
                <a:ln>
                  <a:solidFill>
                    <a:schemeClr val="accent3"/>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r>
                    <a:rPr kumimoji="1" lang="zh-CN" altLang="en-US" sz="1200" b="1" dirty="0">
                      <a:solidFill>
                        <a:schemeClr val="bg1"/>
                      </a:solidFill>
                      <a:latin typeface="微软雅黑" panose="020B0503020204020204" pitchFamily="34" charset="-122"/>
                      <a:ea typeface="微软雅黑" panose="020B0503020204020204" pitchFamily="34" charset="-122"/>
                    </a:rPr>
                    <a:t>模型训练</a:t>
                  </a:r>
                  <a:endParaRPr kumimoji="1" lang="en-US" altLang="zh-CN" sz="12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200" b="1" dirty="0">
                      <a:solidFill>
                        <a:schemeClr val="bg1"/>
                      </a:solidFill>
                      <a:latin typeface="微软雅黑" panose="020B0503020204020204" pitchFamily="34" charset="-122"/>
                      <a:ea typeface="微软雅黑" panose="020B0503020204020204" pitchFamily="34" charset="-122"/>
                    </a:rPr>
                    <a:t>平台</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83" name="圆角矩形 7"/>
                <p:cNvSpPr/>
                <p:nvPr/>
              </p:nvSpPr>
              <p:spPr>
                <a:xfrm>
                  <a:off x="8924919" y="4403940"/>
                  <a:ext cx="956446" cy="376481"/>
                </a:xfrm>
                <a:prstGeom prst="roundRect">
                  <a:avLst/>
                </a:prstGeom>
                <a:noFill/>
                <a:ln>
                  <a:solidFill>
                    <a:schemeClr val="accent3"/>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r>
                    <a:rPr kumimoji="1" lang="zh-CN" altLang="en-US" sz="1200" b="1" dirty="0">
                      <a:solidFill>
                        <a:schemeClr val="bg1"/>
                      </a:solidFill>
                      <a:latin typeface="微软雅黑" panose="020B0503020204020204" pitchFamily="34" charset="-122"/>
                      <a:ea typeface="微软雅黑" panose="020B0503020204020204" pitchFamily="34" charset="-122"/>
                    </a:rPr>
                    <a:t>实时关联</a:t>
                  </a:r>
                  <a:endParaRPr kumimoji="1" lang="en-US" altLang="zh-CN" sz="12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200" b="1" dirty="0">
                      <a:solidFill>
                        <a:schemeClr val="bg1"/>
                      </a:solidFill>
                      <a:latin typeface="微软雅黑" panose="020B0503020204020204" pitchFamily="34" charset="-122"/>
                      <a:ea typeface="微软雅黑" panose="020B0503020204020204" pitchFamily="34" charset="-122"/>
                    </a:rPr>
                    <a:t>网络</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84" name="圆角矩形 7"/>
                <p:cNvSpPr/>
                <p:nvPr/>
              </p:nvSpPr>
              <p:spPr>
                <a:xfrm>
                  <a:off x="7395232" y="3856704"/>
                  <a:ext cx="839653" cy="334671"/>
                </a:xfrm>
                <a:prstGeom prst="roundRect">
                  <a:avLst/>
                </a:prstGeom>
                <a:noFill/>
                <a:ln>
                  <a:solidFill>
                    <a:schemeClr val="accent3"/>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defTabSz="685800">
                    <a:defRPr/>
                  </a:pPr>
                  <a:r>
                    <a:rPr kumimoji="1" lang="en-US" altLang="zh-CN" sz="12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APP/H5</a:t>
                  </a:r>
                  <a:endParaRPr kumimoji="1" lang="en-US" altLang="zh-CN" sz="12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ctr" defTabSz="685800">
                    <a:defRPr/>
                  </a:pPr>
                  <a:r>
                    <a:rPr kumimoji="1" lang="zh-CN" altLang="en-US" sz="12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小程序</a:t>
                  </a:r>
                  <a:endParaRPr kumimoji="1" lang="zh-CN" altLang="en-US" sz="12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5" name="圆角矩形 7"/>
                <p:cNvSpPr/>
                <p:nvPr/>
              </p:nvSpPr>
              <p:spPr>
                <a:xfrm>
                  <a:off x="10243930" y="3855867"/>
                  <a:ext cx="684364" cy="349048"/>
                </a:xfrm>
                <a:prstGeom prst="roundRect">
                  <a:avLst/>
                </a:prstGeom>
                <a:noFill/>
                <a:ln>
                  <a:solidFill>
                    <a:schemeClr val="accent3"/>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r>
                    <a:rPr kumimoji="1" lang="zh-CN" altLang="en-US" sz="1200" b="1" dirty="0">
                      <a:solidFill>
                        <a:schemeClr val="bg1"/>
                      </a:solidFill>
                      <a:latin typeface="微软雅黑" panose="020B0503020204020204" pitchFamily="34" charset="-122"/>
                      <a:ea typeface="微软雅黑" panose="020B0503020204020204" pitchFamily="34" charset="-122"/>
                    </a:rPr>
                    <a:t>数据源</a:t>
                  </a:r>
                  <a:endParaRPr kumimoji="1" lang="en-US" altLang="zh-CN" sz="12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200" b="1" dirty="0">
                      <a:solidFill>
                        <a:schemeClr val="bg1"/>
                      </a:solidFill>
                      <a:latin typeface="微软雅黑" panose="020B0503020204020204" pitchFamily="34" charset="-122"/>
                      <a:ea typeface="微软雅黑" panose="020B0503020204020204" pitchFamily="34" charset="-122"/>
                    </a:rPr>
                    <a:t>管理</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86" name="圆角矩形 7"/>
                <p:cNvSpPr/>
                <p:nvPr/>
              </p:nvSpPr>
              <p:spPr>
                <a:xfrm>
                  <a:off x="6781146" y="3854915"/>
                  <a:ext cx="558811" cy="334671"/>
                </a:xfrm>
                <a:prstGeom prst="roundRect">
                  <a:avLst/>
                </a:prstGeom>
                <a:noFill/>
                <a:ln>
                  <a:solidFill>
                    <a:schemeClr val="accent3"/>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r>
                    <a:rPr kumimoji="1" lang="zh-CN" altLang="en-US" sz="1200" b="1" dirty="0">
                      <a:solidFill>
                        <a:schemeClr val="bg1"/>
                      </a:solidFill>
                      <a:latin typeface="微软雅黑" panose="020B0503020204020204" pitchFamily="34" charset="-122"/>
                      <a:ea typeface="微软雅黑" panose="020B0503020204020204" pitchFamily="34" charset="-122"/>
                    </a:rPr>
                    <a:t>规则引擎</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87" name="圆角矩形 7"/>
                <p:cNvSpPr/>
                <p:nvPr/>
              </p:nvSpPr>
              <p:spPr>
                <a:xfrm>
                  <a:off x="6183856" y="3854914"/>
                  <a:ext cx="542015" cy="325737"/>
                </a:xfrm>
                <a:prstGeom prst="roundRect">
                  <a:avLst/>
                </a:prstGeom>
                <a:noFill/>
                <a:ln>
                  <a:solidFill>
                    <a:schemeClr val="accent3"/>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defTabSz="685800">
                    <a:defRPr/>
                  </a:pPr>
                  <a:r>
                    <a:rPr kumimoji="1" lang="zh-CN" altLang="en-US" sz="12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信贷</a:t>
                  </a:r>
                  <a:endParaRPr kumimoji="1" lang="en-US" altLang="zh-CN" sz="12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ctr" defTabSz="685800">
                    <a:defRPr/>
                  </a:pPr>
                  <a:r>
                    <a:rPr kumimoji="1" lang="zh-CN" altLang="en-US" sz="12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系统</a:t>
                  </a:r>
                  <a:endParaRPr kumimoji="1" lang="zh-CN" altLang="en-US" sz="12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8" name="圆角矩形 7"/>
                <p:cNvSpPr/>
                <p:nvPr/>
              </p:nvSpPr>
              <p:spPr>
                <a:xfrm>
                  <a:off x="6183856" y="4404100"/>
                  <a:ext cx="552989" cy="376481"/>
                </a:xfrm>
                <a:prstGeom prst="roundRect">
                  <a:avLst/>
                </a:prstGeom>
                <a:noFill/>
                <a:ln>
                  <a:solidFill>
                    <a:schemeClr val="accent3"/>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defTabSz="685800"/>
                  <a:r>
                    <a:rPr kumimoji="1" lang="en-US" altLang="zh-CN" sz="1200" b="1" dirty="0">
                      <a:solidFill>
                        <a:schemeClr val="bg1"/>
                      </a:solidFill>
                      <a:latin typeface="微软雅黑" panose="020B0503020204020204" pitchFamily="34" charset="-122"/>
                      <a:ea typeface="微软雅黑" panose="020B0503020204020204" pitchFamily="34" charset="-122"/>
                    </a:rPr>
                    <a:t>API</a:t>
                  </a:r>
                  <a:endParaRPr kumimoji="1" lang="en-US" altLang="zh-CN" sz="1200" b="1" dirty="0">
                    <a:solidFill>
                      <a:schemeClr val="bg1"/>
                    </a:solidFill>
                    <a:latin typeface="微软雅黑" panose="020B0503020204020204" pitchFamily="34" charset="-122"/>
                    <a:ea typeface="微软雅黑" panose="020B0503020204020204" pitchFamily="34" charset="-122"/>
                  </a:endParaRPr>
                </a:p>
                <a:p>
                  <a:pPr algn="ctr" defTabSz="685800"/>
                  <a:r>
                    <a:rPr kumimoji="1" lang="zh-CN" altLang="en-US" sz="1200" b="1" dirty="0">
                      <a:solidFill>
                        <a:schemeClr val="bg1"/>
                      </a:solidFill>
                      <a:latin typeface="微软雅黑" panose="020B0503020204020204" pitchFamily="34" charset="-122"/>
                      <a:ea typeface="微软雅黑" panose="020B0503020204020204" pitchFamily="34" charset="-122"/>
                    </a:rPr>
                    <a:t>配置</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89" name="圆角矩形 7"/>
                <p:cNvSpPr/>
                <p:nvPr/>
              </p:nvSpPr>
              <p:spPr>
                <a:xfrm>
                  <a:off x="8290160" y="3858416"/>
                  <a:ext cx="531977" cy="347719"/>
                </a:xfrm>
                <a:prstGeom prst="roundRect">
                  <a:avLst/>
                </a:prstGeom>
                <a:noFill/>
                <a:ln>
                  <a:solidFill>
                    <a:schemeClr val="accent3"/>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defTabSz="685800"/>
                  <a:r>
                    <a:rPr kumimoji="1" lang="en-US" altLang="zh-CN" sz="1200" b="1" dirty="0">
                      <a:solidFill>
                        <a:schemeClr val="bg1"/>
                      </a:solidFill>
                      <a:latin typeface="微软雅黑" panose="020B0503020204020204" pitchFamily="34" charset="-122"/>
                      <a:ea typeface="微软雅黑" panose="020B0503020204020204" pitchFamily="34" charset="-122"/>
                    </a:rPr>
                    <a:t>BI</a:t>
                  </a:r>
                  <a:endParaRPr kumimoji="1" lang="en-US" altLang="zh-CN" sz="1200" b="1" dirty="0">
                    <a:solidFill>
                      <a:schemeClr val="bg1"/>
                    </a:solidFill>
                    <a:latin typeface="微软雅黑" panose="020B0503020204020204" pitchFamily="34" charset="-122"/>
                    <a:ea typeface="微软雅黑" panose="020B0503020204020204" pitchFamily="34" charset="-122"/>
                  </a:endParaRPr>
                </a:p>
                <a:p>
                  <a:pPr algn="ctr" defTabSz="685800"/>
                  <a:r>
                    <a:rPr kumimoji="1" lang="zh-CN" altLang="en-US" sz="1200" b="1" dirty="0">
                      <a:solidFill>
                        <a:schemeClr val="bg1"/>
                      </a:solidFill>
                      <a:latin typeface="微软雅黑" panose="020B0503020204020204" pitchFamily="34" charset="-122"/>
                      <a:ea typeface="微软雅黑" panose="020B0503020204020204" pitchFamily="34" charset="-122"/>
                    </a:rPr>
                    <a:t>报表</a:t>
                  </a: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91" name="圆角矩形 7"/>
                <p:cNvSpPr/>
                <p:nvPr/>
              </p:nvSpPr>
              <p:spPr>
                <a:xfrm>
                  <a:off x="8877412" y="3855867"/>
                  <a:ext cx="684364" cy="335621"/>
                </a:xfrm>
                <a:prstGeom prst="roundRect">
                  <a:avLst/>
                </a:prstGeom>
                <a:noFill/>
                <a:ln>
                  <a:solidFill>
                    <a:schemeClr val="accent3"/>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r>
                    <a:rPr kumimoji="1" lang="zh-CN" altLang="en-US" sz="1200" b="1" dirty="0">
                      <a:solidFill>
                        <a:schemeClr val="bg1"/>
                      </a:solidFill>
                      <a:latin typeface="微软雅黑" panose="020B0503020204020204" pitchFamily="34" charset="-122"/>
                      <a:ea typeface="微软雅黑" panose="020B0503020204020204" pitchFamily="34" charset="-122"/>
                    </a:rPr>
                    <a:t>团伙</a:t>
                  </a:r>
                  <a:endParaRPr kumimoji="1" lang="en-US" altLang="zh-CN" sz="12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200" b="1" dirty="0">
                      <a:solidFill>
                        <a:schemeClr val="bg1"/>
                      </a:solidFill>
                      <a:latin typeface="微软雅黑" panose="020B0503020204020204" pitchFamily="34" charset="-122"/>
                      <a:ea typeface="微软雅黑" panose="020B0503020204020204" pitchFamily="34" charset="-122"/>
                    </a:rPr>
                    <a:t>反欺诈</a:t>
                  </a: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92" name="圆角矩形 7"/>
                <p:cNvSpPr/>
                <p:nvPr/>
              </p:nvSpPr>
              <p:spPr>
                <a:xfrm>
                  <a:off x="9617051" y="3857088"/>
                  <a:ext cx="571604" cy="349048"/>
                </a:xfrm>
                <a:prstGeom prst="roundRect">
                  <a:avLst/>
                </a:prstGeom>
                <a:noFill/>
                <a:ln>
                  <a:solidFill>
                    <a:schemeClr val="accent3"/>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r>
                    <a:rPr kumimoji="1" lang="zh-CN" altLang="en-US" sz="1200" b="1" dirty="0">
                      <a:solidFill>
                        <a:schemeClr val="bg1"/>
                      </a:solidFill>
                      <a:latin typeface="微软雅黑" panose="020B0503020204020204" pitchFamily="34" charset="-122"/>
                      <a:ea typeface="微软雅黑" panose="020B0503020204020204" pitchFamily="34" charset="-122"/>
                    </a:rPr>
                    <a:t>模型</a:t>
                  </a:r>
                  <a:endParaRPr kumimoji="1" lang="en-US" altLang="zh-CN" sz="12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200" b="1" dirty="0">
                      <a:solidFill>
                        <a:schemeClr val="bg1"/>
                      </a:solidFill>
                      <a:latin typeface="微软雅黑" panose="020B0503020204020204" pitchFamily="34" charset="-122"/>
                      <a:ea typeface="微软雅黑" panose="020B0503020204020204" pitchFamily="34" charset="-122"/>
                    </a:rPr>
                    <a:t>风险</a:t>
                  </a: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94" name="圆角矩形 7"/>
                <p:cNvSpPr/>
                <p:nvPr/>
              </p:nvSpPr>
              <p:spPr>
                <a:xfrm>
                  <a:off x="6867882" y="4404103"/>
                  <a:ext cx="880826" cy="371531"/>
                </a:xfrm>
                <a:prstGeom prst="roundRect">
                  <a:avLst/>
                </a:prstGeom>
                <a:noFill/>
                <a:ln>
                  <a:solidFill>
                    <a:schemeClr val="accent3"/>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r>
                    <a:rPr kumimoji="1" lang="zh-CN" altLang="en-US" sz="1200" b="1" dirty="0">
                      <a:solidFill>
                        <a:schemeClr val="bg1"/>
                      </a:solidFill>
                      <a:latin typeface="微软雅黑" panose="020B0503020204020204" pitchFamily="34" charset="-122"/>
                      <a:ea typeface="微软雅黑" panose="020B0503020204020204" pitchFamily="34" charset="-122"/>
                    </a:rPr>
                    <a:t>变量加工</a:t>
                  </a:r>
                  <a:endParaRPr kumimoji="1" lang="en-US" altLang="zh-CN" sz="12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200" b="1" dirty="0">
                      <a:solidFill>
                        <a:schemeClr val="bg1"/>
                      </a:solidFill>
                      <a:latin typeface="微软雅黑" panose="020B0503020204020204" pitchFamily="34" charset="-122"/>
                      <a:ea typeface="微软雅黑" panose="020B0503020204020204" pitchFamily="34" charset="-122"/>
                    </a:rPr>
                    <a:t>平台</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95" name="圆角矩形 7"/>
                <p:cNvSpPr/>
                <p:nvPr/>
              </p:nvSpPr>
              <p:spPr>
                <a:xfrm>
                  <a:off x="10983568" y="4404100"/>
                  <a:ext cx="542015" cy="376481"/>
                </a:xfrm>
                <a:prstGeom prst="roundRect">
                  <a:avLst/>
                </a:prstGeom>
                <a:noFill/>
                <a:ln>
                  <a:solidFill>
                    <a:schemeClr val="accent3"/>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r>
                    <a:rPr kumimoji="1" lang="zh-CN" altLang="en-US" sz="1200" b="1" dirty="0">
                      <a:solidFill>
                        <a:schemeClr val="bg1"/>
                      </a:solidFill>
                      <a:latin typeface="微软雅黑" panose="020B0503020204020204" pitchFamily="34" charset="-122"/>
                      <a:ea typeface="微软雅黑" panose="020B0503020204020204" pitchFamily="34" charset="-122"/>
                    </a:rPr>
                    <a:t>联邦</a:t>
                  </a:r>
                  <a:endParaRPr kumimoji="1" lang="en-US" altLang="zh-CN" sz="12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200" b="1" dirty="0">
                      <a:solidFill>
                        <a:schemeClr val="bg1"/>
                      </a:solidFill>
                      <a:latin typeface="微软雅黑" panose="020B0503020204020204" pitchFamily="34" charset="-122"/>
                      <a:ea typeface="微软雅黑" panose="020B0503020204020204" pitchFamily="34" charset="-122"/>
                    </a:rPr>
                    <a:t>学习</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96" name="圆角矩形 7"/>
                <p:cNvSpPr/>
                <p:nvPr/>
              </p:nvSpPr>
              <p:spPr>
                <a:xfrm>
                  <a:off x="10012402" y="4404100"/>
                  <a:ext cx="840128" cy="376481"/>
                </a:xfrm>
                <a:prstGeom prst="roundRect">
                  <a:avLst/>
                </a:prstGeom>
                <a:noFill/>
                <a:ln>
                  <a:solidFill>
                    <a:schemeClr val="accent3"/>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r>
                    <a:rPr kumimoji="1" lang="zh-CN" altLang="en-US" sz="1200" b="1" dirty="0">
                      <a:solidFill>
                        <a:schemeClr val="bg1"/>
                      </a:solidFill>
                      <a:latin typeface="微软雅黑" panose="020B0503020204020204" pitchFamily="34" charset="-122"/>
                      <a:ea typeface="微软雅黑" panose="020B0503020204020204" pitchFamily="34" charset="-122"/>
                    </a:rPr>
                    <a:t>模型上线</a:t>
                  </a:r>
                  <a:endParaRPr kumimoji="1" lang="en-US" altLang="zh-CN" sz="12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200" b="1" dirty="0">
                      <a:solidFill>
                        <a:schemeClr val="bg1"/>
                      </a:solidFill>
                      <a:latin typeface="微软雅黑" panose="020B0503020204020204" pitchFamily="34" charset="-122"/>
                      <a:ea typeface="微软雅黑" panose="020B0503020204020204" pitchFamily="34" charset="-122"/>
                    </a:rPr>
                    <a:t>平台</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98" name="圆角矩形 7"/>
                <p:cNvSpPr/>
                <p:nvPr/>
              </p:nvSpPr>
              <p:spPr>
                <a:xfrm>
                  <a:off x="10983568" y="3853472"/>
                  <a:ext cx="542015" cy="349048"/>
                </a:xfrm>
                <a:prstGeom prst="roundRect">
                  <a:avLst/>
                </a:prstGeom>
                <a:noFill/>
                <a:ln>
                  <a:solidFill>
                    <a:schemeClr val="accent3"/>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r>
                    <a:rPr kumimoji="1" lang="zh-CN" altLang="en-US" sz="1200" b="1" dirty="0">
                      <a:solidFill>
                        <a:schemeClr val="bg1"/>
                      </a:solidFill>
                      <a:latin typeface="微软雅黑" panose="020B0503020204020204" pitchFamily="34" charset="-122"/>
                      <a:ea typeface="微软雅黑" panose="020B0503020204020204" pitchFamily="34" charset="-122"/>
                    </a:rPr>
                    <a:t>人行</a:t>
                  </a:r>
                  <a:endParaRPr kumimoji="1" lang="en-US" altLang="zh-CN" sz="12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200" b="1" dirty="0">
                      <a:solidFill>
                        <a:schemeClr val="bg1"/>
                      </a:solidFill>
                      <a:latin typeface="微软雅黑" panose="020B0503020204020204" pitchFamily="34" charset="-122"/>
                      <a:ea typeface="微软雅黑" panose="020B0503020204020204" pitchFamily="34" charset="-122"/>
                    </a:rPr>
                    <a:t>决策</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grpSp>
          <p:sp>
            <p:nvSpPr>
              <p:cNvPr id="43" name="圆角矩形 23"/>
              <p:cNvSpPr/>
              <p:nvPr/>
            </p:nvSpPr>
            <p:spPr>
              <a:xfrm>
                <a:off x="1280577" y="3888997"/>
                <a:ext cx="3731416" cy="1739893"/>
              </a:xfrm>
              <a:prstGeom prst="roundRect">
                <a:avLst>
                  <a:gd name="adj" fmla="val 13321"/>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sz="1600" spc="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7" name="文本框 96"/>
              <p:cNvSpPr txBox="1"/>
              <p:nvPr/>
            </p:nvSpPr>
            <p:spPr>
              <a:xfrm>
                <a:off x="3040669" y="3986977"/>
                <a:ext cx="601010" cy="302978"/>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A I</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1302478" y="4358900"/>
                <a:ext cx="3575106" cy="948394"/>
                <a:chOff x="1523681" y="4335947"/>
                <a:chExt cx="3575106" cy="976585"/>
              </a:xfrm>
            </p:grpSpPr>
            <p:grpSp>
              <p:nvGrpSpPr>
                <p:cNvPr id="100" name="组合 99"/>
                <p:cNvGrpSpPr/>
                <p:nvPr/>
              </p:nvGrpSpPr>
              <p:grpSpPr>
                <a:xfrm>
                  <a:off x="1523681" y="4386439"/>
                  <a:ext cx="934210" cy="883322"/>
                  <a:chOff x="6392652" y="4650116"/>
                  <a:chExt cx="780574" cy="651014"/>
                </a:xfrm>
              </p:grpSpPr>
              <p:sp>
                <p:nvSpPr>
                  <p:cNvPr id="120" name="文本框 119"/>
                  <p:cNvSpPr txBox="1"/>
                  <p:nvPr/>
                </p:nvSpPr>
                <p:spPr>
                  <a:xfrm>
                    <a:off x="6392652" y="5090358"/>
                    <a:ext cx="780572" cy="210772"/>
                  </a:xfrm>
                  <a:prstGeom prst="rect">
                    <a:avLst/>
                  </a:prstGeom>
                  <a:noFill/>
                </p:spPr>
                <p:txBody>
                  <a:bodyPr wrap="square" rtlCol="0">
                    <a:spAutoFit/>
                  </a:bodyPr>
                  <a:lstStyle/>
                  <a:p>
                    <a:r>
                      <a:rPr kumimoji="1" lang="zh-CN" altLang="en-US" sz="1600" b="1" dirty="0">
                        <a:solidFill>
                          <a:schemeClr val="bg1"/>
                        </a:solidFill>
                        <a:latin typeface="微软雅黑" panose="020B0503020204020204" pitchFamily="34" charset="-122"/>
                        <a:ea typeface="微软雅黑" panose="020B0503020204020204" pitchFamily="34" charset="-122"/>
                      </a:rPr>
                      <a:t>加工层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22" name="文本框 121"/>
                  <p:cNvSpPr txBox="1"/>
                  <p:nvPr/>
                </p:nvSpPr>
                <p:spPr>
                  <a:xfrm>
                    <a:off x="6400711" y="4650116"/>
                    <a:ext cx="772515" cy="210772"/>
                  </a:xfrm>
                  <a:prstGeom prst="rect">
                    <a:avLst/>
                  </a:prstGeom>
                  <a:noFill/>
                </p:spPr>
                <p:txBody>
                  <a:bodyPr wrap="square" rtlCol="0">
                    <a:spAutoFit/>
                  </a:bodyPr>
                  <a:lstStyle/>
                  <a:p>
                    <a:r>
                      <a:rPr kumimoji="1" lang="zh-CN" altLang="en-US" sz="1600" b="1" dirty="0">
                        <a:solidFill>
                          <a:schemeClr val="bg1"/>
                        </a:solidFill>
                        <a:latin typeface="微软雅黑" panose="020B0503020204020204" pitchFamily="34" charset="-122"/>
                        <a:ea typeface="微软雅黑" panose="020B0503020204020204" pitchFamily="34" charset="-122"/>
                      </a:rPr>
                      <a:t>集成层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grpSp>
            <p:sp>
              <p:nvSpPr>
                <p:cNvPr id="102" name="圆角矩形 49"/>
                <p:cNvSpPr/>
                <p:nvPr/>
              </p:nvSpPr>
              <p:spPr>
                <a:xfrm>
                  <a:off x="3290514" y="4928116"/>
                  <a:ext cx="846958" cy="378329"/>
                </a:xfrm>
                <a:prstGeom prst="roundRect">
                  <a:avLst/>
                </a:prstGeom>
                <a:noFill/>
                <a:ln>
                  <a:solidFill>
                    <a:schemeClr val="accent3"/>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r>
                    <a:rPr kumimoji="1" lang="zh-CN" altLang="en-US" sz="1200" b="1" dirty="0">
                      <a:solidFill>
                        <a:schemeClr val="bg1"/>
                      </a:solidFill>
                      <a:latin typeface="微软雅黑" panose="020B0503020204020204" pitchFamily="34" charset="-122"/>
                      <a:ea typeface="微软雅黑" panose="020B0503020204020204" pitchFamily="34" charset="-122"/>
                    </a:rPr>
                    <a:t>衍生变量</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03" name="圆角矩形 49"/>
                <p:cNvSpPr/>
                <p:nvPr/>
              </p:nvSpPr>
              <p:spPr>
                <a:xfrm>
                  <a:off x="4217099" y="4934203"/>
                  <a:ext cx="881688" cy="378329"/>
                </a:xfrm>
                <a:prstGeom prst="roundRect">
                  <a:avLst/>
                </a:prstGeom>
                <a:noFill/>
                <a:ln>
                  <a:solidFill>
                    <a:schemeClr val="accent3"/>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r>
                    <a:rPr kumimoji="1" lang="zh-CN" altLang="en-US" sz="1200" b="1" dirty="0">
                      <a:solidFill>
                        <a:schemeClr val="bg1"/>
                      </a:solidFill>
                      <a:latin typeface="微软雅黑" panose="020B0503020204020204" pitchFamily="34" charset="-122"/>
                      <a:ea typeface="微软雅黑" panose="020B0503020204020204" pitchFamily="34" charset="-122"/>
                    </a:rPr>
                    <a:t>风险画像</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05" name="圆角矩形 49"/>
                <p:cNvSpPr/>
                <p:nvPr/>
              </p:nvSpPr>
              <p:spPr>
                <a:xfrm>
                  <a:off x="2371497" y="4934203"/>
                  <a:ext cx="839390" cy="378329"/>
                </a:xfrm>
                <a:prstGeom prst="roundRect">
                  <a:avLst/>
                </a:prstGeom>
                <a:noFill/>
                <a:ln>
                  <a:solidFill>
                    <a:schemeClr val="accent3"/>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r>
                    <a:rPr kumimoji="1" lang="zh-CN" altLang="en-US" sz="1200" b="1" dirty="0">
                      <a:solidFill>
                        <a:schemeClr val="bg1"/>
                      </a:solidFill>
                      <a:latin typeface="微软雅黑" panose="020B0503020204020204" pitchFamily="34" charset="-122"/>
                      <a:ea typeface="微软雅黑" panose="020B0503020204020204" pitchFamily="34" charset="-122"/>
                    </a:rPr>
                    <a:t>基础变量</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11" name="圆角矩形 7"/>
                <p:cNvSpPr/>
                <p:nvPr/>
              </p:nvSpPr>
              <p:spPr>
                <a:xfrm>
                  <a:off x="2371659" y="4335947"/>
                  <a:ext cx="1205763" cy="378168"/>
                </a:xfrm>
                <a:prstGeom prst="roundRect">
                  <a:avLst/>
                </a:prstGeom>
                <a:noFill/>
                <a:ln>
                  <a:solidFill>
                    <a:schemeClr val="accent3"/>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defTabSz="685800"/>
                  <a:r>
                    <a:rPr kumimoji="1" lang="zh-CN" altLang="en-US" sz="1200" b="1" dirty="0">
                      <a:solidFill>
                        <a:schemeClr val="bg1"/>
                      </a:solidFill>
                      <a:latin typeface="微软雅黑" panose="020B0503020204020204" pitchFamily="34" charset="-122"/>
                      <a:ea typeface="微软雅黑" panose="020B0503020204020204" pitchFamily="34" charset="-122"/>
                    </a:rPr>
                    <a:t>模型</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16" name="圆角矩形 7"/>
                <p:cNvSpPr/>
                <p:nvPr/>
              </p:nvSpPr>
              <p:spPr>
                <a:xfrm>
                  <a:off x="3840800" y="4336058"/>
                  <a:ext cx="1257987" cy="373196"/>
                </a:xfrm>
                <a:prstGeom prst="roundRect">
                  <a:avLst/>
                </a:prstGeom>
                <a:noFill/>
                <a:ln>
                  <a:solidFill>
                    <a:schemeClr val="accent3"/>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r>
                    <a:rPr kumimoji="1" lang="zh-CN" altLang="en-US" sz="1200" b="1" dirty="0">
                      <a:solidFill>
                        <a:schemeClr val="bg1"/>
                      </a:solidFill>
                      <a:latin typeface="微软雅黑" panose="020B0503020204020204" pitchFamily="34" charset="-122"/>
                      <a:ea typeface="微软雅黑" panose="020B0503020204020204" pitchFamily="34" charset="-122"/>
                    </a:rPr>
                    <a:t>规则</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grpSp>
        </p:grpSp>
        <p:sp>
          <p:nvSpPr>
            <p:cNvPr id="70" name="圆角矩形 48"/>
            <p:cNvSpPr/>
            <p:nvPr/>
          </p:nvSpPr>
          <p:spPr>
            <a:xfrm>
              <a:off x="7897330" y="6053645"/>
              <a:ext cx="299005" cy="423160"/>
            </a:xfrm>
            <a:prstGeom prst="roundRect">
              <a:avLst>
                <a:gd name="adj" fmla="val 12613"/>
              </a:avLst>
            </a:prstGeom>
            <a:solidFill>
              <a:schemeClr val="accent4"/>
            </a:solidFill>
            <a:ln w="12700">
              <a:solidFill>
                <a:schemeClr val="accent3"/>
              </a:solidFill>
            </a:ln>
            <a:effectLst/>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endParaRPr kumimoji="1"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7" name="文本框 7"/>
            <p:cNvSpPr txBox="1"/>
            <p:nvPr/>
          </p:nvSpPr>
          <p:spPr>
            <a:xfrm>
              <a:off x="1139188" y="2638252"/>
              <a:ext cx="985449" cy="351156"/>
            </a:xfrm>
            <a:prstGeom prst="rect">
              <a:avLst/>
            </a:prstGeom>
            <a:noFill/>
          </p:spPr>
          <p:txBody>
            <a:bodyPr wrap="square" rtlCol="0">
              <a:spAutoFit/>
            </a:bodyPr>
            <a:lstStyle/>
            <a:p>
              <a:pPr algn="r"/>
              <a:r>
                <a:rPr kumimoji="1" lang="zh-CN" altLang="en-US"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产品层</a:t>
              </a:r>
              <a:endParaRPr kumimoji="1" lang="zh-CN" altLang="en-US"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59" name="圆角矩形 7"/>
          <p:cNvSpPr/>
          <p:nvPr/>
        </p:nvSpPr>
        <p:spPr>
          <a:xfrm>
            <a:off x="2348982" y="2546946"/>
            <a:ext cx="1391618" cy="389797"/>
          </a:xfrm>
          <a:prstGeom prst="roundRect">
            <a:avLst/>
          </a:prstGeom>
          <a:noFill/>
          <a:ln>
            <a:solidFill>
              <a:schemeClr val="accent3"/>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defTabSz="685800"/>
            <a:r>
              <a:rPr kumimoji="1" lang="zh-CN" altLang="en-US" sz="1400" b="1" dirty="0">
                <a:solidFill>
                  <a:schemeClr val="bg1"/>
                </a:solidFill>
                <a:latin typeface="微软雅黑" panose="020B0503020204020204" pitchFamily="34" charset="-122"/>
                <a:ea typeface="微软雅黑" panose="020B0503020204020204" pitchFamily="34" charset="-122"/>
              </a:rPr>
              <a:t>精准获客</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60" name="圆角矩形 7"/>
          <p:cNvSpPr/>
          <p:nvPr/>
        </p:nvSpPr>
        <p:spPr>
          <a:xfrm>
            <a:off x="4178072" y="2546946"/>
            <a:ext cx="1391618" cy="389797"/>
          </a:xfrm>
          <a:prstGeom prst="roundRect">
            <a:avLst/>
          </a:prstGeom>
          <a:noFill/>
          <a:ln>
            <a:solidFill>
              <a:schemeClr val="accent3"/>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defTabSz="685800"/>
            <a:r>
              <a:rPr kumimoji="1" lang="zh-CN" altLang="en-US" sz="1400" b="1" dirty="0">
                <a:solidFill>
                  <a:schemeClr val="bg1"/>
                </a:solidFill>
                <a:latin typeface="微软雅黑" panose="020B0503020204020204" pitchFamily="34" charset="-122"/>
                <a:ea typeface="微软雅黑" panose="020B0503020204020204" pitchFamily="34" charset="-122"/>
              </a:rPr>
              <a:t>标准模型</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61" name="圆角矩形 7"/>
          <p:cNvSpPr/>
          <p:nvPr/>
        </p:nvSpPr>
        <p:spPr>
          <a:xfrm>
            <a:off x="6007162" y="2546946"/>
            <a:ext cx="1391618" cy="389797"/>
          </a:xfrm>
          <a:prstGeom prst="roundRect">
            <a:avLst/>
          </a:prstGeom>
          <a:noFill/>
          <a:ln>
            <a:solidFill>
              <a:schemeClr val="accent3"/>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defTabSz="685800"/>
            <a:r>
              <a:rPr kumimoji="1" lang="zh-CN" altLang="en-US" sz="1400" b="1" dirty="0">
                <a:solidFill>
                  <a:schemeClr val="bg1"/>
                </a:solidFill>
                <a:latin typeface="微软雅黑" panose="020B0503020204020204" pitchFamily="34" charset="-122"/>
                <a:ea typeface="微软雅黑" panose="020B0503020204020204" pitchFamily="34" charset="-122"/>
              </a:rPr>
              <a:t>定制建模</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62" name="圆角矩形 7"/>
          <p:cNvSpPr/>
          <p:nvPr/>
        </p:nvSpPr>
        <p:spPr>
          <a:xfrm>
            <a:off x="7836252" y="2546946"/>
            <a:ext cx="1391618" cy="389797"/>
          </a:xfrm>
          <a:prstGeom prst="roundRect">
            <a:avLst/>
          </a:prstGeom>
          <a:noFill/>
          <a:ln>
            <a:solidFill>
              <a:schemeClr val="accent3"/>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defTabSz="685800"/>
            <a:r>
              <a:rPr kumimoji="1" lang="zh-CN" altLang="en-US" sz="1400" b="1" dirty="0">
                <a:solidFill>
                  <a:schemeClr val="bg1"/>
                </a:solidFill>
                <a:latin typeface="微软雅黑" panose="020B0503020204020204" pitchFamily="34" charset="-122"/>
                <a:ea typeface="微软雅黑" panose="020B0503020204020204" pitchFamily="34" charset="-122"/>
              </a:rPr>
              <a:t>定制风控</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63" name="圆角矩形 7"/>
          <p:cNvSpPr/>
          <p:nvPr/>
        </p:nvSpPr>
        <p:spPr>
          <a:xfrm>
            <a:off x="9665342" y="2546946"/>
            <a:ext cx="1391618" cy="389797"/>
          </a:xfrm>
          <a:prstGeom prst="roundRect">
            <a:avLst/>
          </a:prstGeom>
          <a:noFill/>
          <a:ln>
            <a:solidFill>
              <a:schemeClr val="accent3"/>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defTabSz="685800"/>
            <a:r>
              <a:rPr kumimoji="1" lang="zh-CN" altLang="en-US" sz="1400" b="1" dirty="0">
                <a:solidFill>
                  <a:schemeClr val="bg1"/>
                </a:solidFill>
                <a:latin typeface="微软雅黑" panose="020B0503020204020204" pitchFamily="34" charset="-122"/>
                <a:ea typeface="微软雅黑" panose="020B0503020204020204" pitchFamily="34" charset="-122"/>
              </a:rPr>
              <a:t>辅助运营</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64" name="标题 1"/>
          <p:cNvSpPr txBox="1"/>
          <p:nvPr/>
        </p:nvSpPr>
        <p:spPr>
          <a:xfrm>
            <a:off x="468290" y="176804"/>
            <a:ext cx="11399710" cy="64096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bg2">
                    <a:lumMod val="10000"/>
                  </a:schemeClr>
                </a:solidFill>
                <a:latin typeface="+mj-lt"/>
                <a:ea typeface="+mj-ea"/>
                <a:cs typeface="+mj-cs"/>
              </a:defRPr>
            </a:lvl1pPr>
          </a:lstStyle>
          <a:p>
            <a:pPr>
              <a:lnSpc>
                <a:spcPts val="4320"/>
              </a:lnSpc>
            </a:pPr>
            <a:r>
              <a:rPr lang="zh-CN" altLang="en-US" sz="2800" b="1" dirty="0">
                <a:solidFill>
                  <a:schemeClr val="tx1"/>
                </a:solidFill>
                <a:latin typeface="微软雅黑" panose="020B0503020204020204" pitchFamily="34" charset="-122"/>
                <a:ea typeface="微软雅黑" panose="020B0503020204020204" pitchFamily="34" charset="-122"/>
              </a:rPr>
              <a:t>融慧业务版图</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圆角矩形 99"/>
          <p:cNvSpPr/>
          <p:nvPr/>
        </p:nvSpPr>
        <p:spPr>
          <a:xfrm>
            <a:off x="695325" y="1261874"/>
            <a:ext cx="3490593" cy="2191834"/>
          </a:xfrm>
          <a:prstGeom prst="roundRect">
            <a:avLst>
              <a:gd name="adj" fmla="val 9587"/>
            </a:avLst>
          </a:prstGeom>
          <a:solidFill>
            <a:schemeClr val="bg1">
              <a:alpha val="57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sp>
        <p:nvSpPr>
          <p:cNvPr id="102" name="同侧圆角矩形 101"/>
          <p:cNvSpPr/>
          <p:nvPr/>
        </p:nvSpPr>
        <p:spPr>
          <a:xfrm>
            <a:off x="695325" y="1261481"/>
            <a:ext cx="3488965" cy="515154"/>
          </a:xfrm>
          <a:prstGeom prst="round2SameRect">
            <a:avLst>
              <a:gd name="adj1" fmla="val 44083"/>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tIns="0" rtlCol="0" anchor="ctr"/>
          <a:lstStyle/>
          <a:p>
            <a:pPr algn="ctr">
              <a:lnSpc>
                <a:spcPts val="1920"/>
              </a:lnSpc>
            </a:pPr>
            <a:r>
              <a:rPr kumimoji="1" lang="en-US" altLang="zh-CN" sz="1600" b="1" spc="300">
                <a:solidFill>
                  <a:schemeClr val="accent2">
                    <a:lumMod val="60000"/>
                    <a:lumOff val="40000"/>
                  </a:schemeClr>
                </a:solidFill>
                <a:latin typeface="Cabin" pitchFamily="2" charset="0"/>
              </a:rPr>
              <a:t>01.</a:t>
            </a:r>
            <a:r>
              <a:rPr kumimoji="1" lang="zh-CN" altLang="en-US" sz="1600" b="1" spc="300">
                <a:solidFill>
                  <a:schemeClr val="bg1"/>
                </a:solidFill>
                <a:latin typeface="+mj-ea"/>
              </a:rPr>
              <a:t>甲方风控基因</a:t>
            </a:r>
            <a:endParaRPr kumimoji="1" lang="zh-CN" altLang="en-US" sz="1600" b="1" spc="300">
              <a:solidFill>
                <a:schemeClr val="bg1"/>
              </a:solidFill>
              <a:latin typeface="+mj-ea"/>
            </a:endParaRPr>
          </a:p>
        </p:txBody>
      </p:sp>
      <p:sp>
        <p:nvSpPr>
          <p:cNvPr id="9" name="椭圆 8"/>
          <p:cNvSpPr/>
          <p:nvPr/>
        </p:nvSpPr>
        <p:spPr>
          <a:xfrm>
            <a:off x="544183" y="1238351"/>
            <a:ext cx="615376" cy="615376"/>
          </a:xfrm>
          <a:prstGeom prst="ellipse">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zh-CN" altLang="en-US" sz="4000" b="1">
              <a:solidFill>
                <a:schemeClr val="tx2">
                  <a:lumMod val="20000"/>
                  <a:lumOff val="80000"/>
                </a:schemeClr>
              </a:solidFill>
              <a:latin typeface="Cabin" pitchFamily="2" charset="0"/>
              <a:ea typeface="+mj-ea"/>
            </a:endParaRPr>
          </a:p>
        </p:txBody>
      </p:sp>
      <p:pic>
        <p:nvPicPr>
          <p:cNvPr id="81" name="图形 80" descr="DNA 纯色填充"/>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2302862">
            <a:off x="649006" y="1336161"/>
            <a:ext cx="423717" cy="423717"/>
          </a:xfrm>
          <a:prstGeom prst="rect">
            <a:avLst/>
          </a:prstGeom>
        </p:spPr>
      </p:pic>
      <p:sp>
        <p:nvSpPr>
          <p:cNvPr id="10" name="矩形 9"/>
          <p:cNvSpPr/>
          <p:nvPr/>
        </p:nvSpPr>
        <p:spPr>
          <a:xfrm>
            <a:off x="836460" y="1930818"/>
            <a:ext cx="3166724" cy="1307089"/>
          </a:xfrm>
          <a:prstGeom prst="rect">
            <a:avLst/>
          </a:prstGeom>
        </p:spPr>
        <p:txBody>
          <a:bodyPr wrap="square">
            <a:spAutoFit/>
          </a:bodyPr>
          <a:lstStyle/>
          <a:p>
            <a:pPr algn="just">
              <a:lnSpc>
                <a:spcPts val="1520"/>
              </a:lnSpc>
              <a:spcBef>
                <a:spcPts val="600"/>
              </a:spcBef>
            </a:pPr>
            <a:r>
              <a:rPr lang="zh-CN" altLang="en-US" sz="1050"/>
              <a:t>三位创始人均有超</a:t>
            </a:r>
            <a:r>
              <a:rPr lang="en-US" altLang="zh-CN" sz="1050" b="1">
                <a:solidFill>
                  <a:schemeClr val="accent2"/>
                </a:solidFill>
              </a:rPr>
              <a:t>20</a:t>
            </a:r>
            <a:r>
              <a:rPr lang="zh-CN" altLang="en-US" sz="1050" b="1">
                <a:solidFill>
                  <a:schemeClr val="accent2"/>
                </a:solidFill>
              </a:rPr>
              <a:t>年</a:t>
            </a:r>
            <a:r>
              <a:rPr lang="zh-CN" altLang="en-US" sz="1050"/>
              <a:t>甲方金融</a:t>
            </a:r>
            <a:r>
              <a:rPr lang="en-US" altLang="zh-CN" sz="1050"/>
              <a:t>+</a:t>
            </a:r>
            <a:r>
              <a:rPr lang="zh-CN" altLang="en-US" sz="1050"/>
              <a:t>风控经验，国外（美国运通将近 </a:t>
            </a:r>
            <a:r>
              <a:rPr lang="en-US" altLang="zh-CN" sz="1050"/>
              <a:t>20 </a:t>
            </a:r>
            <a:r>
              <a:rPr lang="zh-CN" altLang="en-US" sz="1050"/>
              <a:t>年）和国内 （百度和融慧 </a:t>
            </a:r>
            <a:r>
              <a:rPr lang="en-US" altLang="zh-CN" sz="1050"/>
              <a:t>5 </a:t>
            </a:r>
            <a:r>
              <a:rPr lang="zh-CN" altLang="en-US" sz="1050"/>
              <a:t>年以上）互金实战，深入</a:t>
            </a:r>
            <a:r>
              <a:rPr lang="zh-CN" altLang="en-US" sz="1050" b="1">
                <a:solidFill>
                  <a:schemeClr val="accent2"/>
                </a:solidFill>
              </a:rPr>
              <a:t>了解行业和客户的痛点</a:t>
            </a:r>
            <a:r>
              <a:rPr lang="zh-CN" altLang="en-US" sz="1050"/>
              <a:t>。</a:t>
            </a:r>
            <a:endParaRPr lang="zh-CN" altLang="en-US" sz="1050" b="1">
              <a:solidFill>
                <a:schemeClr val="accent2"/>
              </a:solidFill>
            </a:endParaRPr>
          </a:p>
          <a:p>
            <a:pPr algn="just">
              <a:lnSpc>
                <a:spcPts val="1520"/>
              </a:lnSpc>
              <a:spcBef>
                <a:spcPts val="600"/>
              </a:spcBef>
            </a:pPr>
            <a:r>
              <a:rPr lang="zh-CN" altLang="en-US" sz="1050"/>
              <a:t>产品和服务结合西方的先进理念和国内市场国情， 在稳定性、可解释性、开放性上充分满足客户和监管要求 。</a:t>
            </a:r>
            <a:endParaRPr lang="zh-CN" altLang="en-US" sz="1050"/>
          </a:p>
        </p:txBody>
      </p:sp>
      <p:sp>
        <p:nvSpPr>
          <p:cNvPr id="132" name="圆角矩形 131"/>
          <p:cNvSpPr/>
          <p:nvPr/>
        </p:nvSpPr>
        <p:spPr>
          <a:xfrm>
            <a:off x="4495474" y="1261874"/>
            <a:ext cx="3490593" cy="2191834"/>
          </a:xfrm>
          <a:prstGeom prst="roundRect">
            <a:avLst>
              <a:gd name="adj" fmla="val 9587"/>
            </a:avLst>
          </a:prstGeom>
          <a:solidFill>
            <a:schemeClr val="bg1">
              <a:alpha val="57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sp>
        <p:nvSpPr>
          <p:cNvPr id="133" name="同侧圆角矩形 132"/>
          <p:cNvSpPr/>
          <p:nvPr/>
        </p:nvSpPr>
        <p:spPr>
          <a:xfrm>
            <a:off x="4495474" y="1261481"/>
            <a:ext cx="3488965" cy="515154"/>
          </a:xfrm>
          <a:prstGeom prst="round2SameRect">
            <a:avLst>
              <a:gd name="adj1" fmla="val 44083"/>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tIns="0" rtlCol="0" anchor="ctr"/>
          <a:lstStyle/>
          <a:p>
            <a:pPr algn="ctr">
              <a:lnSpc>
                <a:spcPts val="1920"/>
              </a:lnSpc>
            </a:pPr>
            <a:r>
              <a:rPr kumimoji="1" lang="en-US" altLang="zh-CN" sz="1600" b="1" spc="300">
                <a:solidFill>
                  <a:schemeClr val="accent2">
                    <a:lumMod val="60000"/>
                    <a:lumOff val="40000"/>
                  </a:schemeClr>
                </a:solidFill>
                <a:latin typeface="Cabin" pitchFamily="2" charset="0"/>
              </a:rPr>
              <a:t>02.</a:t>
            </a:r>
            <a:r>
              <a:rPr kumimoji="1" lang="zh-CN" altLang="en-US" sz="1600" b="1" spc="300">
                <a:solidFill>
                  <a:schemeClr val="bg1"/>
                </a:solidFill>
                <a:latin typeface="+mj-ea"/>
              </a:rPr>
              <a:t>合规引领市场</a:t>
            </a:r>
            <a:endParaRPr kumimoji="1" lang="zh-CN" altLang="en-US" sz="1600" b="1" spc="300">
              <a:solidFill>
                <a:schemeClr val="bg1"/>
              </a:solidFill>
              <a:latin typeface="+mj-ea"/>
            </a:endParaRPr>
          </a:p>
        </p:txBody>
      </p:sp>
      <p:sp>
        <p:nvSpPr>
          <p:cNvPr id="134" name="椭圆 133"/>
          <p:cNvSpPr/>
          <p:nvPr/>
        </p:nvSpPr>
        <p:spPr>
          <a:xfrm>
            <a:off x="4344332" y="1238351"/>
            <a:ext cx="615376" cy="615376"/>
          </a:xfrm>
          <a:prstGeom prst="ellipse">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zh-CN" altLang="en-US" sz="4000" b="1">
              <a:solidFill>
                <a:schemeClr val="tx2">
                  <a:lumMod val="20000"/>
                  <a:lumOff val="80000"/>
                </a:schemeClr>
              </a:solidFill>
              <a:latin typeface="Cabin" pitchFamily="2" charset="0"/>
              <a:ea typeface="+mj-ea"/>
            </a:endParaRPr>
          </a:p>
        </p:txBody>
      </p:sp>
      <p:sp>
        <p:nvSpPr>
          <p:cNvPr id="136" name="矩形 135"/>
          <p:cNvSpPr/>
          <p:nvPr/>
        </p:nvSpPr>
        <p:spPr>
          <a:xfrm>
            <a:off x="4667088" y="2055842"/>
            <a:ext cx="3115771" cy="1114729"/>
          </a:xfrm>
          <a:prstGeom prst="rect">
            <a:avLst/>
          </a:prstGeom>
        </p:spPr>
        <p:txBody>
          <a:bodyPr wrap="square">
            <a:spAutoFit/>
          </a:bodyPr>
          <a:lstStyle/>
          <a:p>
            <a:pPr algn="just">
              <a:lnSpc>
                <a:spcPts val="1520"/>
              </a:lnSpc>
              <a:spcBef>
                <a:spcPts val="600"/>
              </a:spcBef>
            </a:pPr>
            <a:r>
              <a:rPr lang="zh-CN" altLang="en-US" sz="1050"/>
              <a:t>以合规性引领金融科技市场， 以甲方的标准在做乙方的业务， 做最懂甲方的合作伙伴。</a:t>
            </a:r>
            <a:endParaRPr lang="zh-CN" altLang="en-US" sz="1050"/>
          </a:p>
          <a:p>
            <a:pPr algn="just">
              <a:lnSpc>
                <a:spcPts val="1520"/>
              </a:lnSpc>
              <a:spcBef>
                <a:spcPts val="600"/>
              </a:spcBef>
            </a:pPr>
            <a:r>
              <a:rPr lang="zh-CN" altLang="en-US" sz="1050"/>
              <a:t>前瞻性预判监管趋势， 坚持科技赋能道路， 只服务于</a:t>
            </a:r>
            <a:r>
              <a:rPr lang="zh-CN" altLang="en-US" sz="1050" b="1">
                <a:solidFill>
                  <a:schemeClr val="accent2"/>
                </a:solidFill>
              </a:rPr>
              <a:t>合规持牌机构</a:t>
            </a:r>
            <a:r>
              <a:rPr lang="zh-CN" altLang="en-US" sz="1050"/>
              <a:t>， 坚决不用爬虫数据，建立了完善的数据安全和隐私保护内控政策及流程。</a:t>
            </a:r>
            <a:endParaRPr lang="zh-CN" altLang="en-US" sz="1050"/>
          </a:p>
        </p:txBody>
      </p:sp>
      <p:sp>
        <p:nvSpPr>
          <p:cNvPr id="137" name="圆角矩形 136"/>
          <p:cNvSpPr/>
          <p:nvPr/>
        </p:nvSpPr>
        <p:spPr>
          <a:xfrm>
            <a:off x="8288740" y="1261874"/>
            <a:ext cx="3490593" cy="2191834"/>
          </a:xfrm>
          <a:prstGeom prst="roundRect">
            <a:avLst>
              <a:gd name="adj" fmla="val 9587"/>
            </a:avLst>
          </a:prstGeom>
          <a:solidFill>
            <a:schemeClr val="bg1">
              <a:alpha val="57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sp>
        <p:nvSpPr>
          <p:cNvPr id="138" name="同侧圆角矩形 137"/>
          <p:cNvSpPr/>
          <p:nvPr/>
        </p:nvSpPr>
        <p:spPr>
          <a:xfrm>
            <a:off x="8288740" y="1261481"/>
            <a:ext cx="3488965" cy="515154"/>
          </a:xfrm>
          <a:prstGeom prst="round2SameRect">
            <a:avLst>
              <a:gd name="adj1" fmla="val 44083"/>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tIns="0" rtlCol="0" anchor="ctr"/>
          <a:lstStyle/>
          <a:p>
            <a:pPr algn="ctr">
              <a:lnSpc>
                <a:spcPts val="1920"/>
              </a:lnSpc>
            </a:pPr>
            <a:r>
              <a:rPr kumimoji="1" lang="en-US" altLang="zh-CN" sz="1600" b="1" spc="300">
                <a:solidFill>
                  <a:schemeClr val="accent2">
                    <a:lumMod val="60000"/>
                    <a:lumOff val="40000"/>
                  </a:schemeClr>
                </a:solidFill>
                <a:latin typeface="Cabin" pitchFamily="2" charset="0"/>
              </a:rPr>
              <a:t>03.</a:t>
            </a:r>
            <a:r>
              <a:rPr kumimoji="1" lang="zh-CN" altLang="en-US" sz="1600" b="1" spc="300">
                <a:solidFill>
                  <a:schemeClr val="bg1"/>
                </a:solidFill>
                <a:latin typeface="+mj-ea"/>
              </a:rPr>
              <a:t>头部客户覆盖</a:t>
            </a:r>
            <a:endParaRPr kumimoji="1" lang="zh-CN" altLang="en-US" sz="1600" b="1" spc="300">
              <a:solidFill>
                <a:schemeClr val="bg1"/>
              </a:solidFill>
              <a:latin typeface="+mj-ea"/>
            </a:endParaRPr>
          </a:p>
        </p:txBody>
      </p:sp>
      <p:sp>
        <p:nvSpPr>
          <p:cNvPr id="139" name="椭圆 138"/>
          <p:cNvSpPr/>
          <p:nvPr/>
        </p:nvSpPr>
        <p:spPr>
          <a:xfrm>
            <a:off x="8137598" y="1238351"/>
            <a:ext cx="615376" cy="615376"/>
          </a:xfrm>
          <a:prstGeom prst="ellipse">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zh-CN" altLang="en-US" sz="4000" b="1">
              <a:solidFill>
                <a:schemeClr val="tx2">
                  <a:lumMod val="20000"/>
                  <a:lumOff val="80000"/>
                </a:schemeClr>
              </a:solidFill>
              <a:latin typeface="Cabin" pitchFamily="2" charset="0"/>
              <a:ea typeface="+mj-ea"/>
            </a:endParaRPr>
          </a:p>
        </p:txBody>
      </p:sp>
      <p:sp>
        <p:nvSpPr>
          <p:cNvPr id="141" name="矩形 140"/>
          <p:cNvSpPr/>
          <p:nvPr/>
        </p:nvSpPr>
        <p:spPr>
          <a:xfrm>
            <a:off x="8460355" y="1930818"/>
            <a:ext cx="3125930" cy="1804670"/>
          </a:xfrm>
          <a:prstGeom prst="rect">
            <a:avLst/>
          </a:prstGeom>
        </p:spPr>
        <p:txBody>
          <a:bodyPr wrap="square">
            <a:spAutoFit/>
          </a:bodyPr>
          <a:lstStyle/>
          <a:p>
            <a:pPr algn="just">
              <a:lnSpc>
                <a:spcPts val="1520"/>
              </a:lnSpc>
              <a:spcBef>
                <a:spcPts val="600"/>
              </a:spcBef>
            </a:pPr>
            <a:r>
              <a:rPr lang="zh-CN" altLang="en-US" sz="1050"/>
              <a:t>晚于竞品</a:t>
            </a:r>
            <a:r>
              <a:rPr lang="en-US" altLang="zh-CN" sz="1050"/>
              <a:t>2</a:t>
            </a:r>
            <a:r>
              <a:rPr lang="zh-CN" altLang="en-US" sz="1050"/>
              <a:t>年多加入市场，但已服务</a:t>
            </a:r>
            <a:r>
              <a:rPr lang="zh-CN" altLang="en-US" sz="1050" b="1">
                <a:solidFill>
                  <a:schemeClr val="accent2"/>
                </a:solidFill>
              </a:rPr>
              <a:t>上百家</a:t>
            </a:r>
            <a:r>
              <a:rPr lang="zh-CN" altLang="en-US" sz="1050"/>
              <a:t>银行、消金及顶级互联网平台，融慧品牌已进入金融科技</a:t>
            </a:r>
            <a:r>
              <a:rPr lang="zh-CN" altLang="en-US" sz="1050" b="1">
                <a:solidFill>
                  <a:schemeClr val="accent2"/>
                </a:solidFill>
              </a:rPr>
              <a:t>第一梯队</a:t>
            </a:r>
            <a:r>
              <a:rPr lang="zh-CN" altLang="en-US" sz="1050"/>
              <a:t>。</a:t>
            </a:r>
            <a:endParaRPr lang="zh-CN" altLang="en-US" sz="1050" b="1">
              <a:solidFill>
                <a:schemeClr val="accent2"/>
              </a:solidFill>
            </a:endParaRPr>
          </a:p>
          <a:p>
            <a:pPr algn="just">
              <a:lnSpc>
                <a:spcPts val="1520"/>
              </a:lnSpc>
              <a:spcBef>
                <a:spcPts val="600"/>
              </a:spcBef>
            </a:pPr>
            <a:r>
              <a:rPr lang="zh-CN" altLang="en-US" sz="1050"/>
              <a:t>包括交通银行、平安银行、南京银行、河北银行、宁波银行、 微众银行、苏宁银行、京东金融、今日头条、乐信、小米、滴滴等，以及近</a:t>
            </a:r>
            <a:r>
              <a:rPr lang="en-US" altLang="zh-CN" sz="1050" b="1">
                <a:solidFill>
                  <a:schemeClr val="accent2"/>
                </a:solidFill>
              </a:rPr>
              <a:t>20</a:t>
            </a:r>
            <a:r>
              <a:rPr lang="zh-CN" altLang="en-US" sz="1050" b="1">
                <a:solidFill>
                  <a:schemeClr val="accent2"/>
                </a:solidFill>
              </a:rPr>
              <a:t>家</a:t>
            </a:r>
            <a:r>
              <a:rPr lang="zh-CN" altLang="en-US" sz="1050"/>
              <a:t>持牌消金公司。</a:t>
            </a:r>
            <a:endParaRPr lang="zh-CN" altLang="en-US" sz="1050"/>
          </a:p>
          <a:p>
            <a:pPr algn="just">
              <a:lnSpc>
                <a:spcPts val="1520"/>
              </a:lnSpc>
              <a:spcBef>
                <a:spcPts val="600"/>
              </a:spcBef>
            </a:pPr>
            <a:endParaRPr lang="zh-CN" altLang="en-US" sz="1050"/>
          </a:p>
        </p:txBody>
      </p:sp>
      <p:sp>
        <p:nvSpPr>
          <p:cNvPr id="142" name="圆角矩形 141"/>
          <p:cNvSpPr/>
          <p:nvPr/>
        </p:nvSpPr>
        <p:spPr>
          <a:xfrm>
            <a:off x="695325" y="3715289"/>
            <a:ext cx="3490593" cy="2191834"/>
          </a:xfrm>
          <a:prstGeom prst="roundRect">
            <a:avLst>
              <a:gd name="adj" fmla="val 9587"/>
            </a:avLst>
          </a:prstGeom>
          <a:solidFill>
            <a:schemeClr val="bg1">
              <a:alpha val="57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sp>
        <p:nvSpPr>
          <p:cNvPr id="143" name="同侧圆角矩形 142"/>
          <p:cNvSpPr/>
          <p:nvPr/>
        </p:nvSpPr>
        <p:spPr>
          <a:xfrm>
            <a:off x="695325" y="3714896"/>
            <a:ext cx="3488965" cy="515154"/>
          </a:xfrm>
          <a:prstGeom prst="round2SameRect">
            <a:avLst>
              <a:gd name="adj1" fmla="val 44083"/>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tIns="0" rtlCol="0" anchor="ctr"/>
          <a:lstStyle/>
          <a:p>
            <a:pPr algn="ctr"/>
            <a:r>
              <a:rPr kumimoji="1" lang="en-US" altLang="zh-CN" sz="1600" b="1" spc="300">
                <a:solidFill>
                  <a:schemeClr val="accent2">
                    <a:lumMod val="60000"/>
                    <a:lumOff val="40000"/>
                  </a:schemeClr>
                </a:solidFill>
                <a:latin typeface="Cabin" pitchFamily="2" charset="0"/>
              </a:rPr>
              <a:t>04.</a:t>
            </a:r>
            <a:r>
              <a:rPr kumimoji="1" lang="zh-CN" altLang="en-US" sz="1600" b="1" spc="300">
                <a:solidFill>
                  <a:schemeClr val="bg1"/>
                </a:solidFill>
                <a:latin typeface="+mj-ea"/>
              </a:rPr>
              <a:t>端到端赋能三个第一</a:t>
            </a:r>
            <a:endParaRPr kumimoji="1" lang="zh-CN" altLang="en-US" sz="1600" b="1" spc="300">
              <a:solidFill>
                <a:schemeClr val="bg1"/>
              </a:solidFill>
              <a:latin typeface="+mj-ea"/>
            </a:endParaRPr>
          </a:p>
        </p:txBody>
      </p:sp>
      <p:sp>
        <p:nvSpPr>
          <p:cNvPr id="144" name="椭圆 143"/>
          <p:cNvSpPr/>
          <p:nvPr/>
        </p:nvSpPr>
        <p:spPr>
          <a:xfrm>
            <a:off x="544183" y="3691766"/>
            <a:ext cx="615376" cy="615376"/>
          </a:xfrm>
          <a:prstGeom prst="ellipse">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zh-CN" altLang="en-US" sz="4000" b="1">
              <a:solidFill>
                <a:schemeClr val="tx2">
                  <a:lumMod val="20000"/>
                  <a:lumOff val="80000"/>
                </a:schemeClr>
              </a:solidFill>
              <a:latin typeface="Cabin" pitchFamily="2" charset="0"/>
              <a:ea typeface="+mj-ea"/>
            </a:endParaRPr>
          </a:p>
        </p:txBody>
      </p:sp>
      <p:sp>
        <p:nvSpPr>
          <p:cNvPr id="146" name="矩形 145"/>
          <p:cNvSpPr/>
          <p:nvPr/>
        </p:nvSpPr>
        <p:spPr>
          <a:xfrm>
            <a:off x="836459" y="4384233"/>
            <a:ext cx="3206695" cy="1268617"/>
          </a:xfrm>
          <a:prstGeom prst="rect">
            <a:avLst/>
          </a:prstGeom>
        </p:spPr>
        <p:txBody>
          <a:bodyPr wrap="square">
            <a:spAutoFit/>
          </a:bodyPr>
          <a:lstStyle/>
          <a:p>
            <a:pPr algn="just">
              <a:lnSpc>
                <a:spcPts val="1520"/>
              </a:lnSpc>
              <a:spcBef>
                <a:spcPts val="600"/>
              </a:spcBef>
            </a:pPr>
            <a:r>
              <a:rPr lang="en-GB" altLang="zh-CN" sz="1050"/>
              <a:t>BOT</a:t>
            </a:r>
            <a:r>
              <a:rPr lang="zh-CN" altLang="en-US" sz="1050"/>
              <a:t>赋能模式（</a:t>
            </a:r>
            <a:r>
              <a:rPr lang="en-GB" altLang="zh-CN" sz="1050"/>
              <a:t>Build-Operate-Transfer</a:t>
            </a:r>
            <a:r>
              <a:rPr lang="zh-CN" altLang="en-GB" sz="1050"/>
              <a:t>），</a:t>
            </a:r>
            <a:r>
              <a:rPr lang="zh-CN" altLang="en-US" sz="1050"/>
              <a:t> 创</a:t>
            </a:r>
            <a:r>
              <a:rPr lang="zh-CN" altLang="en-US" sz="1050" b="1">
                <a:solidFill>
                  <a:schemeClr val="accent2"/>
                </a:solidFill>
              </a:rPr>
              <a:t>三个行业第一 </a:t>
            </a:r>
            <a:r>
              <a:rPr lang="zh-CN" altLang="en-US" sz="1050"/>
              <a:t>：</a:t>
            </a:r>
            <a:endParaRPr lang="zh-CN" altLang="en-US" sz="1050"/>
          </a:p>
          <a:p>
            <a:pPr marL="171450" indent="-171450" algn="just">
              <a:lnSpc>
                <a:spcPts val="1520"/>
              </a:lnSpc>
              <a:spcBef>
                <a:spcPts val="600"/>
              </a:spcBef>
              <a:buClr>
                <a:schemeClr val="accent2"/>
              </a:buClr>
              <a:buSzPct val="50000"/>
              <a:buFont typeface="Wingdings" panose="05000000000000000000" pitchFamily="2" charset="2"/>
              <a:buChar char="n"/>
            </a:pPr>
            <a:r>
              <a:rPr lang="zh-CN" altLang="en-US" sz="1050"/>
              <a:t>第一个创立落地不兜底的 </a:t>
            </a:r>
            <a:r>
              <a:rPr lang="zh-CN" altLang="en-US" sz="1050" b="1">
                <a:solidFill>
                  <a:schemeClr val="accent2"/>
                </a:solidFill>
              </a:rPr>
              <a:t>辅助运营模式 </a:t>
            </a:r>
            <a:endParaRPr lang="zh-CN" altLang="en-US" sz="1050" b="1">
              <a:solidFill>
                <a:schemeClr val="accent2"/>
              </a:solidFill>
            </a:endParaRPr>
          </a:p>
          <a:p>
            <a:pPr marL="171450" indent="-171450" algn="just">
              <a:lnSpc>
                <a:spcPts val="1520"/>
              </a:lnSpc>
              <a:spcBef>
                <a:spcPts val="600"/>
              </a:spcBef>
              <a:buClr>
                <a:schemeClr val="accent2"/>
              </a:buClr>
              <a:buSzPct val="50000"/>
              <a:buFont typeface="Wingdings" panose="05000000000000000000" pitchFamily="2" charset="2"/>
              <a:buChar char="n"/>
            </a:pPr>
            <a:r>
              <a:rPr lang="zh-CN" altLang="en-US" sz="1050"/>
              <a:t>第一个做到规模化并持续运营 </a:t>
            </a:r>
            <a:r>
              <a:rPr lang="en-US" altLang="zh-CN" sz="1050" b="1">
                <a:solidFill>
                  <a:schemeClr val="accent2"/>
                </a:solidFill>
              </a:rPr>
              <a:t>3</a:t>
            </a:r>
            <a:r>
              <a:rPr lang="zh-CN" altLang="en-US" sz="1050" b="1">
                <a:solidFill>
                  <a:schemeClr val="accent2"/>
                </a:solidFill>
              </a:rPr>
              <a:t>年以上 </a:t>
            </a:r>
            <a:endParaRPr lang="zh-CN" altLang="en-US" sz="1050" b="1">
              <a:solidFill>
                <a:schemeClr val="accent2"/>
              </a:solidFill>
            </a:endParaRPr>
          </a:p>
          <a:p>
            <a:pPr marL="171450" indent="-171450" algn="just">
              <a:lnSpc>
                <a:spcPts val="1520"/>
              </a:lnSpc>
              <a:spcBef>
                <a:spcPts val="600"/>
              </a:spcBef>
              <a:buClr>
                <a:schemeClr val="accent2"/>
              </a:buClr>
              <a:buSzPct val="50000"/>
              <a:buFont typeface="Wingdings" panose="05000000000000000000" pitchFamily="2" charset="2"/>
              <a:buChar char="n"/>
            </a:pPr>
            <a:r>
              <a:rPr lang="zh-CN" altLang="en-US" sz="1050"/>
              <a:t>第一个实现</a:t>
            </a:r>
            <a:r>
              <a:rPr lang="zh-CN" altLang="en-US" sz="1050" b="1">
                <a:solidFill>
                  <a:schemeClr val="accent2"/>
                </a:solidFill>
              </a:rPr>
              <a:t>自营产品首贷盈利</a:t>
            </a:r>
            <a:endParaRPr lang="zh-CN" altLang="en-US" sz="1050" b="1">
              <a:solidFill>
                <a:schemeClr val="accent2"/>
              </a:solidFill>
            </a:endParaRPr>
          </a:p>
        </p:txBody>
      </p:sp>
      <p:sp>
        <p:nvSpPr>
          <p:cNvPr id="147" name="圆角矩形 146"/>
          <p:cNvSpPr/>
          <p:nvPr/>
        </p:nvSpPr>
        <p:spPr>
          <a:xfrm>
            <a:off x="4495474" y="3715289"/>
            <a:ext cx="3490593" cy="2191834"/>
          </a:xfrm>
          <a:prstGeom prst="roundRect">
            <a:avLst>
              <a:gd name="adj" fmla="val 9587"/>
            </a:avLst>
          </a:prstGeom>
          <a:solidFill>
            <a:schemeClr val="bg1">
              <a:alpha val="57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sp>
        <p:nvSpPr>
          <p:cNvPr id="148" name="同侧圆角矩形 147"/>
          <p:cNvSpPr/>
          <p:nvPr/>
        </p:nvSpPr>
        <p:spPr>
          <a:xfrm>
            <a:off x="4495474" y="3714896"/>
            <a:ext cx="3488965" cy="515154"/>
          </a:xfrm>
          <a:prstGeom prst="round2SameRect">
            <a:avLst>
              <a:gd name="adj1" fmla="val 44083"/>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tIns="0" rtlCol="0" anchor="ctr"/>
          <a:lstStyle/>
          <a:p>
            <a:pPr algn="ctr"/>
            <a:r>
              <a:rPr kumimoji="1" lang="en-US" altLang="zh-CN" sz="1600" b="1" spc="300">
                <a:solidFill>
                  <a:schemeClr val="accent2">
                    <a:lumMod val="60000"/>
                    <a:lumOff val="40000"/>
                  </a:schemeClr>
                </a:solidFill>
                <a:latin typeface="Cabin" pitchFamily="2" charset="0"/>
              </a:rPr>
              <a:t>05.</a:t>
            </a:r>
            <a:r>
              <a:rPr kumimoji="1" lang="zh-CN" altLang="en-US" sz="1600" b="1" spc="300">
                <a:solidFill>
                  <a:schemeClr val="bg1"/>
                </a:solidFill>
                <a:latin typeface="+mj-ea"/>
              </a:rPr>
              <a:t>闭环服务能力</a:t>
            </a:r>
            <a:endParaRPr kumimoji="1" lang="zh-CN" altLang="en-US" sz="1600" b="1" spc="300">
              <a:solidFill>
                <a:schemeClr val="bg1"/>
              </a:solidFill>
              <a:latin typeface="+mj-ea"/>
            </a:endParaRPr>
          </a:p>
        </p:txBody>
      </p:sp>
      <p:sp>
        <p:nvSpPr>
          <p:cNvPr id="149" name="椭圆 148"/>
          <p:cNvSpPr/>
          <p:nvPr/>
        </p:nvSpPr>
        <p:spPr>
          <a:xfrm>
            <a:off x="4344332" y="3691766"/>
            <a:ext cx="615376" cy="615376"/>
          </a:xfrm>
          <a:prstGeom prst="ellipse">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zh-CN" altLang="en-US" sz="4000" b="1">
              <a:solidFill>
                <a:schemeClr val="tx2">
                  <a:lumMod val="20000"/>
                  <a:lumOff val="80000"/>
                </a:schemeClr>
              </a:solidFill>
              <a:latin typeface="Cabin" pitchFamily="2" charset="0"/>
              <a:ea typeface="+mj-ea"/>
            </a:endParaRPr>
          </a:p>
        </p:txBody>
      </p:sp>
      <p:sp>
        <p:nvSpPr>
          <p:cNvPr id="151" name="矩形 150"/>
          <p:cNvSpPr/>
          <p:nvPr/>
        </p:nvSpPr>
        <p:spPr>
          <a:xfrm>
            <a:off x="4667088" y="4480412"/>
            <a:ext cx="3206695" cy="1382943"/>
          </a:xfrm>
          <a:prstGeom prst="rect">
            <a:avLst/>
          </a:prstGeom>
        </p:spPr>
        <p:txBody>
          <a:bodyPr wrap="square">
            <a:spAutoFit/>
          </a:bodyPr>
          <a:lstStyle/>
          <a:p>
            <a:pPr algn="just">
              <a:lnSpc>
                <a:spcPts val="1520"/>
              </a:lnSpc>
              <a:spcBef>
                <a:spcPts val="600"/>
              </a:spcBef>
            </a:pPr>
            <a:r>
              <a:rPr lang="zh-CN" altLang="en-US" sz="1050"/>
              <a:t>融慧是行业中极少数具备</a:t>
            </a:r>
            <a:r>
              <a:rPr lang="zh-CN" altLang="en-US" sz="1050" b="1">
                <a:solidFill>
                  <a:schemeClr val="accent2"/>
                </a:solidFill>
              </a:rPr>
              <a:t>“闭环服务”</a:t>
            </a:r>
            <a:r>
              <a:rPr lang="zh-CN" altLang="en-US" sz="1050"/>
              <a:t>能力的金融科技公司。</a:t>
            </a:r>
            <a:endParaRPr lang="zh-CN" altLang="en-US" sz="1050"/>
          </a:p>
          <a:p>
            <a:pPr algn="just">
              <a:lnSpc>
                <a:spcPts val="1520"/>
              </a:lnSpc>
              <a:spcBef>
                <a:spcPts val="600"/>
              </a:spcBef>
            </a:pPr>
            <a:r>
              <a:rPr lang="zh-CN" altLang="en-US" sz="1050"/>
              <a:t>从端到端的辅助运营赋能，到基于机构痛点的模块化解决方案 （自营获客、批量引流、 基于某流量冷启动风控、 拒件捞回、存量客户激活等）。</a:t>
            </a:r>
            <a:endParaRPr lang="zh-CN" altLang="en-US" sz="1050"/>
          </a:p>
          <a:p>
            <a:pPr algn="just">
              <a:lnSpc>
                <a:spcPts val="1520"/>
              </a:lnSpc>
              <a:spcBef>
                <a:spcPts val="600"/>
              </a:spcBef>
            </a:pPr>
            <a:endParaRPr lang="zh-CN" altLang="en-US" sz="1050"/>
          </a:p>
        </p:txBody>
      </p:sp>
      <p:sp>
        <p:nvSpPr>
          <p:cNvPr id="152" name="圆角矩形 151"/>
          <p:cNvSpPr/>
          <p:nvPr/>
        </p:nvSpPr>
        <p:spPr>
          <a:xfrm>
            <a:off x="8288740" y="3715289"/>
            <a:ext cx="3490593" cy="2191834"/>
          </a:xfrm>
          <a:prstGeom prst="roundRect">
            <a:avLst>
              <a:gd name="adj" fmla="val 9587"/>
            </a:avLst>
          </a:prstGeom>
          <a:solidFill>
            <a:schemeClr val="bg1">
              <a:alpha val="57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sp>
        <p:nvSpPr>
          <p:cNvPr id="153" name="同侧圆角矩形 152"/>
          <p:cNvSpPr/>
          <p:nvPr/>
        </p:nvSpPr>
        <p:spPr>
          <a:xfrm>
            <a:off x="8288740" y="3714896"/>
            <a:ext cx="3488965" cy="515154"/>
          </a:xfrm>
          <a:prstGeom prst="round2SameRect">
            <a:avLst>
              <a:gd name="adj1" fmla="val 44083"/>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tIns="0" rtlCol="0" anchor="ctr"/>
          <a:lstStyle/>
          <a:p>
            <a:pPr algn="ctr"/>
            <a:r>
              <a:rPr kumimoji="1" lang="en-US" altLang="zh-CN" sz="1600" b="1" spc="300">
                <a:solidFill>
                  <a:schemeClr val="accent2">
                    <a:lumMod val="60000"/>
                    <a:lumOff val="40000"/>
                  </a:schemeClr>
                </a:solidFill>
                <a:latin typeface="Cabin" pitchFamily="2" charset="0"/>
              </a:rPr>
              <a:t>06.</a:t>
            </a:r>
            <a:r>
              <a:rPr kumimoji="1" lang="zh-CN" altLang="en-US" sz="1600" b="1" spc="300">
                <a:solidFill>
                  <a:schemeClr val="bg1"/>
                </a:solidFill>
                <a:latin typeface="+mj-ea"/>
              </a:rPr>
              <a:t>白盒服务方式</a:t>
            </a:r>
            <a:endParaRPr kumimoji="1" lang="zh-CN" altLang="en-US" sz="1600" b="1" spc="300">
              <a:solidFill>
                <a:schemeClr val="bg1"/>
              </a:solidFill>
              <a:latin typeface="+mj-ea"/>
            </a:endParaRPr>
          </a:p>
        </p:txBody>
      </p:sp>
      <p:sp>
        <p:nvSpPr>
          <p:cNvPr id="154" name="椭圆 153"/>
          <p:cNvSpPr/>
          <p:nvPr/>
        </p:nvSpPr>
        <p:spPr>
          <a:xfrm>
            <a:off x="8137598" y="3691766"/>
            <a:ext cx="615376" cy="615376"/>
          </a:xfrm>
          <a:prstGeom prst="ellipse">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zh-CN" altLang="en-US" sz="4000" b="1">
              <a:solidFill>
                <a:schemeClr val="tx2">
                  <a:lumMod val="20000"/>
                  <a:lumOff val="80000"/>
                </a:schemeClr>
              </a:solidFill>
              <a:latin typeface="Cabin" pitchFamily="2" charset="0"/>
              <a:ea typeface="+mj-ea"/>
            </a:endParaRPr>
          </a:p>
        </p:txBody>
      </p:sp>
      <p:sp>
        <p:nvSpPr>
          <p:cNvPr id="156" name="矩形 155"/>
          <p:cNvSpPr/>
          <p:nvPr/>
        </p:nvSpPr>
        <p:spPr>
          <a:xfrm>
            <a:off x="8480675" y="4489545"/>
            <a:ext cx="2969086" cy="1114729"/>
          </a:xfrm>
          <a:prstGeom prst="rect">
            <a:avLst/>
          </a:prstGeom>
        </p:spPr>
        <p:txBody>
          <a:bodyPr wrap="square">
            <a:spAutoFit/>
          </a:bodyPr>
          <a:lstStyle/>
          <a:p>
            <a:pPr algn="just">
              <a:lnSpc>
                <a:spcPts val="1520"/>
              </a:lnSpc>
              <a:spcBef>
                <a:spcPts val="600"/>
              </a:spcBef>
            </a:pPr>
            <a:r>
              <a:rPr lang="zh-CN" altLang="en-US" sz="1050"/>
              <a:t>融慧提供产品及服务过程中保持高度开放的态度， 首创</a:t>
            </a:r>
            <a:r>
              <a:rPr lang="zh-CN" altLang="en-US" sz="1050" b="1">
                <a:solidFill>
                  <a:schemeClr val="accent2"/>
                </a:solidFill>
              </a:rPr>
              <a:t> “白盒服务”</a:t>
            </a:r>
            <a:r>
              <a:rPr lang="zh-CN" altLang="en-US" sz="1050"/>
              <a:t> 。</a:t>
            </a:r>
            <a:endParaRPr lang="zh-CN" altLang="en-US" sz="1050" b="1">
              <a:solidFill>
                <a:schemeClr val="accent2"/>
              </a:solidFill>
            </a:endParaRPr>
          </a:p>
          <a:p>
            <a:pPr algn="just">
              <a:lnSpc>
                <a:spcPts val="1520"/>
              </a:lnSpc>
              <a:spcBef>
                <a:spcPts val="600"/>
              </a:spcBef>
            </a:pPr>
            <a:r>
              <a:rPr lang="zh-CN" altLang="en-US" sz="1050"/>
              <a:t>愿意和金融机构分享实战中的技术能力及经验沉淀，为金融机构带来业务能力的快速提升和团队的持续成长。</a:t>
            </a:r>
            <a:endParaRPr lang="zh-CN" altLang="en-US" sz="1050"/>
          </a:p>
        </p:txBody>
      </p:sp>
      <p:pic>
        <p:nvPicPr>
          <p:cNvPr id="158" name="图形 157" descr="文凭 纯色填充"/>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55219" y="1340443"/>
            <a:ext cx="403417" cy="403417"/>
          </a:xfrm>
          <a:prstGeom prst="rect">
            <a:avLst/>
          </a:prstGeom>
        </p:spPr>
      </p:pic>
      <p:pic>
        <p:nvPicPr>
          <p:cNvPr id="162" name="图形 161"/>
          <p:cNvPicPr>
            <a:picLocks noChangeAspect="1"/>
          </p:cNvPicPr>
          <p:nvPr/>
        </p:nvPicPr>
        <p:blipFill>
          <a:blip r:embed="rId5" cstate="print">
            <a:extLst>
              <a:ext uri="{96DAC541-7B7A-43D3-8B79-37D633B846F1}">
                <asvg:svgBlip xmlns:asvg="http://schemas.microsoft.com/office/drawing/2016/SVG/main" r:embed="rId6"/>
              </a:ext>
            </a:extLst>
          </a:blip>
          <a:stretch>
            <a:fillRect/>
          </a:stretch>
        </p:blipFill>
        <p:spPr>
          <a:xfrm>
            <a:off x="8272515" y="3798324"/>
            <a:ext cx="396000" cy="396000"/>
          </a:xfrm>
          <a:prstGeom prst="rect">
            <a:avLst/>
          </a:prstGeom>
        </p:spPr>
      </p:pic>
      <p:pic>
        <p:nvPicPr>
          <p:cNvPr id="164" name="图形 163" descr="用户 纯色填充"/>
          <p:cNvPicPr>
            <a:picLocks noChangeAspect="1"/>
          </p:cNvPicPr>
          <p:nvPr/>
        </p:nvPicPr>
        <p:blipFill>
          <a:blip r:embed="rId7" cstate="print">
            <a:extLst>
              <a:ext uri="{96DAC541-7B7A-43D3-8B79-37D633B846F1}">
                <asvg:svgBlip xmlns:asvg="http://schemas.microsoft.com/office/drawing/2016/SVG/main" r:embed="rId8"/>
              </a:ext>
            </a:extLst>
          </a:blip>
          <a:stretch>
            <a:fillRect/>
          </a:stretch>
        </p:blipFill>
        <p:spPr>
          <a:xfrm>
            <a:off x="8259241" y="1326227"/>
            <a:ext cx="392410" cy="392410"/>
          </a:xfrm>
          <a:prstGeom prst="rect">
            <a:avLst/>
          </a:prstGeom>
        </p:spPr>
      </p:pic>
      <p:pic>
        <p:nvPicPr>
          <p:cNvPr id="170" name="图形 169"/>
          <p:cNvPicPr>
            <a:picLocks noChangeAspect="1"/>
          </p:cNvPicPr>
          <p:nvPr/>
        </p:nvPicPr>
        <p:blipFill>
          <a:blip r:embed="rId9" cstate="print">
            <a:extLst>
              <a:ext uri="{96DAC541-7B7A-43D3-8B79-37D633B846F1}">
                <asvg:svgBlip xmlns:asvg="http://schemas.microsoft.com/office/drawing/2016/SVG/main" r:embed="rId10"/>
              </a:ext>
            </a:extLst>
          </a:blip>
          <a:stretch>
            <a:fillRect/>
          </a:stretch>
        </p:blipFill>
        <p:spPr>
          <a:xfrm>
            <a:off x="669246" y="3825945"/>
            <a:ext cx="385570" cy="385570"/>
          </a:xfrm>
          <a:prstGeom prst="rect">
            <a:avLst/>
          </a:prstGeom>
        </p:spPr>
      </p:pic>
      <p:pic>
        <p:nvPicPr>
          <p:cNvPr id="174" name="图形 173"/>
          <p:cNvPicPr>
            <a:picLocks noChangeAspect="1"/>
          </p:cNvPicPr>
          <p:nvPr/>
        </p:nvPicPr>
        <p:blipFill>
          <a:blip r:embed="rId11" cstate="print">
            <a:extLst>
              <a:ext uri="{96DAC541-7B7A-43D3-8B79-37D633B846F1}">
                <asvg:svgBlip xmlns:asvg="http://schemas.microsoft.com/office/drawing/2016/SVG/main" r:embed="rId12"/>
              </a:ext>
            </a:extLst>
          </a:blip>
          <a:stretch>
            <a:fillRect/>
          </a:stretch>
        </p:blipFill>
        <p:spPr>
          <a:xfrm>
            <a:off x="4474969" y="3804379"/>
            <a:ext cx="396000" cy="396000"/>
          </a:xfrm>
          <a:prstGeom prst="rect">
            <a:avLst/>
          </a:prstGeom>
        </p:spPr>
      </p:pic>
      <p:sp>
        <p:nvSpPr>
          <p:cNvPr id="34" name="标题 1"/>
          <p:cNvSpPr txBox="1"/>
          <p:nvPr/>
        </p:nvSpPr>
        <p:spPr>
          <a:xfrm>
            <a:off x="461566" y="173645"/>
            <a:ext cx="11399710" cy="64096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bg2">
                    <a:lumMod val="10000"/>
                  </a:schemeClr>
                </a:solidFill>
                <a:latin typeface="+mj-lt"/>
                <a:ea typeface="+mj-ea"/>
                <a:cs typeface="+mj-cs"/>
              </a:defRPr>
            </a:lvl1pPr>
          </a:lstStyle>
          <a:p>
            <a:pPr>
              <a:lnSpc>
                <a:spcPts val="4320"/>
              </a:lnSpc>
            </a:pPr>
            <a:r>
              <a:rPr lang="zh-CN" altLang="en-US" sz="2800" b="1">
                <a:solidFill>
                  <a:schemeClr val="tx1"/>
                </a:solidFill>
                <a:latin typeface="微软雅黑" panose="020B0503020204020204" pitchFamily="34" charset="-122"/>
                <a:ea typeface="微软雅黑" panose="020B0503020204020204" pitchFamily="34" charset="-122"/>
              </a:rPr>
              <a:t>六大核心优势</a:t>
            </a:r>
            <a:endParaRPr lang="zh-CN" altLang="en-US" sz="2000" b="1">
              <a:gradFill>
                <a:gsLst>
                  <a:gs pos="100000">
                    <a:schemeClr val="accent1"/>
                  </a:gs>
                  <a:gs pos="0">
                    <a:schemeClr val="accent3"/>
                  </a:gs>
                </a:gsLst>
                <a:lin ang="0" scaled="0"/>
              </a:gradFill>
              <a:latin typeface="微软雅黑" panose="020B0503020204020204" pitchFamily="34" charset="-122"/>
              <a:ea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p:nvPr/>
        </p:nvSpPr>
        <p:spPr>
          <a:xfrm>
            <a:off x="604606" y="0"/>
            <a:ext cx="3720175" cy="955321"/>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bg2">
                    <a:lumMod val="10000"/>
                  </a:schemeClr>
                </a:solidFill>
                <a:latin typeface="+mj-lt"/>
                <a:ea typeface="+mj-ea"/>
                <a:cs typeface="+mj-cs"/>
              </a:defRPr>
            </a:lvl1pPr>
          </a:lstStyle>
          <a:p>
            <a:pPr>
              <a:lnSpc>
                <a:spcPts val="4320"/>
              </a:lnSpc>
            </a:pPr>
            <a:r>
              <a:rPr lang="zh-CN" altLang="en-US" sz="2900" b="1">
                <a:solidFill>
                  <a:schemeClr val="tx1"/>
                </a:solidFill>
                <a:latin typeface="微软雅黑" panose="020B0503020204020204" pitchFamily="34" charset="-122"/>
                <a:ea typeface="微软雅黑" panose="020B0503020204020204" pitchFamily="34" charset="-122"/>
              </a:rPr>
              <a:t>融慧全流程产品版图 </a:t>
            </a:r>
            <a:endParaRPr lang="en-US" altLang="zh-CN" sz="2900" b="1">
              <a:solidFill>
                <a:schemeClr val="tx1"/>
              </a:solidFill>
              <a:latin typeface="微软雅黑" panose="020B0503020204020204" pitchFamily="34" charset="-122"/>
              <a:ea typeface="微软雅黑" panose="020B0503020204020204" pitchFamily="34" charset="-122"/>
            </a:endParaRPr>
          </a:p>
        </p:txBody>
      </p:sp>
      <p:sp>
        <p:nvSpPr>
          <p:cNvPr id="2" name="矩形 1"/>
          <p:cNvSpPr/>
          <p:nvPr/>
        </p:nvSpPr>
        <p:spPr>
          <a:xfrm>
            <a:off x="4194152" y="290622"/>
            <a:ext cx="5938372" cy="429798"/>
          </a:xfrm>
          <a:prstGeom prst="rect">
            <a:avLst/>
          </a:prstGeom>
        </p:spPr>
        <p:txBody>
          <a:bodyPr vert="horz" lIns="91440" tIns="45720" rIns="91440" bIns="45720" rtlCol="0" anchor="ctr">
            <a:noAutofit/>
          </a:bodyPr>
          <a:lstStyle/>
          <a:p>
            <a:pPr>
              <a:lnSpc>
                <a:spcPct val="120000"/>
              </a:lnSpc>
              <a:spcBef>
                <a:spcPct val="0"/>
              </a:spcBef>
            </a:pPr>
            <a:r>
              <a:rPr lang="zh-CN" altLang="en-US" sz="2000" b="1">
                <a:gradFill>
                  <a:gsLst>
                    <a:gs pos="0">
                      <a:srgbClr val="46C484"/>
                    </a:gs>
                    <a:gs pos="100000">
                      <a:srgbClr val="2351B4"/>
                    </a:gs>
                  </a:gsLst>
                  <a:lin ang="10800000" scaled="1"/>
                </a:gradFill>
                <a:latin typeface="微软雅黑" panose="020B0503020204020204" pitchFamily="34" charset="-122"/>
                <a:ea typeface="微软雅黑" panose="020B0503020204020204" pitchFamily="34" charset="-122"/>
                <a:cs typeface="+mj-cs"/>
              </a:rPr>
              <a:t>风控、获客、运营、系统赋能全流程闭环服务</a:t>
            </a:r>
            <a:endParaRPr lang="en-US" altLang="zh-CN" sz="2000" b="1">
              <a:gradFill>
                <a:gsLst>
                  <a:gs pos="0">
                    <a:srgbClr val="46C484"/>
                  </a:gs>
                  <a:gs pos="100000">
                    <a:srgbClr val="2351B4"/>
                  </a:gs>
                </a:gsLst>
                <a:lin ang="10800000" scaled="1"/>
              </a:gradFill>
              <a:latin typeface="微软雅黑" panose="020B0503020204020204" pitchFamily="34" charset="-122"/>
              <a:ea typeface="微软雅黑" panose="020B0503020204020204" pitchFamily="34" charset="-122"/>
              <a:cs typeface="+mj-cs"/>
            </a:endParaRPr>
          </a:p>
        </p:txBody>
      </p:sp>
      <p:grpSp>
        <p:nvGrpSpPr>
          <p:cNvPr id="99" name="组合 98"/>
          <p:cNvGrpSpPr/>
          <p:nvPr/>
        </p:nvGrpSpPr>
        <p:grpSpPr>
          <a:xfrm>
            <a:off x="2433062" y="1124038"/>
            <a:ext cx="7779294" cy="6140573"/>
            <a:chOff x="2422431" y="1022855"/>
            <a:chExt cx="7779294" cy="6140573"/>
          </a:xfrm>
        </p:grpSpPr>
        <p:grpSp>
          <p:nvGrpSpPr>
            <p:cNvPr id="46" name="组合 45"/>
            <p:cNvGrpSpPr/>
            <p:nvPr/>
          </p:nvGrpSpPr>
          <p:grpSpPr>
            <a:xfrm>
              <a:off x="2422431" y="1124746"/>
              <a:ext cx="7779294" cy="6038682"/>
              <a:chOff x="-3863243" y="532546"/>
              <a:chExt cx="8013737" cy="6220669"/>
            </a:xfrm>
          </p:grpSpPr>
          <p:cxnSp>
            <p:nvCxnSpPr>
              <p:cNvPr id="92" name="直线连接符 91"/>
              <p:cNvCxnSpPr/>
              <p:nvPr/>
            </p:nvCxnSpPr>
            <p:spPr>
              <a:xfrm flipH="1">
                <a:off x="36583" y="532546"/>
                <a:ext cx="2225560" cy="295249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2386231" y="1012975"/>
                <a:ext cx="4882465" cy="4882462"/>
                <a:chOff x="3647559" y="1598350"/>
                <a:chExt cx="4882465" cy="4882462"/>
              </a:xfrm>
            </p:grpSpPr>
            <p:sp>
              <p:nvSpPr>
                <p:cNvPr id="73" name="饼形 72"/>
                <p:cNvSpPr/>
                <p:nvPr/>
              </p:nvSpPr>
              <p:spPr>
                <a:xfrm rot="13500000">
                  <a:off x="3647560" y="1598351"/>
                  <a:ext cx="4882460" cy="4882461"/>
                </a:xfrm>
                <a:prstGeom prst="pie">
                  <a:avLst>
                    <a:gd name="adj1" fmla="val 395026"/>
                    <a:gd name="adj2" fmla="val 4921300"/>
                  </a:avLst>
                </a:prstGeom>
                <a:solidFill>
                  <a:schemeClr val="bg1">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solidFill>
                      <a:schemeClr val="tx1"/>
                    </a:solidFill>
                    <a:latin typeface="微软雅黑" panose="020B0503020204020204" pitchFamily="34" charset="-122"/>
                    <a:ea typeface="微软雅黑" panose="020B0503020204020204" pitchFamily="34" charset="-122"/>
                  </a:endParaRPr>
                </a:p>
              </p:txBody>
            </p:sp>
            <p:sp>
              <p:nvSpPr>
                <p:cNvPr id="75" name="饼形 74"/>
                <p:cNvSpPr/>
                <p:nvPr/>
              </p:nvSpPr>
              <p:spPr>
                <a:xfrm rot="20700000">
                  <a:off x="3647560" y="1598350"/>
                  <a:ext cx="4882459" cy="4882460"/>
                </a:xfrm>
                <a:prstGeom prst="pie">
                  <a:avLst>
                    <a:gd name="adj1" fmla="val 395026"/>
                    <a:gd name="adj2" fmla="val 4921300"/>
                  </a:avLst>
                </a:prstGeom>
                <a:solidFill>
                  <a:schemeClr val="bg1">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solidFill>
                      <a:schemeClr val="tx1"/>
                    </a:solidFill>
                    <a:latin typeface="微软雅黑" panose="020B0503020204020204" pitchFamily="34" charset="-122"/>
                    <a:ea typeface="微软雅黑" panose="020B0503020204020204" pitchFamily="34" charset="-122"/>
                  </a:endParaRPr>
                </a:p>
              </p:txBody>
            </p:sp>
            <p:sp>
              <p:nvSpPr>
                <p:cNvPr id="76" name="饼形 75"/>
                <p:cNvSpPr/>
                <p:nvPr/>
              </p:nvSpPr>
              <p:spPr>
                <a:xfrm rot="6300000">
                  <a:off x="3647564" y="1598350"/>
                  <a:ext cx="4882460" cy="4882460"/>
                </a:xfrm>
                <a:prstGeom prst="pie">
                  <a:avLst>
                    <a:gd name="adj1" fmla="val 395026"/>
                    <a:gd name="adj2" fmla="val 4921300"/>
                  </a:avLst>
                </a:prstGeom>
                <a:solidFill>
                  <a:schemeClr val="bg1">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solidFill>
                      <a:schemeClr val="tx1"/>
                    </a:solidFill>
                    <a:latin typeface="微软雅黑" panose="020B0503020204020204" pitchFamily="34" charset="-122"/>
                    <a:ea typeface="微软雅黑" panose="020B0503020204020204" pitchFamily="34" charset="-122"/>
                  </a:endParaRPr>
                </a:p>
              </p:txBody>
            </p:sp>
          </p:grpSp>
          <p:cxnSp>
            <p:nvCxnSpPr>
              <p:cNvPr id="21" name="直线连接符 20"/>
              <p:cNvCxnSpPr/>
              <p:nvPr/>
            </p:nvCxnSpPr>
            <p:spPr>
              <a:xfrm>
                <a:off x="-2234383" y="554468"/>
                <a:ext cx="2278389" cy="289973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7" name="直线连接符 96"/>
              <p:cNvCxnSpPr/>
              <p:nvPr/>
            </p:nvCxnSpPr>
            <p:spPr>
              <a:xfrm flipH="1">
                <a:off x="55001" y="2848170"/>
                <a:ext cx="4095493" cy="60164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2" name="直线连接符 101"/>
              <p:cNvCxnSpPr/>
              <p:nvPr/>
            </p:nvCxnSpPr>
            <p:spPr>
              <a:xfrm flipH="1" flipV="1">
                <a:off x="55004" y="3449816"/>
                <a:ext cx="1360405" cy="317441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7" name="直线连接符 106"/>
              <p:cNvCxnSpPr/>
              <p:nvPr/>
            </p:nvCxnSpPr>
            <p:spPr>
              <a:xfrm flipV="1">
                <a:off x="-1262878" y="3449819"/>
                <a:ext cx="1314517" cy="330339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2" name="直线连接符 111"/>
              <p:cNvCxnSpPr/>
              <p:nvPr/>
            </p:nvCxnSpPr>
            <p:spPr>
              <a:xfrm>
                <a:off x="-3863243" y="2979965"/>
                <a:ext cx="3935164" cy="46985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4849567" y="2599348"/>
              <a:ext cx="2785385" cy="2785386"/>
              <a:chOff x="4788788" y="2296874"/>
              <a:chExt cx="2996763" cy="2996763"/>
            </a:xfrm>
          </p:grpSpPr>
          <p:sp>
            <p:nvSpPr>
              <p:cNvPr id="55" name="椭圆 54"/>
              <p:cNvSpPr>
                <a:spLocks noChangeAspect="1"/>
              </p:cNvSpPr>
              <p:nvPr/>
            </p:nvSpPr>
            <p:spPr>
              <a:xfrm>
                <a:off x="4788788" y="2296874"/>
                <a:ext cx="2996763" cy="2996763"/>
              </a:xfrm>
              <a:prstGeom prst="ellipse">
                <a:avLst/>
              </a:prstGeom>
              <a:gradFill flip="none" rotWithShape="1">
                <a:gsLst>
                  <a:gs pos="0">
                    <a:schemeClr val="accent2">
                      <a:alpha val="87000"/>
                    </a:schemeClr>
                  </a:gs>
                  <a:gs pos="85000">
                    <a:srgbClr val="F2F2F2">
                      <a:alpha val="19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微软雅黑" panose="020B0503020204020204" pitchFamily="34" charset="-122"/>
                  <a:ea typeface="微软雅黑" panose="020B0503020204020204" pitchFamily="34" charset="-122"/>
                </a:endParaRPr>
              </a:p>
            </p:txBody>
          </p:sp>
          <p:grpSp>
            <p:nvGrpSpPr>
              <p:cNvPr id="56" name="组合 55"/>
              <p:cNvGrpSpPr/>
              <p:nvPr/>
            </p:nvGrpSpPr>
            <p:grpSpPr>
              <a:xfrm>
                <a:off x="5378144" y="2868250"/>
                <a:ext cx="1834683" cy="1854011"/>
                <a:chOff x="5232980" y="2797937"/>
                <a:chExt cx="1834683" cy="1854011"/>
              </a:xfrm>
            </p:grpSpPr>
            <p:sp>
              <p:nvSpPr>
                <p:cNvPr id="58" name="椭圆 57"/>
                <p:cNvSpPr/>
                <p:nvPr/>
              </p:nvSpPr>
              <p:spPr>
                <a:xfrm>
                  <a:off x="5403474" y="3002725"/>
                  <a:ext cx="1477061" cy="147706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algn="ctr"/>
                  <a:r>
                    <a:rPr kumimoji="1" lang="zh-CN" altLang="en-US" sz="1400" spc="300">
                      <a:solidFill>
                        <a:schemeClr val="bg1"/>
                      </a:solidFill>
                      <a:latin typeface="微软雅黑" panose="020B0503020204020204" pitchFamily="34" charset="-122"/>
                      <a:ea typeface="微软雅黑" panose="020B0503020204020204" pitchFamily="34" charset="-122"/>
                    </a:rPr>
                    <a:t>全流程</a:t>
                  </a:r>
                  <a:endParaRPr kumimoji="1" lang="en-US" altLang="zh-CN" sz="1400" spc="300">
                    <a:solidFill>
                      <a:schemeClr val="bg1"/>
                    </a:solidFill>
                    <a:latin typeface="微软雅黑" panose="020B0503020204020204" pitchFamily="34" charset="-122"/>
                    <a:ea typeface="微软雅黑" panose="020B0503020204020204" pitchFamily="34" charset="-122"/>
                  </a:endParaRPr>
                </a:p>
                <a:p>
                  <a:pPr algn="ctr"/>
                  <a:r>
                    <a:rPr kumimoji="1" lang="zh-CN" altLang="en-US" sz="1400" b="1" spc="300">
                      <a:solidFill>
                        <a:srgbClr val="55DF94"/>
                      </a:solidFill>
                      <a:latin typeface="微软雅黑" panose="020B0503020204020204" pitchFamily="34" charset="-122"/>
                      <a:ea typeface="微软雅黑" panose="020B0503020204020204" pitchFamily="34" charset="-122"/>
                    </a:rPr>
                    <a:t>闭环服务</a:t>
                  </a:r>
                  <a:endParaRPr kumimoji="1" lang="zh-CN" altLang="en-US" sz="1400" b="1" spc="300">
                    <a:solidFill>
                      <a:srgbClr val="55DF94"/>
                    </a:solidFill>
                    <a:latin typeface="微软雅黑" panose="020B0503020204020204" pitchFamily="34" charset="-122"/>
                    <a:ea typeface="微软雅黑" panose="020B0503020204020204" pitchFamily="34" charset="-122"/>
                  </a:endParaRPr>
                </a:p>
              </p:txBody>
            </p:sp>
            <p:grpSp>
              <p:nvGrpSpPr>
                <p:cNvPr id="59" name="组合 58"/>
                <p:cNvGrpSpPr/>
                <p:nvPr/>
              </p:nvGrpSpPr>
              <p:grpSpPr>
                <a:xfrm>
                  <a:off x="5232980" y="2797937"/>
                  <a:ext cx="1834683" cy="1854011"/>
                  <a:chOff x="5310621" y="3513619"/>
                  <a:chExt cx="1834934" cy="1854265"/>
                </a:xfrm>
              </p:grpSpPr>
              <p:sp>
                <p:nvSpPr>
                  <p:cNvPr id="60" name="弧 59"/>
                  <p:cNvSpPr/>
                  <p:nvPr/>
                </p:nvSpPr>
                <p:spPr>
                  <a:xfrm rot="21243913">
                    <a:off x="5310621" y="3549582"/>
                    <a:ext cx="1818301" cy="1818301"/>
                  </a:xfrm>
                  <a:prstGeom prst="arc">
                    <a:avLst>
                      <a:gd name="adj1" fmla="val 16607562"/>
                      <a:gd name="adj2" fmla="val 910251"/>
                    </a:avLst>
                  </a:prstGeom>
                  <a:ln w="12700">
                    <a:solidFill>
                      <a:schemeClr val="accent2"/>
                    </a:solidFill>
                    <a:prstDash val="sysDash"/>
                    <a:headEnd type="triangle" w="lg"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61" name="弧 60"/>
                  <p:cNvSpPr/>
                  <p:nvPr/>
                </p:nvSpPr>
                <p:spPr>
                  <a:xfrm rot="13969275">
                    <a:off x="5310621" y="3549582"/>
                    <a:ext cx="1818301" cy="1818301"/>
                  </a:xfrm>
                  <a:prstGeom prst="arc">
                    <a:avLst>
                      <a:gd name="adj1" fmla="val 17500315"/>
                      <a:gd name="adj2" fmla="val 1849909"/>
                    </a:avLst>
                  </a:prstGeom>
                  <a:ln w="12700">
                    <a:solidFill>
                      <a:schemeClr val="accent2"/>
                    </a:solidFill>
                    <a:prstDash val="sysDash"/>
                    <a:headEnd type="triangle" w="lg"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62" name="弧 61"/>
                  <p:cNvSpPr/>
                  <p:nvPr/>
                </p:nvSpPr>
                <p:spPr>
                  <a:xfrm rot="6814800">
                    <a:off x="5310622" y="3549583"/>
                    <a:ext cx="1818301" cy="1818301"/>
                  </a:xfrm>
                  <a:prstGeom prst="arc">
                    <a:avLst>
                      <a:gd name="adj1" fmla="val 15870893"/>
                      <a:gd name="adj2" fmla="val 2746695"/>
                    </a:avLst>
                  </a:prstGeom>
                  <a:ln w="12700">
                    <a:solidFill>
                      <a:schemeClr val="accent2"/>
                    </a:solidFill>
                    <a:prstDash val="sysDash"/>
                    <a:headEnd type="triangle" w="lg"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63" name="椭圆 62"/>
                  <p:cNvSpPr>
                    <a:spLocks noChangeAspect="1"/>
                  </p:cNvSpPr>
                  <p:nvPr/>
                </p:nvSpPr>
                <p:spPr>
                  <a:xfrm>
                    <a:off x="7073555" y="4599898"/>
                    <a:ext cx="72000" cy="72000"/>
                  </a:xfrm>
                  <a:prstGeom prst="ellipse">
                    <a:avLst/>
                  </a:prstGeom>
                  <a:solidFill>
                    <a:srgbClr val="F2F2F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微软雅黑" panose="020B0503020204020204" pitchFamily="34" charset="-122"/>
                      <a:ea typeface="微软雅黑" panose="020B0503020204020204" pitchFamily="34" charset="-122"/>
                    </a:endParaRPr>
                  </a:p>
                </p:txBody>
              </p:sp>
              <p:sp>
                <p:nvSpPr>
                  <p:cNvPr id="64" name="椭圆 63"/>
                  <p:cNvSpPr>
                    <a:spLocks noChangeAspect="1"/>
                  </p:cNvSpPr>
                  <p:nvPr/>
                </p:nvSpPr>
                <p:spPr>
                  <a:xfrm>
                    <a:off x="5339042" y="4758471"/>
                    <a:ext cx="72000" cy="72000"/>
                  </a:xfrm>
                  <a:prstGeom prst="ellipse">
                    <a:avLst/>
                  </a:prstGeom>
                  <a:solidFill>
                    <a:srgbClr val="F2F2F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微软雅黑" panose="020B0503020204020204" pitchFamily="34" charset="-122"/>
                      <a:ea typeface="微软雅黑" panose="020B0503020204020204" pitchFamily="34" charset="-122"/>
                    </a:endParaRPr>
                  </a:p>
                </p:txBody>
              </p:sp>
              <p:sp>
                <p:nvSpPr>
                  <p:cNvPr id="65" name="椭圆 64"/>
                  <p:cNvSpPr>
                    <a:spLocks noChangeAspect="1"/>
                  </p:cNvSpPr>
                  <p:nvPr/>
                </p:nvSpPr>
                <p:spPr>
                  <a:xfrm>
                    <a:off x="6096000" y="3513619"/>
                    <a:ext cx="72000" cy="72000"/>
                  </a:xfrm>
                  <a:prstGeom prst="ellipse">
                    <a:avLst/>
                  </a:prstGeom>
                  <a:solidFill>
                    <a:srgbClr val="F2F2F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微软雅黑" panose="020B0503020204020204" pitchFamily="34" charset="-122"/>
                      <a:ea typeface="微软雅黑" panose="020B0503020204020204" pitchFamily="34" charset="-122"/>
                    </a:endParaRPr>
                  </a:p>
                </p:txBody>
              </p:sp>
            </p:grpSp>
          </p:grpSp>
        </p:grpSp>
        <p:grpSp>
          <p:nvGrpSpPr>
            <p:cNvPr id="6" name="组合 5"/>
            <p:cNvGrpSpPr/>
            <p:nvPr/>
          </p:nvGrpSpPr>
          <p:grpSpPr>
            <a:xfrm>
              <a:off x="4513771" y="2263551"/>
              <a:ext cx="3456977" cy="3456980"/>
              <a:chOff x="5000010" y="2230045"/>
              <a:chExt cx="3195879" cy="3195881"/>
            </a:xfrm>
          </p:grpSpPr>
          <p:sp>
            <p:nvSpPr>
              <p:cNvPr id="66" name="弧 65"/>
              <p:cNvSpPr/>
              <p:nvPr/>
            </p:nvSpPr>
            <p:spPr>
              <a:xfrm rot="790356">
                <a:off x="5000010" y="2230047"/>
                <a:ext cx="3195879" cy="3195879"/>
              </a:xfrm>
              <a:prstGeom prst="arc">
                <a:avLst>
                  <a:gd name="adj1" fmla="val 16456375"/>
                  <a:gd name="adj2" fmla="val 21090461"/>
                </a:avLst>
              </a:prstGeom>
              <a:ln w="19050">
                <a:solidFill>
                  <a:schemeClr val="accent2"/>
                </a:solidFill>
                <a:prstDash val="sysDot"/>
                <a:headEnd type="diamond" w="med" len="med"/>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69" name="弧 68"/>
              <p:cNvSpPr/>
              <p:nvPr/>
            </p:nvSpPr>
            <p:spPr>
              <a:xfrm rot="13872339">
                <a:off x="5000010" y="2230045"/>
                <a:ext cx="3195879" cy="3195879"/>
              </a:xfrm>
              <a:prstGeom prst="arc">
                <a:avLst>
                  <a:gd name="adj1" fmla="val 18351141"/>
                  <a:gd name="adj2" fmla="val 1299351"/>
                </a:avLst>
              </a:prstGeom>
              <a:ln w="19050">
                <a:solidFill>
                  <a:schemeClr val="accent2"/>
                </a:solidFill>
                <a:prstDash val="sysDot"/>
                <a:headEnd type="diamond" w="med" len="med"/>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70" name="弧 69"/>
              <p:cNvSpPr/>
              <p:nvPr/>
            </p:nvSpPr>
            <p:spPr>
              <a:xfrm rot="7409320">
                <a:off x="5000010" y="2230046"/>
                <a:ext cx="3195879" cy="3195879"/>
              </a:xfrm>
              <a:prstGeom prst="arc">
                <a:avLst>
                  <a:gd name="adj1" fmla="val 16544972"/>
                  <a:gd name="adj2" fmla="val 1058759"/>
                </a:avLst>
              </a:prstGeom>
              <a:ln w="19050">
                <a:solidFill>
                  <a:schemeClr val="accent2"/>
                </a:solidFill>
                <a:prstDash val="sysDot"/>
                <a:headEnd type="diamond" w="med" len="med"/>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grpSp>
        <p:sp>
          <p:nvSpPr>
            <p:cNvPr id="11" name="椭圆 10"/>
            <p:cNvSpPr/>
            <p:nvPr/>
          </p:nvSpPr>
          <p:spPr>
            <a:xfrm>
              <a:off x="3273073" y="1022855"/>
              <a:ext cx="5938372" cy="5938372"/>
            </a:xfrm>
            <a:prstGeom prst="ellipse">
              <a:avLst/>
            </a:prstGeom>
            <a:noFill/>
            <a:ln w="6350">
              <a:solidFill>
                <a:schemeClr val="accent2">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微软雅黑" panose="020B0503020204020204" pitchFamily="34" charset="-122"/>
                <a:ea typeface="微软雅黑" panose="020B0503020204020204" pitchFamily="34" charset="-122"/>
              </a:endParaRPr>
            </a:p>
          </p:txBody>
        </p:sp>
      </p:grpSp>
      <p:grpSp>
        <p:nvGrpSpPr>
          <p:cNvPr id="101" name="组合 100"/>
          <p:cNvGrpSpPr/>
          <p:nvPr/>
        </p:nvGrpSpPr>
        <p:grpSpPr>
          <a:xfrm>
            <a:off x="5814455" y="2050527"/>
            <a:ext cx="876970" cy="876970"/>
            <a:chOff x="5803824" y="1949344"/>
            <a:chExt cx="876970" cy="876970"/>
          </a:xfrm>
        </p:grpSpPr>
        <p:sp>
          <p:nvSpPr>
            <p:cNvPr id="14" name="椭圆 13"/>
            <p:cNvSpPr/>
            <p:nvPr/>
          </p:nvSpPr>
          <p:spPr>
            <a:xfrm>
              <a:off x="5803824" y="1949344"/>
              <a:ext cx="876970" cy="8769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288000" rtlCol="0" anchor="ctr">
              <a:noAutofit/>
            </a:bodyPr>
            <a:lstStyle/>
            <a:p>
              <a:pPr algn="ctr">
                <a:lnSpc>
                  <a:spcPct val="150000"/>
                </a:lnSpc>
              </a:pPr>
              <a:r>
                <a:rPr lang="zh-CN" altLang="en-US" sz="1400" b="1">
                  <a:solidFill>
                    <a:schemeClr val="bg1"/>
                  </a:solidFill>
                  <a:latin typeface="微软雅黑" panose="020B0503020204020204" pitchFamily="34" charset="-122"/>
                  <a:ea typeface="微软雅黑" panose="020B0503020204020204" pitchFamily="34" charset="-122"/>
                </a:rPr>
                <a:t>获 客</a:t>
              </a:r>
              <a:endParaRPr lang="en-US" altLang="zh-CN" sz="1400" b="1">
                <a:solidFill>
                  <a:schemeClr val="bg1"/>
                </a:solidFill>
                <a:latin typeface="微软雅黑" panose="020B0503020204020204" pitchFamily="34" charset="-122"/>
                <a:ea typeface="微软雅黑" panose="020B0503020204020204" pitchFamily="34" charset="-122"/>
              </a:endParaRPr>
            </a:p>
          </p:txBody>
        </p:sp>
        <p:sp>
          <p:nvSpPr>
            <p:cNvPr id="50" name="矩形 49"/>
            <p:cNvSpPr/>
            <p:nvPr/>
          </p:nvSpPr>
          <p:spPr>
            <a:xfrm>
              <a:off x="5893496" y="2347621"/>
              <a:ext cx="697627" cy="295722"/>
            </a:xfrm>
            <a:prstGeom prst="rect">
              <a:avLst/>
            </a:prstGeom>
          </p:spPr>
          <p:txBody>
            <a:bodyPr wrap="none">
              <a:spAutoFit/>
            </a:bodyPr>
            <a:lstStyle/>
            <a:p>
              <a:pPr algn="ctr">
                <a:lnSpc>
                  <a:spcPct val="150000"/>
                </a:lnSpc>
              </a:pPr>
              <a:r>
                <a:rPr lang="zh-CN" altLang="en-US" sz="1000">
                  <a:solidFill>
                    <a:schemeClr val="bg1"/>
                  </a:solidFill>
                  <a:latin typeface="微软雅黑" panose="020B0503020204020204" pitchFamily="34" charset="-122"/>
                  <a:ea typeface="微软雅黑" panose="020B0503020204020204" pitchFamily="34" charset="-122"/>
                </a:rPr>
                <a:t>精准获客</a:t>
              </a:r>
              <a:endParaRPr lang="zh-CN" altLang="en-US" sz="1000">
                <a:solidFill>
                  <a:schemeClr val="bg1"/>
                </a:solidFill>
                <a:latin typeface="微软雅黑" panose="020B0503020204020204" pitchFamily="34" charset="-122"/>
                <a:ea typeface="微软雅黑" panose="020B0503020204020204" pitchFamily="34" charset="-122"/>
              </a:endParaRPr>
            </a:p>
          </p:txBody>
        </p:sp>
      </p:grpSp>
      <p:grpSp>
        <p:nvGrpSpPr>
          <p:cNvPr id="100" name="组合 99"/>
          <p:cNvGrpSpPr/>
          <p:nvPr/>
        </p:nvGrpSpPr>
        <p:grpSpPr>
          <a:xfrm>
            <a:off x="7377912" y="4258397"/>
            <a:ext cx="876970" cy="876970"/>
            <a:chOff x="7367281" y="4157214"/>
            <a:chExt cx="876970" cy="876970"/>
          </a:xfrm>
        </p:grpSpPr>
        <p:sp>
          <p:nvSpPr>
            <p:cNvPr id="129" name="椭圆 128"/>
            <p:cNvSpPr/>
            <p:nvPr/>
          </p:nvSpPr>
          <p:spPr>
            <a:xfrm>
              <a:off x="7367281" y="4157214"/>
              <a:ext cx="876970" cy="8769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288000" rtlCol="0" anchor="ctr">
              <a:noAutofit/>
            </a:bodyPr>
            <a:lstStyle/>
            <a:p>
              <a:pPr algn="ctr">
                <a:lnSpc>
                  <a:spcPct val="150000"/>
                </a:lnSpc>
              </a:pPr>
              <a:r>
                <a:rPr lang="zh-CN" altLang="en-US" sz="1400" b="1">
                  <a:solidFill>
                    <a:schemeClr val="bg1"/>
                  </a:solidFill>
                  <a:latin typeface="微软雅黑" panose="020B0503020204020204" pitchFamily="34" charset="-122"/>
                  <a:ea typeface="微软雅黑" panose="020B0503020204020204" pitchFamily="34" charset="-122"/>
                </a:rPr>
                <a:t>方 案</a:t>
              </a:r>
              <a:endParaRPr lang="en-US" altLang="zh-CN" sz="1400" b="1">
                <a:solidFill>
                  <a:schemeClr val="bg1"/>
                </a:solidFill>
                <a:latin typeface="微软雅黑" panose="020B0503020204020204" pitchFamily="34" charset="-122"/>
                <a:ea typeface="微软雅黑" panose="020B0503020204020204" pitchFamily="34" charset="-122"/>
              </a:endParaRPr>
            </a:p>
          </p:txBody>
        </p:sp>
        <p:sp>
          <p:nvSpPr>
            <p:cNvPr id="130" name="矩形 129"/>
            <p:cNvSpPr/>
            <p:nvPr/>
          </p:nvSpPr>
          <p:spPr>
            <a:xfrm>
              <a:off x="7444129" y="4562421"/>
              <a:ext cx="723275" cy="305853"/>
            </a:xfrm>
            <a:prstGeom prst="rect">
              <a:avLst/>
            </a:prstGeom>
          </p:spPr>
          <p:txBody>
            <a:bodyPr wrap="none">
              <a:spAutoFit/>
            </a:bodyPr>
            <a:lstStyle/>
            <a:p>
              <a:pPr algn="ctr">
                <a:lnSpc>
                  <a:spcPct val="150000"/>
                </a:lnSpc>
              </a:pPr>
              <a:r>
                <a:rPr lang="zh-CN" altLang="en-US" sz="1000">
                  <a:solidFill>
                    <a:schemeClr val="bg1"/>
                  </a:solidFill>
                  <a:latin typeface="微软雅黑" panose="020B0503020204020204" pitchFamily="34" charset="-122"/>
                  <a:ea typeface="微软雅黑" panose="020B0503020204020204" pitchFamily="34" charset="-122"/>
                </a:rPr>
                <a:t>定制服务</a:t>
              </a:r>
              <a:endParaRPr lang="zh-CN" altLang="en-US" sz="1000">
                <a:solidFill>
                  <a:schemeClr val="bg1"/>
                </a:solidFill>
                <a:latin typeface="微软雅黑" panose="020B0503020204020204" pitchFamily="34" charset="-122"/>
                <a:ea typeface="微软雅黑" panose="020B0503020204020204" pitchFamily="34" charset="-122"/>
              </a:endParaRPr>
            </a:p>
          </p:txBody>
        </p:sp>
      </p:grpSp>
      <p:sp>
        <p:nvSpPr>
          <p:cNvPr id="131" name="椭圆 130"/>
          <p:cNvSpPr/>
          <p:nvPr/>
        </p:nvSpPr>
        <p:spPr>
          <a:xfrm>
            <a:off x="4270003" y="4258397"/>
            <a:ext cx="876970" cy="8769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288000" rtlCol="0" anchor="ctr">
            <a:noAutofit/>
          </a:bodyPr>
          <a:lstStyle/>
          <a:p>
            <a:pPr algn="ctr">
              <a:lnSpc>
                <a:spcPct val="150000"/>
              </a:lnSpc>
            </a:pPr>
            <a:r>
              <a:rPr lang="zh-CN" altLang="en-US" sz="1400" b="1">
                <a:solidFill>
                  <a:schemeClr val="bg1"/>
                </a:solidFill>
                <a:latin typeface="微软雅黑" panose="020B0503020204020204" pitchFamily="34" charset="-122"/>
                <a:ea typeface="微软雅黑" panose="020B0503020204020204" pitchFamily="34" charset="-122"/>
              </a:rPr>
              <a:t>系 统</a:t>
            </a:r>
            <a:endParaRPr lang="en-US" altLang="zh-CN" sz="1400" b="1">
              <a:solidFill>
                <a:schemeClr val="bg1"/>
              </a:solidFill>
              <a:latin typeface="微软雅黑" panose="020B0503020204020204" pitchFamily="34" charset="-122"/>
              <a:ea typeface="微软雅黑" panose="020B0503020204020204" pitchFamily="34" charset="-122"/>
            </a:endParaRPr>
          </a:p>
        </p:txBody>
      </p:sp>
      <p:sp>
        <p:nvSpPr>
          <p:cNvPr id="132" name="矩形 131"/>
          <p:cNvSpPr/>
          <p:nvPr/>
        </p:nvSpPr>
        <p:spPr>
          <a:xfrm>
            <a:off x="4471885" y="4651119"/>
            <a:ext cx="473206" cy="295978"/>
          </a:xfrm>
          <a:prstGeom prst="rect">
            <a:avLst/>
          </a:prstGeom>
        </p:spPr>
        <p:txBody>
          <a:bodyPr wrap="none">
            <a:spAutoFit/>
          </a:bodyPr>
          <a:lstStyle/>
          <a:p>
            <a:pPr algn="ctr">
              <a:lnSpc>
                <a:spcPct val="150000"/>
              </a:lnSpc>
            </a:pPr>
            <a:r>
              <a:rPr lang="en-US" altLang="zh-CN" sz="1000">
                <a:solidFill>
                  <a:schemeClr val="bg1"/>
                </a:solidFill>
                <a:latin typeface="微软雅黑" panose="020B0503020204020204" pitchFamily="34" charset="-122"/>
                <a:ea typeface="微软雅黑" panose="020B0503020204020204" pitchFamily="34" charset="-122"/>
              </a:rPr>
              <a:t>SaaS</a:t>
            </a:r>
            <a:endParaRPr lang="zh-CN" altLang="en-US" sz="1000">
              <a:solidFill>
                <a:schemeClr val="bg1"/>
              </a:solidFill>
              <a:latin typeface="微软雅黑" panose="020B0503020204020204" pitchFamily="34" charset="-122"/>
              <a:ea typeface="微软雅黑" panose="020B0503020204020204" pitchFamily="34" charset="-122"/>
            </a:endParaRPr>
          </a:p>
        </p:txBody>
      </p:sp>
      <p:sp>
        <p:nvSpPr>
          <p:cNvPr id="105" name="圆角矩形 104"/>
          <p:cNvSpPr/>
          <p:nvPr/>
        </p:nvSpPr>
        <p:spPr>
          <a:xfrm>
            <a:off x="1599348" y="4326834"/>
            <a:ext cx="1179268" cy="355567"/>
          </a:xfrm>
          <a:prstGeom prst="roundRect">
            <a:avLst>
              <a:gd name="adj" fmla="val 0"/>
            </a:avLst>
          </a:prstGeom>
          <a:solidFill>
            <a:schemeClr val="bg1">
              <a:alpha val="74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pitchFamily="34" charset="-122"/>
                <a:ea typeface="微软雅黑" panose="020B0503020204020204" pitchFamily="34" charset="-122"/>
              </a:rPr>
              <a:t>关联网络平台</a:t>
            </a:r>
            <a:endParaRPr lang="zh-CN" altLang="en-US" sz="1200">
              <a:solidFill>
                <a:schemeClr val="tx1"/>
              </a:solidFill>
              <a:latin typeface="微软雅黑" panose="020B0503020204020204" pitchFamily="34" charset="-122"/>
              <a:ea typeface="微软雅黑" panose="020B0503020204020204" pitchFamily="34" charset="-122"/>
            </a:endParaRPr>
          </a:p>
        </p:txBody>
      </p:sp>
      <p:sp>
        <p:nvSpPr>
          <p:cNvPr id="154" name="圆角矩形 153"/>
          <p:cNvSpPr/>
          <p:nvPr/>
        </p:nvSpPr>
        <p:spPr>
          <a:xfrm>
            <a:off x="2864623" y="4326834"/>
            <a:ext cx="1179268" cy="355567"/>
          </a:xfrm>
          <a:prstGeom prst="roundRect">
            <a:avLst>
              <a:gd name="adj" fmla="val 0"/>
            </a:avLst>
          </a:prstGeom>
          <a:solidFill>
            <a:schemeClr val="bg1">
              <a:alpha val="74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pitchFamily="34" charset="-122"/>
                <a:ea typeface="微软雅黑" panose="020B0503020204020204" pitchFamily="34" charset="-122"/>
              </a:rPr>
              <a:t>人行决策平台</a:t>
            </a:r>
            <a:endParaRPr lang="zh-CN" altLang="en-US" sz="1200">
              <a:solidFill>
                <a:schemeClr val="tx1"/>
              </a:solidFill>
              <a:latin typeface="微软雅黑" panose="020B0503020204020204" pitchFamily="34" charset="-122"/>
              <a:ea typeface="微软雅黑" panose="020B0503020204020204" pitchFamily="34" charset="-122"/>
            </a:endParaRPr>
          </a:p>
        </p:txBody>
      </p:sp>
      <p:sp>
        <p:nvSpPr>
          <p:cNvPr id="155" name="圆角矩形 154"/>
          <p:cNvSpPr/>
          <p:nvPr/>
        </p:nvSpPr>
        <p:spPr>
          <a:xfrm>
            <a:off x="1599348" y="4762769"/>
            <a:ext cx="1179268" cy="355567"/>
          </a:xfrm>
          <a:prstGeom prst="roundRect">
            <a:avLst>
              <a:gd name="adj" fmla="val 0"/>
            </a:avLst>
          </a:prstGeom>
          <a:solidFill>
            <a:schemeClr val="bg1">
              <a:alpha val="74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pitchFamily="34" charset="-122"/>
                <a:ea typeface="微软雅黑" panose="020B0503020204020204" pitchFamily="34" charset="-122"/>
              </a:rPr>
              <a:t>智能决策平台</a:t>
            </a:r>
            <a:endParaRPr lang="zh-CN" altLang="en-US" sz="1200">
              <a:solidFill>
                <a:schemeClr val="tx1"/>
              </a:solidFill>
              <a:latin typeface="微软雅黑" panose="020B0503020204020204" pitchFamily="34" charset="-122"/>
              <a:ea typeface="微软雅黑" panose="020B0503020204020204" pitchFamily="34" charset="-122"/>
            </a:endParaRPr>
          </a:p>
        </p:txBody>
      </p:sp>
      <p:sp>
        <p:nvSpPr>
          <p:cNvPr id="156" name="圆角矩形 155"/>
          <p:cNvSpPr/>
          <p:nvPr/>
        </p:nvSpPr>
        <p:spPr>
          <a:xfrm>
            <a:off x="2864623" y="4762769"/>
            <a:ext cx="1179268" cy="355567"/>
          </a:xfrm>
          <a:prstGeom prst="roundRect">
            <a:avLst>
              <a:gd name="adj" fmla="val 0"/>
            </a:avLst>
          </a:prstGeom>
          <a:solidFill>
            <a:schemeClr val="bg1">
              <a:alpha val="74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pitchFamily="34" charset="-122"/>
                <a:ea typeface="微软雅黑" panose="020B0503020204020204" pitchFamily="34" charset="-122"/>
              </a:rPr>
              <a:t>数据管理平台</a:t>
            </a:r>
            <a:endParaRPr lang="zh-CN" altLang="en-US" sz="1200">
              <a:solidFill>
                <a:schemeClr val="tx1"/>
              </a:solidFill>
              <a:latin typeface="微软雅黑" panose="020B0503020204020204" pitchFamily="34" charset="-122"/>
              <a:ea typeface="微软雅黑" panose="020B0503020204020204" pitchFamily="34" charset="-122"/>
            </a:endParaRPr>
          </a:p>
        </p:txBody>
      </p:sp>
      <p:sp>
        <p:nvSpPr>
          <p:cNvPr id="157" name="圆角矩形 156"/>
          <p:cNvSpPr/>
          <p:nvPr/>
        </p:nvSpPr>
        <p:spPr>
          <a:xfrm>
            <a:off x="5043926" y="1168964"/>
            <a:ext cx="1179268" cy="355567"/>
          </a:xfrm>
          <a:prstGeom prst="roundRect">
            <a:avLst>
              <a:gd name="adj" fmla="val 0"/>
            </a:avLst>
          </a:prstGeom>
          <a:solidFill>
            <a:schemeClr val="bg1">
              <a:alpha val="74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pitchFamily="34" charset="-122"/>
                <a:ea typeface="微软雅黑" panose="020B0503020204020204" pitchFamily="34" charset="-122"/>
              </a:rPr>
              <a:t>丰富流量资源</a:t>
            </a:r>
            <a:endParaRPr lang="zh-CN" altLang="en-US" sz="1200">
              <a:solidFill>
                <a:schemeClr val="tx1"/>
              </a:solidFill>
              <a:latin typeface="微软雅黑" panose="020B0503020204020204" pitchFamily="34" charset="-122"/>
              <a:ea typeface="微软雅黑" panose="020B0503020204020204" pitchFamily="34" charset="-122"/>
            </a:endParaRPr>
          </a:p>
        </p:txBody>
      </p:sp>
      <p:sp>
        <p:nvSpPr>
          <p:cNvPr id="158" name="圆角矩形 157"/>
          <p:cNvSpPr/>
          <p:nvPr/>
        </p:nvSpPr>
        <p:spPr>
          <a:xfrm>
            <a:off x="6309201" y="1168964"/>
            <a:ext cx="1179268" cy="355567"/>
          </a:xfrm>
          <a:prstGeom prst="roundRect">
            <a:avLst>
              <a:gd name="adj" fmla="val 0"/>
            </a:avLst>
          </a:prstGeom>
          <a:solidFill>
            <a:schemeClr val="bg1">
              <a:alpha val="74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pitchFamily="34" charset="-122"/>
                <a:ea typeface="微软雅黑" panose="020B0503020204020204" pitchFamily="34" charset="-122"/>
              </a:rPr>
              <a:t>定向人群挖掘</a:t>
            </a:r>
            <a:endParaRPr lang="zh-CN" altLang="en-US" sz="1200">
              <a:solidFill>
                <a:schemeClr val="tx1"/>
              </a:solidFill>
              <a:latin typeface="微软雅黑" panose="020B0503020204020204" pitchFamily="34" charset="-122"/>
              <a:ea typeface="微软雅黑" panose="020B0503020204020204" pitchFamily="34" charset="-122"/>
            </a:endParaRPr>
          </a:p>
        </p:txBody>
      </p:sp>
      <p:sp>
        <p:nvSpPr>
          <p:cNvPr id="159" name="圆角矩形 158"/>
          <p:cNvSpPr/>
          <p:nvPr/>
        </p:nvSpPr>
        <p:spPr>
          <a:xfrm>
            <a:off x="5043926" y="1604899"/>
            <a:ext cx="1179268" cy="355567"/>
          </a:xfrm>
          <a:prstGeom prst="roundRect">
            <a:avLst>
              <a:gd name="adj" fmla="val 0"/>
            </a:avLst>
          </a:prstGeom>
          <a:solidFill>
            <a:schemeClr val="bg1">
              <a:alpha val="74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pitchFamily="34" charset="-122"/>
                <a:ea typeface="微软雅黑" panose="020B0503020204020204" pitchFamily="34" charset="-122"/>
              </a:rPr>
              <a:t>精准人群画像</a:t>
            </a:r>
            <a:endParaRPr lang="zh-CN" altLang="en-US" sz="1200">
              <a:solidFill>
                <a:schemeClr val="tx1"/>
              </a:solidFill>
              <a:latin typeface="微软雅黑" panose="020B0503020204020204" pitchFamily="34" charset="-122"/>
              <a:ea typeface="微软雅黑" panose="020B0503020204020204" pitchFamily="34" charset="-122"/>
            </a:endParaRPr>
          </a:p>
        </p:txBody>
      </p:sp>
      <p:sp>
        <p:nvSpPr>
          <p:cNvPr id="160" name="圆角矩形 159"/>
          <p:cNvSpPr/>
          <p:nvPr/>
        </p:nvSpPr>
        <p:spPr>
          <a:xfrm>
            <a:off x="6309201" y="1604899"/>
            <a:ext cx="1179268" cy="355567"/>
          </a:xfrm>
          <a:prstGeom prst="roundRect">
            <a:avLst>
              <a:gd name="adj" fmla="val 0"/>
            </a:avLst>
          </a:prstGeom>
          <a:solidFill>
            <a:schemeClr val="bg1">
              <a:alpha val="74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pitchFamily="34" charset="-122"/>
                <a:ea typeface="微软雅黑" panose="020B0503020204020204" pitchFamily="34" charset="-122"/>
              </a:rPr>
              <a:t>获客流量管理</a:t>
            </a:r>
            <a:endParaRPr lang="zh-CN" altLang="en-US" sz="1200">
              <a:solidFill>
                <a:schemeClr val="tx1"/>
              </a:solidFill>
              <a:latin typeface="微软雅黑" panose="020B0503020204020204" pitchFamily="34" charset="-122"/>
              <a:ea typeface="微软雅黑" panose="020B0503020204020204" pitchFamily="34" charset="-122"/>
            </a:endParaRPr>
          </a:p>
        </p:txBody>
      </p:sp>
      <p:sp>
        <p:nvSpPr>
          <p:cNvPr id="161" name="圆角矩形 160"/>
          <p:cNvSpPr/>
          <p:nvPr/>
        </p:nvSpPr>
        <p:spPr>
          <a:xfrm>
            <a:off x="8414818" y="4326834"/>
            <a:ext cx="1179268" cy="355567"/>
          </a:xfrm>
          <a:prstGeom prst="roundRect">
            <a:avLst>
              <a:gd name="adj" fmla="val 0"/>
            </a:avLst>
          </a:prstGeom>
          <a:solidFill>
            <a:schemeClr val="bg1">
              <a:alpha val="74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pitchFamily="34" charset="-122"/>
                <a:ea typeface="微软雅黑" panose="020B0503020204020204" pitchFamily="34" charset="-122"/>
              </a:rPr>
              <a:t>定制建模</a:t>
            </a:r>
            <a:endParaRPr lang="zh-CN" altLang="en-US" sz="1200">
              <a:solidFill>
                <a:schemeClr val="tx1"/>
              </a:solidFill>
              <a:latin typeface="微软雅黑" panose="020B0503020204020204" pitchFamily="34" charset="-122"/>
              <a:ea typeface="微软雅黑" panose="020B0503020204020204" pitchFamily="34" charset="-122"/>
            </a:endParaRPr>
          </a:p>
        </p:txBody>
      </p:sp>
      <p:sp>
        <p:nvSpPr>
          <p:cNvPr id="164" name="圆角矩形 163"/>
          <p:cNvSpPr/>
          <p:nvPr/>
        </p:nvSpPr>
        <p:spPr>
          <a:xfrm>
            <a:off x="9680093" y="4326834"/>
            <a:ext cx="1179268" cy="355567"/>
          </a:xfrm>
          <a:prstGeom prst="roundRect">
            <a:avLst>
              <a:gd name="adj" fmla="val 0"/>
            </a:avLst>
          </a:prstGeom>
          <a:solidFill>
            <a:schemeClr val="bg1">
              <a:alpha val="74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pitchFamily="34" charset="-122"/>
                <a:ea typeface="微软雅黑" panose="020B0503020204020204" pitchFamily="34" charset="-122"/>
              </a:rPr>
              <a:t>辅助运营</a:t>
            </a:r>
            <a:endParaRPr lang="zh-CN" altLang="en-US" sz="1200">
              <a:solidFill>
                <a:schemeClr val="tx1"/>
              </a:solidFill>
              <a:latin typeface="微软雅黑" panose="020B0503020204020204" pitchFamily="34" charset="-122"/>
              <a:ea typeface="微软雅黑" panose="020B0503020204020204" pitchFamily="34" charset="-122"/>
            </a:endParaRPr>
          </a:p>
        </p:txBody>
      </p:sp>
      <p:sp>
        <p:nvSpPr>
          <p:cNvPr id="165" name="圆角矩形 164"/>
          <p:cNvSpPr/>
          <p:nvPr/>
        </p:nvSpPr>
        <p:spPr>
          <a:xfrm>
            <a:off x="8414818" y="4762769"/>
            <a:ext cx="1179268" cy="355567"/>
          </a:xfrm>
          <a:prstGeom prst="roundRect">
            <a:avLst>
              <a:gd name="adj" fmla="val 0"/>
            </a:avLst>
          </a:prstGeom>
          <a:solidFill>
            <a:schemeClr val="bg1">
              <a:alpha val="74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pitchFamily="34" charset="-122"/>
                <a:ea typeface="微软雅黑" panose="020B0503020204020204" pitchFamily="34" charset="-122"/>
              </a:rPr>
              <a:t>定制风控</a:t>
            </a:r>
            <a:endParaRPr lang="zh-CN" altLang="en-US" sz="1200">
              <a:solidFill>
                <a:schemeClr val="tx1"/>
              </a:solidFill>
              <a:latin typeface="微软雅黑" panose="020B0503020204020204" pitchFamily="34" charset="-122"/>
              <a:ea typeface="微软雅黑" panose="020B0503020204020204" pitchFamily="34" charset="-122"/>
            </a:endParaRPr>
          </a:p>
        </p:txBody>
      </p:sp>
      <p:sp>
        <p:nvSpPr>
          <p:cNvPr id="166" name="圆角矩形 165"/>
          <p:cNvSpPr/>
          <p:nvPr/>
        </p:nvSpPr>
        <p:spPr>
          <a:xfrm>
            <a:off x="9680093" y="4762769"/>
            <a:ext cx="1614080" cy="355567"/>
          </a:xfrm>
          <a:prstGeom prst="roundRect">
            <a:avLst>
              <a:gd name="adj" fmla="val 0"/>
            </a:avLst>
          </a:prstGeom>
          <a:solidFill>
            <a:schemeClr val="bg1">
              <a:alpha val="74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pitchFamily="34" charset="-122"/>
                <a:ea typeface="微软雅黑" panose="020B0503020204020204" pitchFamily="34" charset="-122"/>
              </a:rPr>
              <a:t>端到端信贷体系输出</a:t>
            </a:r>
            <a:endParaRPr lang="zh-CN" altLang="en-US" sz="120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1227485" y="1117261"/>
            <a:ext cx="5196303" cy="5040227"/>
            <a:chOff x="1407822" y="987196"/>
            <a:chExt cx="5248717" cy="5084396"/>
          </a:xfrm>
        </p:grpSpPr>
        <p:grpSp>
          <p:nvGrpSpPr>
            <p:cNvPr id="18" name="组合 17"/>
            <p:cNvGrpSpPr/>
            <p:nvPr/>
          </p:nvGrpSpPr>
          <p:grpSpPr>
            <a:xfrm>
              <a:off x="1561066" y="987196"/>
              <a:ext cx="4917909" cy="5040423"/>
              <a:chOff x="1561066" y="987196"/>
              <a:chExt cx="4917909" cy="5040423"/>
            </a:xfrm>
          </p:grpSpPr>
          <p:sp>
            <p:nvSpPr>
              <p:cNvPr id="183" name="任意形状 182"/>
              <p:cNvSpPr/>
              <p:nvPr/>
            </p:nvSpPr>
            <p:spPr>
              <a:xfrm rot="10365038" flipH="1">
                <a:off x="1561066" y="987196"/>
                <a:ext cx="4917909" cy="1509098"/>
              </a:xfrm>
              <a:custGeom>
                <a:avLst/>
                <a:gdLst>
                  <a:gd name="connsiteX0" fmla="*/ 1381947 w 4917909"/>
                  <a:gd name="connsiteY0" fmla="*/ 1476044 h 1509098"/>
                  <a:gd name="connsiteX1" fmla="*/ 4732614 w 4917909"/>
                  <a:gd name="connsiteY1" fmla="*/ 642887 h 1509098"/>
                  <a:gd name="connsiteX2" fmla="*/ 4917909 w 4917909"/>
                  <a:gd name="connsiteY2" fmla="*/ 639891 h 1509098"/>
                  <a:gd name="connsiteX3" fmla="*/ 4540677 w 4917909"/>
                  <a:gd name="connsiteY3" fmla="*/ 0 h 1509098"/>
                  <a:gd name="connsiteX4" fmla="*/ 246476 w 4917909"/>
                  <a:gd name="connsiteY4" fmla="*/ 546244 h 1509098"/>
                  <a:gd name="connsiteX5" fmla="*/ 0 w 4917909"/>
                  <a:gd name="connsiteY5" fmla="*/ 1404577 h 1509098"/>
                  <a:gd name="connsiteX6" fmla="*/ 131841 w 4917909"/>
                  <a:gd name="connsiteY6" fmla="*/ 1431489 h 1509098"/>
                  <a:gd name="connsiteX7" fmla="*/ 1381947 w 4917909"/>
                  <a:gd name="connsiteY7" fmla="*/ 1476044 h 1509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17909" h="1509098">
                    <a:moveTo>
                      <a:pt x="1381947" y="1476044"/>
                    </a:moveTo>
                    <a:cubicBezTo>
                      <a:pt x="2423901" y="1324299"/>
                      <a:pt x="3016245" y="699384"/>
                      <a:pt x="4732614" y="642887"/>
                    </a:cubicBezTo>
                    <a:lnTo>
                      <a:pt x="4917909" y="639891"/>
                    </a:lnTo>
                    <a:lnTo>
                      <a:pt x="4540677" y="0"/>
                    </a:lnTo>
                    <a:lnTo>
                      <a:pt x="246476" y="546244"/>
                    </a:lnTo>
                    <a:lnTo>
                      <a:pt x="0" y="1404577"/>
                    </a:lnTo>
                    <a:lnTo>
                      <a:pt x="131841" y="1431489"/>
                    </a:lnTo>
                    <a:cubicBezTo>
                      <a:pt x="637355" y="1524633"/>
                      <a:pt x="1034630" y="1526626"/>
                      <a:pt x="1381947" y="1476044"/>
                    </a:cubicBezTo>
                    <a:close/>
                  </a:path>
                </a:pathLst>
              </a:custGeom>
              <a:gradFill flip="none" rotWithShape="1">
                <a:gsLst>
                  <a:gs pos="0">
                    <a:schemeClr val="accent2">
                      <a:lumMod val="5000"/>
                      <a:lumOff val="95000"/>
                    </a:schemeClr>
                  </a:gs>
                  <a:gs pos="100000">
                    <a:schemeClr val="accent2">
                      <a:lumMod val="28000"/>
                      <a:lumOff val="72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kumimoji="1" lang="zh-CN" altLang="en-US" sz="1400" b="1" spc="300">
                  <a:latin typeface="+mj-ea"/>
                  <a:ea typeface="+mj-ea"/>
                </a:endParaRPr>
              </a:p>
            </p:txBody>
          </p:sp>
          <p:sp>
            <p:nvSpPr>
              <p:cNvPr id="174" name="任意形状 173"/>
              <p:cNvSpPr/>
              <p:nvPr/>
            </p:nvSpPr>
            <p:spPr>
              <a:xfrm rot="10365038" flipH="1">
                <a:off x="1916404" y="1949062"/>
                <a:ext cx="4288058" cy="1251028"/>
              </a:xfrm>
              <a:custGeom>
                <a:avLst/>
                <a:gdLst>
                  <a:gd name="connsiteX0" fmla="*/ 0 w 4288058"/>
                  <a:gd name="connsiteY0" fmla="*/ 1251028 h 1251028"/>
                  <a:gd name="connsiteX1" fmla="*/ 4288058 w 4288058"/>
                  <a:gd name="connsiteY1" fmla="*/ 705567 h 1251028"/>
                  <a:gd name="connsiteX2" fmla="*/ 3872108 w 4288058"/>
                  <a:gd name="connsiteY2" fmla="*/ 0 h 1251028"/>
                  <a:gd name="connsiteX3" fmla="*/ 226058 w 4288058"/>
                  <a:gd name="connsiteY3" fmla="*/ 463795 h 1251028"/>
                  <a:gd name="connsiteX4" fmla="*/ 0 w 4288058"/>
                  <a:gd name="connsiteY4" fmla="*/ 1251028 h 1251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8058" h="1251028">
                    <a:moveTo>
                      <a:pt x="0" y="1251028"/>
                    </a:moveTo>
                    <a:lnTo>
                      <a:pt x="4288058" y="705567"/>
                    </a:lnTo>
                    <a:lnTo>
                      <a:pt x="3872108" y="0"/>
                    </a:lnTo>
                    <a:lnTo>
                      <a:pt x="226058" y="463795"/>
                    </a:lnTo>
                    <a:lnTo>
                      <a:pt x="0" y="1251028"/>
                    </a:lnTo>
                    <a:close/>
                  </a:path>
                </a:pathLst>
              </a:custGeom>
              <a:gradFill flip="none" rotWithShape="1">
                <a:gsLst>
                  <a:gs pos="0">
                    <a:schemeClr val="accent2">
                      <a:lumMod val="15000"/>
                      <a:lumOff val="85000"/>
                    </a:schemeClr>
                  </a:gs>
                  <a:gs pos="100000">
                    <a:schemeClr val="accent2">
                      <a:lumMod val="56000"/>
                      <a:lumOff val="44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kumimoji="1" lang="zh-CN" altLang="en-US" sz="1400" b="1" spc="300">
                  <a:latin typeface="+mj-ea"/>
                  <a:ea typeface="+mj-ea"/>
                </a:endParaRPr>
              </a:p>
            </p:txBody>
          </p:sp>
          <p:sp>
            <p:nvSpPr>
              <p:cNvPr id="164" name="任意形状 163"/>
              <p:cNvSpPr/>
              <p:nvPr/>
            </p:nvSpPr>
            <p:spPr>
              <a:xfrm rot="10365038" flipH="1">
                <a:off x="2240481" y="2739741"/>
                <a:ext cx="3639905" cy="1168580"/>
              </a:xfrm>
              <a:custGeom>
                <a:avLst/>
                <a:gdLst>
                  <a:gd name="connsiteX0" fmla="*/ 0 w 3639905"/>
                  <a:gd name="connsiteY0" fmla="*/ 1168580 h 1168580"/>
                  <a:gd name="connsiteX1" fmla="*/ 3639905 w 3639905"/>
                  <a:gd name="connsiteY1" fmla="*/ 705567 h 1168580"/>
                  <a:gd name="connsiteX2" fmla="*/ 3223955 w 3639905"/>
                  <a:gd name="connsiteY2" fmla="*/ 0 h 1168580"/>
                  <a:gd name="connsiteX3" fmla="*/ 226058 w 3639905"/>
                  <a:gd name="connsiteY3" fmla="*/ 381347 h 1168580"/>
                  <a:gd name="connsiteX4" fmla="*/ 0 w 3639905"/>
                  <a:gd name="connsiteY4" fmla="*/ 1168580 h 1168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9905" h="1168580">
                    <a:moveTo>
                      <a:pt x="0" y="1168580"/>
                    </a:moveTo>
                    <a:lnTo>
                      <a:pt x="3639905" y="705567"/>
                    </a:lnTo>
                    <a:lnTo>
                      <a:pt x="3223955" y="0"/>
                    </a:lnTo>
                    <a:lnTo>
                      <a:pt x="226058" y="381347"/>
                    </a:lnTo>
                    <a:lnTo>
                      <a:pt x="0" y="1168580"/>
                    </a:lnTo>
                    <a:close/>
                  </a:path>
                </a:pathLst>
              </a:custGeom>
              <a:gradFill>
                <a:gsLst>
                  <a:gs pos="0">
                    <a:schemeClr val="accent2">
                      <a:lumMod val="28000"/>
                      <a:lumOff val="72000"/>
                    </a:schemeClr>
                  </a:gs>
                  <a:gs pos="100000">
                    <a:schemeClr val="accent2">
                      <a:lumMod val="92000"/>
                      <a:lumOff val="800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kumimoji="1" lang="zh-CN" altLang="en-US" sz="1400" b="1" spc="300">
                  <a:latin typeface="+mj-ea"/>
                  <a:ea typeface="+mj-ea"/>
                </a:endParaRPr>
              </a:p>
            </p:txBody>
          </p:sp>
          <p:sp>
            <p:nvSpPr>
              <p:cNvPr id="161" name="任意形状 160"/>
              <p:cNvSpPr/>
              <p:nvPr/>
            </p:nvSpPr>
            <p:spPr>
              <a:xfrm rot="10365038" flipH="1">
                <a:off x="2564556" y="3530421"/>
                <a:ext cx="2991753" cy="1086132"/>
              </a:xfrm>
              <a:custGeom>
                <a:avLst/>
                <a:gdLst>
                  <a:gd name="connsiteX0" fmla="*/ 0 w 2991753"/>
                  <a:gd name="connsiteY0" fmla="*/ 1086132 h 1086132"/>
                  <a:gd name="connsiteX1" fmla="*/ 2991753 w 2991753"/>
                  <a:gd name="connsiteY1" fmla="*/ 705567 h 1086132"/>
                  <a:gd name="connsiteX2" fmla="*/ 2575803 w 2991753"/>
                  <a:gd name="connsiteY2" fmla="*/ 0 h 1086132"/>
                  <a:gd name="connsiteX3" fmla="*/ 226058 w 2991753"/>
                  <a:gd name="connsiteY3" fmla="*/ 298899 h 1086132"/>
                  <a:gd name="connsiteX4" fmla="*/ 0 w 2991753"/>
                  <a:gd name="connsiteY4" fmla="*/ 1086132 h 1086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1753" h="1086132">
                    <a:moveTo>
                      <a:pt x="0" y="1086132"/>
                    </a:moveTo>
                    <a:lnTo>
                      <a:pt x="2991753" y="705567"/>
                    </a:lnTo>
                    <a:lnTo>
                      <a:pt x="2575803" y="0"/>
                    </a:lnTo>
                    <a:lnTo>
                      <a:pt x="226058" y="298899"/>
                    </a:lnTo>
                    <a:lnTo>
                      <a:pt x="0" y="1086132"/>
                    </a:lnTo>
                    <a:close/>
                  </a:path>
                </a:pathLst>
              </a:custGeom>
              <a:gradFill>
                <a:gsLst>
                  <a:gs pos="0">
                    <a:schemeClr val="accent2">
                      <a:lumMod val="48000"/>
                      <a:lumOff val="52000"/>
                    </a:schemeClr>
                  </a:gs>
                  <a:gs pos="99000">
                    <a:schemeClr val="accent2">
                      <a:lumMod val="95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kumimoji="1" lang="zh-CN" altLang="en-US" sz="1400" b="1" spc="300">
                  <a:latin typeface="+mj-ea"/>
                  <a:ea typeface="+mj-ea"/>
                </a:endParaRPr>
              </a:p>
            </p:txBody>
          </p:sp>
          <p:sp>
            <p:nvSpPr>
              <p:cNvPr id="158" name="任意形状 157"/>
              <p:cNvSpPr/>
              <p:nvPr/>
            </p:nvSpPr>
            <p:spPr>
              <a:xfrm rot="10365038" flipH="1">
                <a:off x="2888632" y="4321100"/>
                <a:ext cx="2343600" cy="1003685"/>
              </a:xfrm>
              <a:custGeom>
                <a:avLst/>
                <a:gdLst>
                  <a:gd name="connsiteX0" fmla="*/ 0 w 2343600"/>
                  <a:gd name="connsiteY0" fmla="*/ 1003685 h 1003685"/>
                  <a:gd name="connsiteX1" fmla="*/ 2343600 w 2343600"/>
                  <a:gd name="connsiteY1" fmla="*/ 705567 h 1003685"/>
                  <a:gd name="connsiteX2" fmla="*/ 1927650 w 2343600"/>
                  <a:gd name="connsiteY2" fmla="*/ 0 h 1003685"/>
                  <a:gd name="connsiteX3" fmla="*/ 226058 w 2343600"/>
                  <a:gd name="connsiteY3" fmla="*/ 216451 h 1003685"/>
                  <a:gd name="connsiteX4" fmla="*/ 0 w 2343600"/>
                  <a:gd name="connsiteY4" fmla="*/ 1003685 h 1003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600" h="1003685">
                    <a:moveTo>
                      <a:pt x="0" y="1003685"/>
                    </a:moveTo>
                    <a:lnTo>
                      <a:pt x="2343600" y="705567"/>
                    </a:lnTo>
                    <a:lnTo>
                      <a:pt x="1927650" y="0"/>
                    </a:lnTo>
                    <a:lnTo>
                      <a:pt x="226058" y="216451"/>
                    </a:lnTo>
                    <a:lnTo>
                      <a:pt x="0" y="1003685"/>
                    </a:lnTo>
                    <a:close/>
                  </a:path>
                </a:pathLst>
              </a:custGeom>
              <a:gradFill>
                <a:gsLst>
                  <a:gs pos="0">
                    <a:schemeClr val="accent2">
                      <a:lumMod val="82000"/>
                      <a:lumOff val="18000"/>
                    </a:schemeClr>
                  </a:gs>
                  <a:gs pos="99000">
                    <a:schemeClr val="accent2">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kumimoji="1" lang="zh-CN" altLang="en-US" sz="1400" b="1" spc="300">
                  <a:latin typeface="+mj-ea"/>
                  <a:ea typeface="+mj-ea"/>
                </a:endParaRPr>
              </a:p>
            </p:txBody>
          </p:sp>
          <p:sp>
            <p:nvSpPr>
              <p:cNvPr id="194" name="任意形状 193"/>
              <p:cNvSpPr/>
              <p:nvPr/>
            </p:nvSpPr>
            <p:spPr>
              <a:xfrm rot="10365038" flipH="1">
                <a:off x="3212367" y="5111799"/>
                <a:ext cx="1695448" cy="915820"/>
              </a:xfrm>
              <a:custGeom>
                <a:avLst/>
                <a:gdLst>
                  <a:gd name="connsiteX0" fmla="*/ 1535401 w 1695448"/>
                  <a:gd name="connsiteY0" fmla="*/ 428660 h 915820"/>
                  <a:gd name="connsiteX1" fmla="*/ 1282694 w 1695448"/>
                  <a:gd name="connsiteY1" fmla="*/ 0 h 915820"/>
                  <a:gd name="connsiteX2" fmla="*/ 224323 w 1695448"/>
                  <a:gd name="connsiteY2" fmla="*/ 134631 h 915820"/>
                  <a:gd name="connsiteX3" fmla="*/ 139890 w 1695448"/>
                  <a:gd name="connsiteY3" fmla="*/ 428662 h 915820"/>
                  <a:gd name="connsiteX4" fmla="*/ 0 w 1695448"/>
                  <a:gd name="connsiteY4" fmla="*/ 915820 h 915820"/>
                  <a:gd name="connsiteX5" fmla="*/ 1695448 w 1695448"/>
                  <a:gd name="connsiteY5" fmla="*/ 700150 h 915820"/>
                  <a:gd name="connsiteX6" fmla="*/ 1535399 w 1695448"/>
                  <a:gd name="connsiteY6" fmla="*/ 428662 h 915820"/>
                  <a:gd name="connsiteX7" fmla="*/ 139890 w 1695448"/>
                  <a:gd name="connsiteY7" fmla="*/ 428663 h 915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5448" h="915820">
                    <a:moveTo>
                      <a:pt x="1535401" y="428660"/>
                    </a:moveTo>
                    <a:lnTo>
                      <a:pt x="1282694" y="0"/>
                    </a:lnTo>
                    <a:lnTo>
                      <a:pt x="224323" y="134631"/>
                    </a:lnTo>
                    <a:lnTo>
                      <a:pt x="139890" y="428662"/>
                    </a:lnTo>
                    <a:close/>
                    <a:moveTo>
                      <a:pt x="0" y="915820"/>
                    </a:moveTo>
                    <a:lnTo>
                      <a:pt x="1695448" y="700150"/>
                    </a:lnTo>
                    <a:lnTo>
                      <a:pt x="1535399" y="428662"/>
                    </a:lnTo>
                    <a:lnTo>
                      <a:pt x="139890" y="428663"/>
                    </a:lnTo>
                    <a:close/>
                  </a:path>
                </a:pathLst>
              </a:custGeom>
              <a:gradFill>
                <a:gsLst>
                  <a:gs pos="0">
                    <a:schemeClr val="accent2">
                      <a:lumMod val="91000"/>
                    </a:schemeClr>
                  </a:gs>
                  <a:gs pos="99000">
                    <a:schemeClr val="accent1">
                      <a:lumMod val="68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kumimoji="1" lang="zh-CN" altLang="en-US" sz="1400" b="1" spc="300">
                  <a:latin typeface="+mj-ea"/>
                  <a:ea typeface="+mj-ea"/>
                </a:endParaRPr>
              </a:p>
            </p:txBody>
          </p:sp>
        </p:grpSp>
        <p:grpSp>
          <p:nvGrpSpPr>
            <p:cNvPr id="27" name="组合 26"/>
            <p:cNvGrpSpPr/>
            <p:nvPr/>
          </p:nvGrpSpPr>
          <p:grpSpPr>
            <a:xfrm>
              <a:off x="1407822" y="1198231"/>
              <a:ext cx="5248717" cy="4873361"/>
              <a:chOff x="1407822" y="1198231"/>
              <a:chExt cx="5248717" cy="4873361"/>
            </a:xfrm>
          </p:grpSpPr>
          <p:cxnSp>
            <p:nvCxnSpPr>
              <p:cNvPr id="20" name="直线连接符 19"/>
              <p:cNvCxnSpPr/>
              <p:nvPr/>
            </p:nvCxnSpPr>
            <p:spPr>
              <a:xfrm>
                <a:off x="1407822" y="1198231"/>
                <a:ext cx="2109675" cy="4851393"/>
              </a:xfrm>
              <a:prstGeom prst="line">
                <a:avLst/>
              </a:prstGeom>
              <a:ln w="1016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8" name="直线连接符 197"/>
              <p:cNvCxnSpPr/>
              <p:nvPr/>
            </p:nvCxnSpPr>
            <p:spPr>
              <a:xfrm flipH="1">
                <a:off x="4546864" y="1198231"/>
                <a:ext cx="2109675" cy="4851393"/>
              </a:xfrm>
              <a:prstGeom prst="line">
                <a:avLst/>
              </a:prstGeom>
              <a:ln w="1016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5" name="梯形 24"/>
              <p:cNvSpPr/>
              <p:nvPr/>
            </p:nvSpPr>
            <p:spPr>
              <a:xfrm>
                <a:off x="3475053" y="5965831"/>
                <a:ext cx="1116000" cy="105761"/>
              </a:xfrm>
              <a:prstGeom prst="trapezoid">
                <a:avLst>
                  <a:gd name="adj" fmla="val 42398"/>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grpSp>
      </p:grpSp>
      <p:sp>
        <p:nvSpPr>
          <p:cNvPr id="5" name="标题 4"/>
          <p:cNvSpPr>
            <a:spLocks noGrp="1"/>
          </p:cNvSpPr>
          <p:nvPr>
            <p:ph type="title" idx="4294967295"/>
          </p:nvPr>
        </p:nvSpPr>
        <p:spPr>
          <a:xfrm>
            <a:off x="623939" y="142241"/>
            <a:ext cx="3343403" cy="678204"/>
          </a:xfrm>
        </p:spPr>
        <p:txBody>
          <a:bodyPr anchor="ctr">
            <a:noAutofit/>
          </a:bodyPr>
          <a:lstStyle/>
          <a:p>
            <a:pPr>
              <a:lnSpc>
                <a:spcPts val="4320"/>
              </a:lnSpc>
            </a:pPr>
            <a:r>
              <a:rPr lang="zh-CN" altLang="en-US" sz="2900" b="1">
                <a:solidFill>
                  <a:schemeClr val="tx1"/>
                </a:solidFill>
                <a:latin typeface="微软雅黑" panose="020B0503020204020204" pitchFamily="34" charset="-122"/>
                <a:ea typeface="微软雅黑" panose="020B0503020204020204" pitchFamily="34" charset="-122"/>
              </a:rPr>
              <a:t>精准获客解决方案</a:t>
            </a:r>
            <a:endParaRPr lang="zh-CN" altLang="en-US" sz="2900" b="1">
              <a:solidFill>
                <a:schemeClr val="tx1"/>
              </a:solidFill>
              <a:latin typeface="微软雅黑" panose="020B0503020204020204" pitchFamily="34" charset="-122"/>
              <a:ea typeface="微软雅黑" panose="020B0503020204020204" pitchFamily="34" charset="-122"/>
            </a:endParaRPr>
          </a:p>
        </p:txBody>
      </p:sp>
      <p:sp>
        <p:nvSpPr>
          <p:cNvPr id="7" name="矩形 6"/>
          <p:cNvSpPr/>
          <p:nvPr/>
        </p:nvSpPr>
        <p:spPr>
          <a:xfrm>
            <a:off x="3737881" y="326529"/>
            <a:ext cx="4505511" cy="429798"/>
          </a:xfrm>
          <a:prstGeom prst="rect">
            <a:avLst/>
          </a:prstGeom>
        </p:spPr>
        <p:txBody>
          <a:bodyPr vert="horz" lIns="91440" tIns="45720" rIns="91440" bIns="45720" rtlCol="0" anchor="ctr">
            <a:noAutofit/>
          </a:bodyPr>
          <a:lstStyle/>
          <a:p>
            <a:pPr>
              <a:lnSpc>
                <a:spcPct val="120000"/>
              </a:lnSpc>
              <a:spcBef>
                <a:spcPct val="0"/>
              </a:spcBef>
            </a:pPr>
            <a:r>
              <a:rPr lang="zh-CN" altLang="en-US" sz="1900" b="1">
                <a:gradFill>
                  <a:gsLst>
                    <a:gs pos="0">
                      <a:srgbClr val="46C484"/>
                    </a:gs>
                    <a:gs pos="100000">
                      <a:srgbClr val="2351B4"/>
                    </a:gs>
                  </a:gsLst>
                  <a:lin ang="10800000" scaled="1"/>
                </a:gradFill>
                <a:latin typeface="微软雅黑" panose="020B0503020204020204" pitchFamily="34" charset="-122"/>
                <a:ea typeface="微软雅黑" panose="020B0503020204020204" pitchFamily="34" charset="-122"/>
                <a:cs typeface="+mj-cs"/>
              </a:rPr>
              <a:t>精准投放布局、提升效能转化</a:t>
            </a:r>
            <a:endParaRPr lang="zh-CN" altLang="en-US" sz="1900" b="1">
              <a:gradFill>
                <a:gsLst>
                  <a:gs pos="0">
                    <a:srgbClr val="46C484"/>
                  </a:gs>
                  <a:gs pos="100000">
                    <a:srgbClr val="2351B4"/>
                  </a:gs>
                </a:gsLst>
                <a:lin ang="10800000" scaled="1"/>
              </a:gradFill>
              <a:latin typeface="微软雅黑" panose="020B0503020204020204" pitchFamily="34" charset="-122"/>
              <a:ea typeface="微软雅黑" panose="020B0503020204020204" pitchFamily="34" charset="-122"/>
              <a:cs typeface="+mj-cs"/>
            </a:endParaRPr>
          </a:p>
        </p:txBody>
      </p:sp>
      <p:cxnSp>
        <p:nvCxnSpPr>
          <p:cNvPr id="111" name="直线箭头连接符 110"/>
          <p:cNvCxnSpPr/>
          <p:nvPr/>
        </p:nvCxnSpPr>
        <p:spPr>
          <a:xfrm>
            <a:off x="5714073" y="1925829"/>
            <a:ext cx="1311301" cy="0"/>
          </a:xfrm>
          <a:prstGeom prst="straightConnector1">
            <a:avLst/>
          </a:prstGeom>
          <a:ln w="9525">
            <a:solidFill>
              <a:schemeClr val="accent2"/>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56" name="组合 55"/>
          <p:cNvGrpSpPr/>
          <p:nvPr/>
        </p:nvGrpSpPr>
        <p:grpSpPr>
          <a:xfrm>
            <a:off x="6978307" y="1359083"/>
            <a:ext cx="4202760" cy="4774263"/>
            <a:chOff x="6815747" y="1318443"/>
            <a:chExt cx="4202760" cy="4774263"/>
          </a:xfrm>
        </p:grpSpPr>
        <p:pic>
          <p:nvPicPr>
            <p:cNvPr id="176" name="图形 175" descr="细菌 纯色填充"/>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790799" y="4437318"/>
              <a:ext cx="627335" cy="627335"/>
            </a:xfrm>
            <a:prstGeom prst="rect">
              <a:avLst/>
            </a:prstGeom>
          </p:spPr>
        </p:pic>
        <p:sp>
          <p:nvSpPr>
            <p:cNvPr id="110" name="矩形 64"/>
            <p:cNvSpPr/>
            <p:nvPr/>
          </p:nvSpPr>
          <p:spPr>
            <a:xfrm>
              <a:off x="6849861" y="1362383"/>
              <a:ext cx="3848309" cy="840625"/>
            </a:xfrm>
            <a:prstGeom prst="rect">
              <a:avLst/>
            </a:prstGeom>
            <a:noFill/>
            <a:ln w="9525">
              <a:solidFill>
                <a:schemeClr val="bg1">
                  <a:lumMod val="75000"/>
                </a:schemeClr>
              </a:solidFill>
              <a:prstDash val="dash"/>
              <a:miter/>
            </a:ln>
          </p:spPr>
          <p:txBody>
            <a:bodyPr lIns="45719" rIns="45719" anchor="ctr"/>
            <a:lstStyle/>
            <a:p>
              <a:pPr>
                <a:lnSpc>
                  <a:spcPct val="200000"/>
                </a:lnSpc>
                <a:defRPr sz="14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latin typeface="微软雅黑" panose="020B0503020204020204" pitchFamily="34" charset="-122"/>
                <a:ea typeface="微软雅黑" panose="020B0503020204020204" pitchFamily="34" charset="-122"/>
              </a:endParaRPr>
            </a:p>
          </p:txBody>
        </p:sp>
        <p:sp>
          <p:nvSpPr>
            <p:cNvPr id="114" name="矩形 113"/>
            <p:cNvSpPr/>
            <p:nvPr/>
          </p:nvSpPr>
          <p:spPr>
            <a:xfrm>
              <a:off x="7343135" y="1625560"/>
              <a:ext cx="1031051" cy="477054"/>
            </a:xfrm>
            <a:prstGeom prst="rect">
              <a:avLst/>
            </a:prstGeom>
          </p:spPr>
          <p:txBody>
            <a:bodyPr wrap="none">
              <a:spAutoFit/>
            </a:bodyPr>
            <a:lstStyle/>
            <a:p>
              <a:r>
                <a:rPr lang="en-US" altLang="zh-CN" sz="1400" b="1">
                  <a:solidFill>
                    <a:schemeClr val="accent2"/>
                  </a:solidFill>
                  <a:latin typeface="微软雅黑" panose="020B0503020204020204" pitchFamily="34" charset="-122"/>
                  <a:ea typeface="微软雅黑" panose="020B0503020204020204" pitchFamily="34" charset="-122"/>
                </a:rPr>
                <a:t>150</a:t>
              </a:r>
              <a:r>
                <a:rPr lang="zh-CN" altLang="en-US" sz="1400" b="1">
                  <a:solidFill>
                    <a:schemeClr val="accent2"/>
                  </a:solidFill>
                  <a:latin typeface="微软雅黑" panose="020B0503020204020204" pitchFamily="34" charset="-122"/>
                  <a:ea typeface="微软雅黑" panose="020B0503020204020204" pitchFamily="34" charset="-122"/>
                </a:rPr>
                <a:t>亿</a:t>
              </a:r>
              <a:r>
                <a:rPr lang="en-US" altLang="zh-CN" sz="1200" b="1">
                  <a:solidFill>
                    <a:schemeClr val="accent2"/>
                  </a:solidFill>
                  <a:latin typeface="微软雅黑" panose="020B0503020204020204" pitchFamily="34" charset="-122"/>
                  <a:ea typeface="微软雅黑" panose="020B0503020204020204" pitchFamily="34" charset="-122"/>
                </a:rPr>
                <a:t>+</a:t>
              </a:r>
              <a:endParaRPr lang="en-US" altLang="zh-CN" sz="1200" b="1">
                <a:solidFill>
                  <a:schemeClr val="accent2"/>
                </a:solidFill>
                <a:latin typeface="微软雅黑" panose="020B0503020204020204" pitchFamily="34" charset="-122"/>
                <a:ea typeface="微软雅黑" panose="020B0503020204020204" pitchFamily="34" charset="-122"/>
              </a:endParaRPr>
            </a:p>
            <a:p>
              <a:r>
                <a:rPr lang="zh-CN" altLang="en-US" sz="1100">
                  <a:latin typeface="微软雅黑" panose="020B0503020204020204" pitchFamily="34" charset="-122"/>
                  <a:ea typeface="微软雅黑" panose="020B0503020204020204" pitchFamily="34" charset="-122"/>
                </a:rPr>
                <a:t>移动终端数据</a:t>
              </a:r>
              <a:endParaRPr lang="zh-CN" altLang="en-US" sz="1200">
                <a:latin typeface="微软雅黑" panose="020B0503020204020204" pitchFamily="34" charset="-122"/>
                <a:ea typeface="微软雅黑" panose="020B0503020204020204" pitchFamily="34" charset="-122"/>
              </a:endParaRPr>
            </a:p>
          </p:txBody>
        </p:sp>
        <p:sp>
          <p:nvSpPr>
            <p:cNvPr id="116" name="矩形 64"/>
            <p:cNvSpPr/>
            <p:nvPr/>
          </p:nvSpPr>
          <p:spPr>
            <a:xfrm>
              <a:off x="6849861" y="2269723"/>
              <a:ext cx="3848309" cy="919804"/>
            </a:xfrm>
            <a:prstGeom prst="rect">
              <a:avLst/>
            </a:prstGeom>
            <a:noFill/>
            <a:ln w="9525">
              <a:solidFill>
                <a:schemeClr val="bg1">
                  <a:lumMod val="75000"/>
                </a:schemeClr>
              </a:solidFill>
              <a:prstDash val="dash"/>
              <a:miter/>
            </a:ln>
          </p:spPr>
          <p:txBody>
            <a:bodyPr lIns="45719" rIns="45719" anchor="ctr"/>
            <a:lstStyle/>
            <a:p>
              <a:pPr>
                <a:lnSpc>
                  <a:spcPct val="200000"/>
                </a:lnSpc>
                <a:defRPr sz="14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latin typeface="微软雅黑" panose="020B0503020204020204" pitchFamily="34" charset="-122"/>
                <a:ea typeface="微软雅黑" panose="020B0503020204020204" pitchFamily="34" charset="-122"/>
              </a:endParaRPr>
            </a:p>
          </p:txBody>
        </p:sp>
        <p:sp>
          <p:nvSpPr>
            <p:cNvPr id="117" name="矩形 64"/>
            <p:cNvSpPr/>
            <p:nvPr/>
          </p:nvSpPr>
          <p:spPr>
            <a:xfrm>
              <a:off x="6849861" y="3261751"/>
              <a:ext cx="3848309" cy="948437"/>
            </a:xfrm>
            <a:prstGeom prst="rect">
              <a:avLst/>
            </a:prstGeom>
            <a:noFill/>
            <a:ln w="9525">
              <a:solidFill>
                <a:schemeClr val="bg1">
                  <a:lumMod val="75000"/>
                </a:schemeClr>
              </a:solidFill>
              <a:prstDash val="dash"/>
              <a:miter/>
            </a:ln>
          </p:spPr>
          <p:txBody>
            <a:bodyPr lIns="45719" rIns="45719" anchor="ctr"/>
            <a:lstStyle/>
            <a:p>
              <a:pPr>
                <a:lnSpc>
                  <a:spcPct val="200000"/>
                </a:lnSpc>
                <a:defRPr sz="14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latin typeface="微软雅黑" panose="020B0503020204020204" pitchFamily="34" charset="-122"/>
                <a:ea typeface="微软雅黑" panose="020B0503020204020204" pitchFamily="34" charset="-122"/>
              </a:endParaRPr>
            </a:p>
          </p:txBody>
        </p:sp>
        <p:pic>
          <p:nvPicPr>
            <p:cNvPr id="119" name="图形 118" descr="信号塔 纯色填充"/>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05695" y="1553652"/>
              <a:ext cx="524993" cy="524993"/>
            </a:xfrm>
            <a:prstGeom prst="rect">
              <a:avLst/>
            </a:prstGeom>
          </p:spPr>
        </p:pic>
        <p:pic>
          <p:nvPicPr>
            <p:cNvPr id="127" name="图形 126" descr="手机振动 纯色填充"/>
            <p:cNvPicPr>
              <a:picLocks noChangeAspect="1"/>
            </p:cNvPicPr>
            <p:nvPr/>
          </p:nvPicPr>
          <p:blipFill>
            <a:blip r:embed="rId5" cstate="print">
              <a:extLst>
                <a:ext uri="{96DAC541-7B7A-43D3-8B79-37D633B846F1}">
                  <asvg:svgBlip xmlns:asvg="http://schemas.microsoft.com/office/drawing/2016/SVG/main" r:embed="rId6"/>
                </a:ext>
              </a:extLst>
            </a:blip>
            <a:stretch>
              <a:fillRect/>
            </a:stretch>
          </p:blipFill>
          <p:spPr>
            <a:xfrm>
              <a:off x="8370891" y="1536773"/>
              <a:ext cx="348416" cy="348416"/>
            </a:xfrm>
            <a:prstGeom prst="rect">
              <a:avLst/>
            </a:prstGeom>
          </p:spPr>
        </p:pic>
        <p:sp>
          <p:nvSpPr>
            <p:cNvPr id="128" name="矩形 127"/>
            <p:cNvSpPr/>
            <p:nvPr/>
          </p:nvSpPr>
          <p:spPr>
            <a:xfrm>
              <a:off x="8437477" y="1625560"/>
              <a:ext cx="966931" cy="477054"/>
            </a:xfrm>
            <a:prstGeom prst="rect">
              <a:avLst/>
            </a:prstGeom>
          </p:spPr>
          <p:txBody>
            <a:bodyPr wrap="none">
              <a:spAutoFit/>
            </a:bodyPr>
            <a:lstStyle/>
            <a:p>
              <a:r>
                <a:rPr lang="zh-CN" altLang="en-US" sz="1400" b="1">
                  <a:solidFill>
                    <a:schemeClr val="accent2"/>
                  </a:solidFill>
                  <a:latin typeface="微软雅黑" panose="020B0503020204020204" pitchFamily="34" charset="-122"/>
                  <a:ea typeface="微软雅黑" panose="020B0503020204020204" pitchFamily="34" charset="-122"/>
                </a:rPr>
                <a:t>     </a:t>
              </a:r>
              <a:r>
                <a:rPr lang="en-US" altLang="zh-CN" sz="1400" b="1">
                  <a:solidFill>
                    <a:schemeClr val="accent2"/>
                  </a:solidFill>
                  <a:latin typeface="微软雅黑" panose="020B0503020204020204" pitchFamily="34" charset="-122"/>
                  <a:ea typeface="微软雅黑" panose="020B0503020204020204" pitchFamily="34" charset="-122"/>
                </a:rPr>
                <a:t>10</a:t>
              </a:r>
              <a:r>
                <a:rPr lang="zh-CN" altLang="en-US" sz="1400" b="1">
                  <a:solidFill>
                    <a:schemeClr val="accent2"/>
                  </a:solidFill>
                  <a:latin typeface="微软雅黑" panose="020B0503020204020204" pitchFamily="34" charset="-122"/>
                  <a:ea typeface="微软雅黑" panose="020B0503020204020204" pitchFamily="34" charset="-122"/>
                </a:rPr>
                <a:t>亿</a:t>
              </a:r>
              <a:r>
                <a:rPr lang="en-US" altLang="zh-CN" sz="1200" b="1">
                  <a:solidFill>
                    <a:schemeClr val="accent2"/>
                  </a:solidFill>
                  <a:latin typeface="微软雅黑" panose="020B0503020204020204" pitchFamily="34" charset="-122"/>
                  <a:ea typeface="微软雅黑" panose="020B0503020204020204" pitchFamily="34" charset="-122"/>
                </a:rPr>
                <a:t>+</a:t>
              </a:r>
              <a:endParaRPr lang="en-US" altLang="zh-CN" sz="1200" b="1">
                <a:solidFill>
                  <a:schemeClr val="accent2"/>
                </a:solidFill>
                <a:latin typeface="微软雅黑" panose="020B0503020204020204" pitchFamily="34" charset="-122"/>
                <a:ea typeface="微软雅黑" panose="020B0503020204020204" pitchFamily="34" charset="-122"/>
              </a:endParaRPr>
            </a:p>
            <a:p>
              <a:r>
                <a:rPr lang="zh-CN" altLang="en-US" sz="1100">
                  <a:latin typeface="微软雅黑" panose="020B0503020204020204" pitchFamily="34" charset="-122"/>
                  <a:ea typeface="微软雅黑" panose="020B0503020204020204" pitchFamily="34" charset="-122"/>
                </a:rPr>
                <a:t>  活跃设备</a:t>
              </a:r>
              <a:endParaRPr lang="zh-CN" altLang="en-US" sz="1200">
                <a:latin typeface="微软雅黑" panose="020B0503020204020204" pitchFamily="34" charset="-122"/>
                <a:ea typeface="微软雅黑" panose="020B0503020204020204" pitchFamily="34" charset="-122"/>
              </a:endParaRPr>
            </a:p>
          </p:txBody>
        </p:sp>
        <p:pic>
          <p:nvPicPr>
            <p:cNvPr id="130" name="图形 129" descr="组 纯色填充"/>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54394" y="1318443"/>
              <a:ext cx="984956" cy="984956"/>
            </a:xfrm>
            <a:prstGeom prst="rect">
              <a:avLst/>
            </a:prstGeom>
          </p:spPr>
        </p:pic>
        <p:sp>
          <p:nvSpPr>
            <p:cNvPr id="131" name="矩形 130"/>
            <p:cNvSpPr/>
            <p:nvPr/>
          </p:nvSpPr>
          <p:spPr>
            <a:xfrm>
              <a:off x="9312357" y="1809767"/>
              <a:ext cx="1308371" cy="307777"/>
            </a:xfrm>
            <a:prstGeom prst="rect">
              <a:avLst/>
            </a:prstGeom>
          </p:spPr>
          <p:txBody>
            <a:bodyPr wrap="none">
              <a:spAutoFit/>
            </a:bodyPr>
            <a:lstStyle/>
            <a:p>
              <a:r>
                <a:rPr lang="en-US" altLang="zh-CN" sz="1400" b="1">
                  <a:solidFill>
                    <a:schemeClr val="accent2"/>
                  </a:solidFill>
                  <a:latin typeface="微软雅黑" panose="020B0503020204020204" pitchFamily="34" charset="-122"/>
                  <a:ea typeface="微软雅黑" panose="020B0503020204020204" pitchFamily="34" charset="-122"/>
                </a:rPr>
                <a:t>2000</a:t>
              </a:r>
              <a:r>
                <a:rPr lang="en-US" altLang="zh-CN" sz="1200" b="1">
                  <a:solidFill>
                    <a:schemeClr val="accent2"/>
                  </a:solidFill>
                  <a:latin typeface="微软雅黑" panose="020B0503020204020204" pitchFamily="34" charset="-122"/>
                  <a:ea typeface="微软雅黑" panose="020B0503020204020204" pitchFamily="34" charset="-122"/>
                </a:rPr>
                <a:t>+</a:t>
              </a:r>
              <a:r>
                <a:rPr lang="zh-CN" altLang="en-US" sz="1100">
                  <a:latin typeface="微软雅黑" panose="020B0503020204020204" pitchFamily="34" charset="-122"/>
                  <a:ea typeface="微软雅黑" panose="020B0503020204020204" pitchFamily="34" charset="-122"/>
                </a:rPr>
                <a:t>用户标签</a:t>
              </a:r>
              <a:endParaRPr lang="zh-CN" altLang="en-US" sz="1200">
                <a:latin typeface="微软雅黑" panose="020B0503020204020204" pitchFamily="34" charset="-122"/>
                <a:ea typeface="微软雅黑" panose="020B0503020204020204" pitchFamily="34" charset="-122"/>
              </a:endParaRPr>
            </a:p>
          </p:txBody>
        </p:sp>
        <p:grpSp>
          <p:nvGrpSpPr>
            <p:cNvPr id="136" name="组合 135"/>
            <p:cNvGrpSpPr/>
            <p:nvPr/>
          </p:nvGrpSpPr>
          <p:grpSpPr>
            <a:xfrm>
              <a:off x="6815747" y="2265982"/>
              <a:ext cx="544385" cy="927493"/>
              <a:chOff x="7381670" y="2000871"/>
              <a:chExt cx="544385" cy="927493"/>
            </a:xfrm>
          </p:grpSpPr>
          <p:sp>
            <p:nvSpPr>
              <p:cNvPr id="135" name="矩形 134"/>
              <p:cNvSpPr/>
              <p:nvPr/>
            </p:nvSpPr>
            <p:spPr>
              <a:xfrm>
                <a:off x="7415784" y="2000871"/>
                <a:ext cx="444793" cy="92354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微软雅黑" panose="020B0503020204020204" pitchFamily="34" charset="-122"/>
                  <a:ea typeface="微软雅黑" panose="020B0503020204020204" pitchFamily="34" charset="-122"/>
                </a:endParaRPr>
              </a:p>
            </p:txBody>
          </p:sp>
          <p:sp>
            <p:nvSpPr>
              <p:cNvPr id="133" name="矩形 132"/>
              <p:cNvSpPr/>
              <p:nvPr/>
            </p:nvSpPr>
            <p:spPr>
              <a:xfrm>
                <a:off x="7381670" y="2028118"/>
                <a:ext cx="388937" cy="900246"/>
              </a:xfrm>
              <a:prstGeom prst="rect">
                <a:avLst/>
              </a:prstGeom>
            </p:spPr>
            <p:txBody>
              <a:bodyPr wrap="square">
                <a:spAutoFit/>
              </a:bodyPr>
              <a:lstStyle/>
              <a:p>
                <a:pPr algn="ctr"/>
                <a:r>
                  <a:rPr lang="zh-CN" altLang="en-US" sz="1050">
                    <a:latin typeface="微软雅黑" panose="020B0503020204020204" pitchFamily="34" charset="-122"/>
                    <a:ea typeface="微软雅黑" panose="020B0503020204020204" pitchFamily="34" charset="-122"/>
                  </a:rPr>
                  <a:t>不符合基础</a:t>
                </a:r>
                <a:endParaRPr lang="zh-CN" altLang="en-US" sz="1050">
                  <a:latin typeface="微软雅黑" panose="020B0503020204020204" pitchFamily="34" charset="-122"/>
                  <a:ea typeface="微软雅黑" panose="020B0503020204020204" pitchFamily="34" charset="-122"/>
                </a:endParaRPr>
              </a:p>
            </p:txBody>
          </p:sp>
          <p:sp>
            <p:nvSpPr>
              <p:cNvPr id="134" name="矩形 133"/>
              <p:cNvSpPr/>
              <p:nvPr/>
            </p:nvSpPr>
            <p:spPr>
              <a:xfrm>
                <a:off x="7537118" y="2108909"/>
                <a:ext cx="388937" cy="738664"/>
              </a:xfrm>
              <a:prstGeom prst="rect">
                <a:avLst/>
              </a:prstGeom>
            </p:spPr>
            <p:txBody>
              <a:bodyPr wrap="square">
                <a:spAutoFit/>
              </a:bodyPr>
              <a:lstStyle/>
              <a:p>
                <a:pPr algn="ctr"/>
                <a:r>
                  <a:rPr lang="zh-CN" altLang="en-US" sz="1050">
                    <a:latin typeface="微软雅黑" panose="020B0503020204020204" pitchFamily="34" charset="-122"/>
                    <a:ea typeface="微软雅黑" panose="020B0503020204020204" pitchFamily="34" charset="-122"/>
                  </a:rPr>
                  <a:t>准入要求</a:t>
                </a:r>
                <a:endParaRPr lang="zh-CN" altLang="en-US" sz="1050">
                  <a:latin typeface="微软雅黑" panose="020B0503020204020204" pitchFamily="34" charset="-122"/>
                  <a:ea typeface="微软雅黑" panose="020B0503020204020204" pitchFamily="34" charset="-122"/>
                </a:endParaRPr>
              </a:p>
            </p:txBody>
          </p:sp>
        </p:grpSp>
        <p:pic>
          <p:nvPicPr>
            <p:cNvPr id="138" name="图形 137" descr="禁止标志 轮廓"/>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08252" y="2268705"/>
              <a:ext cx="948487" cy="948487"/>
            </a:xfrm>
            <a:prstGeom prst="rect">
              <a:avLst/>
            </a:prstGeom>
          </p:spPr>
        </p:pic>
        <p:sp>
          <p:nvSpPr>
            <p:cNvPr id="139" name="矩形 138"/>
            <p:cNvSpPr/>
            <p:nvPr/>
          </p:nvSpPr>
          <p:spPr>
            <a:xfrm>
              <a:off x="7681768" y="2555679"/>
              <a:ext cx="889987" cy="430887"/>
            </a:xfrm>
            <a:prstGeom prst="rect">
              <a:avLst/>
            </a:prstGeom>
          </p:spPr>
          <p:txBody>
            <a:bodyPr wrap="none">
              <a:spAutoFit/>
            </a:bodyPr>
            <a:lstStyle/>
            <a:p>
              <a:r>
                <a:rPr lang="zh-CN" altLang="en-US" sz="1100">
                  <a:latin typeface="微软雅黑" panose="020B0503020204020204" pitchFamily="34" charset="-122"/>
                  <a:ea typeface="微软雅黑" panose="020B0503020204020204" pitchFamily="34" charset="-122"/>
                </a:rPr>
                <a:t>机构高拒绝</a:t>
              </a:r>
              <a:br>
                <a:rPr lang="zh-CN" altLang="en-US" sz="1100">
                  <a:latin typeface="微软雅黑" panose="020B0503020204020204" pitchFamily="34" charset="-122"/>
                  <a:ea typeface="微软雅黑" panose="020B0503020204020204" pitchFamily="34" charset="-122"/>
                </a:rPr>
              </a:br>
              <a:r>
                <a:rPr lang="zh-CN" altLang="en-US" sz="1100">
                  <a:latin typeface="微软雅黑" panose="020B0503020204020204" pitchFamily="34" charset="-122"/>
                  <a:ea typeface="微软雅黑" panose="020B0503020204020204" pitchFamily="34" charset="-122"/>
                </a:rPr>
                <a:t>原因人群</a:t>
              </a:r>
              <a:endParaRPr lang="zh-CN" altLang="en-US" sz="1050">
                <a:latin typeface="微软雅黑" panose="020B0503020204020204" pitchFamily="34" charset="-122"/>
                <a:ea typeface="微软雅黑" panose="020B0503020204020204" pitchFamily="34" charset="-122"/>
              </a:endParaRPr>
            </a:p>
          </p:txBody>
        </p:sp>
        <p:pic>
          <p:nvPicPr>
            <p:cNvPr id="141" name="图形 140" descr="拄手杖的人 纯色填充"/>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53013" y="2351077"/>
              <a:ext cx="528219" cy="528219"/>
            </a:xfrm>
            <a:prstGeom prst="rect">
              <a:avLst/>
            </a:prstGeom>
          </p:spPr>
        </p:pic>
        <p:pic>
          <p:nvPicPr>
            <p:cNvPr id="145" name="图形 144" descr="北美 纯色填充"/>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626487" y="2240462"/>
              <a:ext cx="1085281" cy="1085281"/>
            </a:xfrm>
            <a:prstGeom prst="rect">
              <a:avLst/>
            </a:prstGeom>
          </p:spPr>
        </p:pic>
        <p:sp>
          <p:nvSpPr>
            <p:cNvPr id="148" name="矩形 147"/>
            <p:cNvSpPr/>
            <p:nvPr/>
          </p:nvSpPr>
          <p:spPr>
            <a:xfrm>
              <a:off x="8687393" y="2864592"/>
              <a:ext cx="466794" cy="261610"/>
            </a:xfrm>
            <a:prstGeom prst="rect">
              <a:avLst/>
            </a:prstGeom>
          </p:spPr>
          <p:txBody>
            <a:bodyPr wrap="none">
              <a:spAutoFit/>
            </a:bodyPr>
            <a:lstStyle/>
            <a:p>
              <a:r>
                <a:rPr lang="zh-CN" altLang="en-US" sz="1100">
                  <a:latin typeface="微软雅黑" panose="020B0503020204020204" pitchFamily="34" charset="-122"/>
                  <a:ea typeface="微软雅黑" panose="020B0503020204020204" pitchFamily="34" charset="-122"/>
                </a:rPr>
                <a:t>年龄</a:t>
              </a:r>
              <a:endParaRPr lang="zh-CN" altLang="en-US" sz="1050">
                <a:latin typeface="微软雅黑" panose="020B0503020204020204" pitchFamily="34" charset="-122"/>
                <a:ea typeface="微软雅黑" panose="020B0503020204020204" pitchFamily="34" charset="-122"/>
              </a:endParaRPr>
            </a:p>
          </p:txBody>
        </p:sp>
        <p:sp>
          <p:nvSpPr>
            <p:cNvPr id="149" name="矩形 148"/>
            <p:cNvSpPr/>
            <p:nvPr/>
          </p:nvSpPr>
          <p:spPr>
            <a:xfrm>
              <a:off x="9281814" y="2862731"/>
              <a:ext cx="466794" cy="261610"/>
            </a:xfrm>
            <a:prstGeom prst="rect">
              <a:avLst/>
            </a:prstGeom>
          </p:spPr>
          <p:txBody>
            <a:bodyPr wrap="none">
              <a:spAutoFit/>
            </a:bodyPr>
            <a:lstStyle/>
            <a:p>
              <a:r>
                <a:rPr lang="zh-CN" altLang="en-US" sz="1100">
                  <a:latin typeface="微软雅黑" panose="020B0503020204020204" pitchFamily="34" charset="-122"/>
                  <a:ea typeface="微软雅黑" panose="020B0503020204020204" pitchFamily="34" charset="-122"/>
                </a:rPr>
                <a:t>地域</a:t>
              </a:r>
              <a:endParaRPr lang="zh-CN" altLang="en-US" sz="1050">
                <a:latin typeface="微软雅黑" panose="020B0503020204020204" pitchFamily="34" charset="-122"/>
                <a:ea typeface="微软雅黑" panose="020B0503020204020204" pitchFamily="34" charset="-122"/>
              </a:endParaRPr>
            </a:p>
          </p:txBody>
        </p:sp>
        <p:sp>
          <p:nvSpPr>
            <p:cNvPr id="153" name="矩形 152"/>
            <p:cNvSpPr/>
            <p:nvPr/>
          </p:nvSpPr>
          <p:spPr>
            <a:xfrm>
              <a:off x="6993355" y="3434809"/>
              <a:ext cx="1197864" cy="270694"/>
            </a:xfrm>
            <a:prstGeom prst="rect">
              <a:avLst/>
            </a:prstGeom>
            <a:solidFill>
              <a:schemeClr val="bg1">
                <a:lumMod val="85000"/>
                <a:alpha val="16000"/>
              </a:schemeClr>
            </a:solidFill>
            <a:ln w="12700">
              <a:solidFill>
                <a:schemeClr val="bg1">
                  <a:lumMod val="8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lvl="0" algn="ctr">
                <a:defRPr/>
              </a:pPr>
              <a:r>
                <a:rPr kumimoji="1" lang="zh-CN" altLang="en-US" sz="105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细颗粒人群标签</a:t>
              </a:r>
              <a:endParaRPr kumimoji="1" lang="zh-CN" altLang="en-US" sz="105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56" name="图形 155" descr="男性形象 纯色填充"/>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65663" y="3721248"/>
              <a:ext cx="425620" cy="425620"/>
            </a:xfrm>
            <a:prstGeom prst="rect">
              <a:avLst/>
            </a:prstGeom>
          </p:spPr>
        </p:pic>
        <p:sp>
          <p:nvSpPr>
            <p:cNvPr id="166" name="矩形 165"/>
            <p:cNvSpPr/>
            <p:nvPr/>
          </p:nvSpPr>
          <p:spPr>
            <a:xfrm>
              <a:off x="8250462" y="3434809"/>
              <a:ext cx="1112566" cy="270694"/>
            </a:xfrm>
            <a:prstGeom prst="rect">
              <a:avLst/>
            </a:prstGeom>
            <a:solidFill>
              <a:schemeClr val="bg1">
                <a:lumMod val="85000"/>
                <a:alpha val="16000"/>
              </a:schemeClr>
            </a:solidFill>
            <a:ln w="12700">
              <a:solidFill>
                <a:schemeClr val="bg1">
                  <a:lumMod val="8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lvl="0" algn="ctr">
                <a:defRPr/>
              </a:pPr>
              <a:r>
                <a:rPr kumimoji="1" lang="zh-CN" altLang="en-US" sz="105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深度人群画像</a:t>
              </a:r>
              <a:endParaRPr kumimoji="1" lang="zh-CN" altLang="en-US" sz="105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7" name="矩形 166"/>
            <p:cNvSpPr/>
            <p:nvPr/>
          </p:nvSpPr>
          <p:spPr>
            <a:xfrm>
              <a:off x="9457470" y="3434809"/>
              <a:ext cx="1112566" cy="270694"/>
            </a:xfrm>
            <a:prstGeom prst="rect">
              <a:avLst/>
            </a:prstGeom>
            <a:solidFill>
              <a:schemeClr val="bg1">
                <a:lumMod val="85000"/>
                <a:alpha val="16000"/>
              </a:schemeClr>
            </a:solidFill>
            <a:ln w="12700">
              <a:solidFill>
                <a:schemeClr val="bg1">
                  <a:lumMod val="8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lvl="0" algn="ctr">
                <a:defRPr/>
              </a:pPr>
              <a:r>
                <a:rPr kumimoji="1" lang="zh-CN" altLang="en-US" sz="105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关系图谱挖掘</a:t>
              </a:r>
              <a:endParaRPr kumimoji="1" lang="zh-CN" altLang="en-US" sz="105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8" name="矩形 167"/>
            <p:cNvSpPr/>
            <p:nvPr/>
          </p:nvSpPr>
          <p:spPr>
            <a:xfrm>
              <a:off x="7677469" y="3791425"/>
              <a:ext cx="1361897" cy="270694"/>
            </a:xfrm>
            <a:prstGeom prst="rect">
              <a:avLst/>
            </a:prstGeom>
            <a:solidFill>
              <a:schemeClr val="bg1">
                <a:lumMod val="85000"/>
                <a:alpha val="16000"/>
              </a:schemeClr>
            </a:solidFill>
            <a:ln w="12700">
              <a:solidFill>
                <a:schemeClr val="bg1">
                  <a:lumMod val="8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lvl="0" algn="ctr">
                <a:defRPr/>
              </a:pPr>
              <a:r>
                <a:rPr kumimoji="1" lang="en-GB" altLang="zh-CN" sz="105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Look-like</a:t>
              </a:r>
              <a:r>
                <a:rPr kumimoji="1" lang="zh-CN" altLang="en-US" sz="105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智能扩量</a:t>
              </a:r>
              <a:endParaRPr kumimoji="1" lang="zh-CN" altLang="en-US" sz="105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9" name="矩形 168"/>
            <p:cNvSpPr/>
            <p:nvPr/>
          </p:nvSpPr>
          <p:spPr>
            <a:xfrm>
              <a:off x="9120706" y="3791425"/>
              <a:ext cx="1112566" cy="270694"/>
            </a:xfrm>
            <a:prstGeom prst="rect">
              <a:avLst/>
            </a:prstGeom>
            <a:solidFill>
              <a:schemeClr val="bg1">
                <a:lumMod val="85000"/>
                <a:alpha val="16000"/>
              </a:schemeClr>
            </a:solidFill>
            <a:ln w="12700">
              <a:solidFill>
                <a:schemeClr val="bg1">
                  <a:lumMod val="8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lvl="0" algn="ctr">
                <a:defRPr/>
              </a:pPr>
              <a:r>
                <a:rPr kumimoji="1" lang="zh-CN" altLang="en-US" sz="105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种子人群包</a:t>
              </a:r>
              <a:endParaRPr kumimoji="1" lang="zh-CN" altLang="en-US" sz="105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0" name="矩形 64"/>
            <p:cNvSpPr/>
            <p:nvPr/>
          </p:nvSpPr>
          <p:spPr>
            <a:xfrm>
              <a:off x="6849861" y="4281140"/>
              <a:ext cx="3848309" cy="879532"/>
            </a:xfrm>
            <a:prstGeom prst="rect">
              <a:avLst/>
            </a:prstGeom>
            <a:noFill/>
            <a:ln w="9525">
              <a:solidFill>
                <a:schemeClr val="bg1">
                  <a:lumMod val="75000"/>
                </a:schemeClr>
              </a:solidFill>
              <a:prstDash val="dash"/>
              <a:miter/>
            </a:ln>
          </p:spPr>
          <p:txBody>
            <a:bodyPr lIns="45719" rIns="45719" anchor="ctr"/>
            <a:lstStyle/>
            <a:p>
              <a:pPr>
                <a:lnSpc>
                  <a:spcPct val="200000"/>
                </a:lnSpc>
                <a:defRPr sz="14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latin typeface="微软雅黑" panose="020B0503020204020204" pitchFamily="34" charset="-122"/>
                <a:ea typeface="微软雅黑" panose="020B0503020204020204" pitchFamily="34" charset="-122"/>
              </a:endParaRPr>
            </a:p>
          </p:txBody>
        </p:sp>
        <p:sp>
          <p:nvSpPr>
            <p:cNvPr id="172" name="矩形 171"/>
            <p:cNvSpPr/>
            <p:nvPr/>
          </p:nvSpPr>
          <p:spPr>
            <a:xfrm>
              <a:off x="7438685" y="4513032"/>
              <a:ext cx="2428656" cy="462499"/>
            </a:xfrm>
            <a:prstGeom prst="rect">
              <a:avLst/>
            </a:prstGeom>
          </p:spPr>
          <p:txBody>
            <a:bodyPr wrap="square">
              <a:spAutoFit/>
            </a:bodyPr>
            <a:lstStyle/>
            <a:p>
              <a:pPr algn="ctr">
                <a:lnSpc>
                  <a:spcPts val="1520"/>
                </a:lnSpc>
              </a:pPr>
              <a:r>
                <a:rPr lang="zh-CN" altLang="en-US" sz="1100">
                  <a:latin typeface="微软雅黑" panose="020B0503020204020204" pitchFamily="34" charset="-122"/>
                  <a:ea typeface="微软雅黑" panose="020B0503020204020204" pitchFamily="34" charset="-122"/>
                </a:rPr>
                <a:t>针对市场环境变化加入特定筛选策略，如受疫情影响严重人群</a:t>
              </a:r>
              <a:endParaRPr lang="zh-CN" altLang="en-US" sz="1100">
                <a:latin typeface="微软雅黑" panose="020B0503020204020204" pitchFamily="34" charset="-122"/>
                <a:ea typeface="微软雅黑" panose="020B0503020204020204" pitchFamily="34" charset="-122"/>
              </a:endParaRPr>
            </a:p>
          </p:txBody>
        </p:sp>
        <p:sp>
          <p:nvSpPr>
            <p:cNvPr id="177" name="矩形 64"/>
            <p:cNvSpPr/>
            <p:nvPr/>
          </p:nvSpPr>
          <p:spPr>
            <a:xfrm>
              <a:off x="6849861" y="5236544"/>
              <a:ext cx="1277635" cy="856162"/>
            </a:xfrm>
            <a:prstGeom prst="rect">
              <a:avLst/>
            </a:prstGeom>
            <a:noFill/>
            <a:ln w="9525">
              <a:solidFill>
                <a:schemeClr val="bg1">
                  <a:lumMod val="75000"/>
                </a:schemeClr>
              </a:solidFill>
              <a:prstDash val="dash"/>
              <a:miter/>
            </a:ln>
          </p:spPr>
          <p:txBody>
            <a:bodyPr lIns="45719" rIns="45719" anchor="ctr"/>
            <a:lstStyle/>
            <a:p>
              <a:pPr>
                <a:lnSpc>
                  <a:spcPct val="200000"/>
                </a:lnSpc>
                <a:defRPr sz="14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latin typeface="微软雅黑" panose="020B0503020204020204" pitchFamily="34" charset="-122"/>
                <a:ea typeface="微软雅黑" panose="020B0503020204020204" pitchFamily="34" charset="-122"/>
              </a:endParaRPr>
            </a:p>
          </p:txBody>
        </p:sp>
        <p:sp>
          <p:nvSpPr>
            <p:cNvPr id="178" name="矩形 177"/>
            <p:cNvSpPr/>
            <p:nvPr/>
          </p:nvSpPr>
          <p:spPr>
            <a:xfrm>
              <a:off x="7283750" y="5454675"/>
              <a:ext cx="1064970" cy="430887"/>
            </a:xfrm>
            <a:prstGeom prst="rect">
              <a:avLst/>
            </a:prstGeom>
          </p:spPr>
          <p:txBody>
            <a:bodyPr wrap="square">
              <a:spAutoFit/>
            </a:bodyPr>
            <a:lstStyle/>
            <a:p>
              <a:r>
                <a:rPr lang="zh-CN" altLang="en-US" sz="1100" b="1">
                  <a:solidFill>
                    <a:srgbClr val="3B6EDA"/>
                  </a:solidFill>
                  <a:latin typeface="微软雅黑" panose="020B0503020204020204" pitchFamily="34" charset="-122"/>
                  <a:ea typeface="微软雅黑" panose="020B0503020204020204" pitchFamily="34" charset="-122"/>
                </a:rPr>
                <a:t>融慧精细化</a:t>
              </a:r>
              <a:endParaRPr lang="en-US" altLang="zh-CN" sz="1100" b="1">
                <a:solidFill>
                  <a:srgbClr val="3B6EDA"/>
                </a:solidFill>
                <a:latin typeface="微软雅黑" panose="020B0503020204020204" pitchFamily="34" charset="-122"/>
                <a:ea typeface="微软雅黑" panose="020B0503020204020204" pitchFamily="34" charset="-122"/>
              </a:endParaRPr>
            </a:p>
            <a:p>
              <a:r>
                <a:rPr lang="zh-CN" altLang="en-US" sz="1100" b="1">
                  <a:solidFill>
                    <a:srgbClr val="3B6EDA"/>
                  </a:solidFill>
                  <a:latin typeface="微软雅黑" panose="020B0503020204020204" pitchFamily="34" charset="-122"/>
                  <a:ea typeface="微软雅黑" panose="020B0503020204020204" pitchFamily="34" charset="-122"/>
                </a:rPr>
                <a:t>运营导流</a:t>
              </a:r>
              <a:endParaRPr lang="zh-CN" altLang="en-US" sz="1100">
                <a:solidFill>
                  <a:srgbClr val="3B6EDA"/>
                </a:solidFill>
                <a:latin typeface="微软雅黑" panose="020B0503020204020204" pitchFamily="34" charset="-122"/>
                <a:ea typeface="微软雅黑" panose="020B0503020204020204" pitchFamily="34" charset="-122"/>
              </a:endParaRPr>
            </a:p>
          </p:txBody>
        </p:sp>
        <p:sp>
          <p:nvSpPr>
            <p:cNvPr id="179" name="矩形 178"/>
            <p:cNvSpPr/>
            <p:nvPr/>
          </p:nvSpPr>
          <p:spPr>
            <a:xfrm>
              <a:off x="8577119" y="5454675"/>
              <a:ext cx="1064970" cy="430887"/>
            </a:xfrm>
            <a:prstGeom prst="rect">
              <a:avLst/>
            </a:prstGeom>
          </p:spPr>
          <p:txBody>
            <a:bodyPr wrap="square">
              <a:spAutoFit/>
            </a:bodyPr>
            <a:lstStyle/>
            <a:p>
              <a:r>
                <a:rPr lang="zh-CN" altLang="en-US" sz="1100" b="1">
                  <a:solidFill>
                    <a:srgbClr val="3B6EDA"/>
                  </a:solidFill>
                  <a:latin typeface="微软雅黑" panose="020B0503020204020204" pitchFamily="34" charset="-122"/>
                  <a:ea typeface="微软雅黑" panose="020B0503020204020204" pitchFamily="34" charset="-122"/>
                </a:rPr>
                <a:t>用户分层级</a:t>
              </a:r>
              <a:endParaRPr lang="en-US" altLang="zh-CN" sz="1100" b="1">
                <a:solidFill>
                  <a:srgbClr val="3B6EDA"/>
                </a:solidFill>
                <a:latin typeface="微软雅黑" panose="020B0503020204020204" pitchFamily="34" charset="-122"/>
                <a:ea typeface="微软雅黑" panose="020B0503020204020204" pitchFamily="34" charset="-122"/>
              </a:endParaRPr>
            </a:p>
            <a:p>
              <a:r>
                <a:rPr lang="zh-CN" altLang="en-US" sz="1100" b="1">
                  <a:solidFill>
                    <a:srgbClr val="3B6EDA"/>
                  </a:solidFill>
                  <a:latin typeface="微软雅黑" panose="020B0503020204020204" pitchFamily="34" charset="-122"/>
                  <a:ea typeface="微软雅黑" panose="020B0503020204020204" pitchFamily="34" charset="-122"/>
                </a:rPr>
                <a:t>出价策略</a:t>
              </a:r>
              <a:endParaRPr lang="zh-CN" altLang="en-US" sz="1100">
                <a:solidFill>
                  <a:srgbClr val="3B6EDA"/>
                </a:solidFill>
                <a:latin typeface="微软雅黑" panose="020B0503020204020204" pitchFamily="34" charset="-122"/>
                <a:ea typeface="微软雅黑" panose="020B0503020204020204" pitchFamily="34" charset="-122"/>
              </a:endParaRPr>
            </a:p>
          </p:txBody>
        </p:sp>
        <p:sp>
          <p:nvSpPr>
            <p:cNvPr id="180" name="矩形 179"/>
            <p:cNvSpPr/>
            <p:nvPr/>
          </p:nvSpPr>
          <p:spPr>
            <a:xfrm>
              <a:off x="9953537" y="5454675"/>
              <a:ext cx="1064970" cy="430887"/>
            </a:xfrm>
            <a:prstGeom prst="rect">
              <a:avLst/>
            </a:prstGeom>
          </p:spPr>
          <p:txBody>
            <a:bodyPr wrap="square">
              <a:spAutoFit/>
            </a:bodyPr>
            <a:lstStyle/>
            <a:p>
              <a:r>
                <a:rPr lang="zh-CN" altLang="en-US" sz="1100" b="1">
                  <a:solidFill>
                    <a:srgbClr val="3B6EDA"/>
                  </a:solidFill>
                  <a:latin typeface="微软雅黑" panose="020B0503020204020204" pitchFamily="34" charset="-122"/>
                  <a:ea typeface="微软雅黑" panose="020B0503020204020204" pitchFamily="34" charset="-122"/>
                </a:rPr>
                <a:t>转化成本</a:t>
              </a:r>
              <a:endParaRPr lang="en-US" altLang="zh-CN" sz="1100" b="1">
                <a:solidFill>
                  <a:srgbClr val="3B6EDA"/>
                </a:solidFill>
                <a:latin typeface="微软雅黑" panose="020B0503020204020204" pitchFamily="34" charset="-122"/>
                <a:ea typeface="微软雅黑" panose="020B0503020204020204" pitchFamily="34" charset="-122"/>
              </a:endParaRPr>
            </a:p>
            <a:p>
              <a:r>
                <a:rPr lang="zh-CN" altLang="en-US" sz="1100" b="1">
                  <a:solidFill>
                    <a:srgbClr val="3B6EDA"/>
                  </a:solidFill>
                  <a:latin typeface="微软雅黑" panose="020B0503020204020204" pitchFamily="34" charset="-122"/>
                  <a:ea typeface="微软雅黑" panose="020B0503020204020204" pitchFamily="34" charset="-122"/>
                </a:rPr>
                <a:t>保障</a:t>
              </a:r>
              <a:endParaRPr lang="zh-CN" altLang="en-US" sz="1100">
                <a:solidFill>
                  <a:srgbClr val="3B6EDA"/>
                </a:solidFill>
                <a:latin typeface="微软雅黑" panose="020B0503020204020204" pitchFamily="34" charset="-122"/>
                <a:ea typeface="微软雅黑" panose="020B0503020204020204" pitchFamily="34" charset="-122"/>
              </a:endParaRPr>
            </a:p>
          </p:txBody>
        </p:sp>
        <p:pic>
          <p:nvPicPr>
            <p:cNvPr id="182" name="图形 181" descr="钱 纯色填充"/>
            <p:cNvPicPr>
              <a:picLocks noChangeAspect="1"/>
            </p:cNvPicPr>
            <p:nvPr/>
          </p:nvPicPr>
          <p:blipFill>
            <a:blip r:embed="rId17" cstate="print">
              <a:extLst>
                <a:ext uri="{96DAC541-7B7A-43D3-8B79-37D633B846F1}">
                  <asvg:svgBlip xmlns:asvg="http://schemas.microsoft.com/office/drawing/2016/SVG/main" r:embed="rId18"/>
                </a:ext>
              </a:extLst>
            </a:blip>
            <a:stretch>
              <a:fillRect/>
            </a:stretch>
          </p:blipFill>
          <p:spPr>
            <a:xfrm>
              <a:off x="9611349" y="5476377"/>
              <a:ext cx="355316" cy="355316"/>
            </a:xfrm>
            <a:prstGeom prst="rect">
              <a:avLst/>
            </a:prstGeom>
          </p:spPr>
        </p:pic>
        <p:pic>
          <p:nvPicPr>
            <p:cNvPr id="186" name="图形 185" descr="图层设计 纯色填充"/>
            <p:cNvPicPr>
              <a:picLocks noChangeAspect="1"/>
            </p:cNvPicPr>
            <p:nvPr/>
          </p:nvPicPr>
          <p:blipFill>
            <a:blip r:embed="rId19" cstate="print">
              <a:extLst>
                <a:ext uri="{96DAC541-7B7A-43D3-8B79-37D633B846F1}">
                  <asvg:svgBlip xmlns:asvg="http://schemas.microsoft.com/office/drawing/2016/SVG/main" r:embed="rId20"/>
                </a:ext>
              </a:extLst>
            </a:blip>
            <a:stretch>
              <a:fillRect/>
            </a:stretch>
          </p:blipFill>
          <p:spPr>
            <a:xfrm>
              <a:off x="8238811" y="5474797"/>
              <a:ext cx="356896" cy="356896"/>
            </a:xfrm>
            <a:prstGeom prst="rect">
              <a:avLst/>
            </a:prstGeom>
          </p:spPr>
        </p:pic>
        <p:pic>
          <p:nvPicPr>
            <p:cNvPr id="188" name="图形 187" descr="层次结构 纯色填充"/>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905963" y="5447529"/>
              <a:ext cx="410849" cy="410849"/>
            </a:xfrm>
            <a:prstGeom prst="rect">
              <a:avLst/>
            </a:prstGeom>
          </p:spPr>
        </p:pic>
        <p:sp>
          <p:nvSpPr>
            <p:cNvPr id="189" name="矩形 64"/>
            <p:cNvSpPr/>
            <p:nvPr/>
          </p:nvSpPr>
          <p:spPr>
            <a:xfrm>
              <a:off x="8175741" y="5236544"/>
              <a:ext cx="1277635" cy="856162"/>
            </a:xfrm>
            <a:prstGeom prst="rect">
              <a:avLst/>
            </a:prstGeom>
            <a:noFill/>
            <a:ln w="9525">
              <a:solidFill>
                <a:schemeClr val="bg1">
                  <a:lumMod val="75000"/>
                </a:schemeClr>
              </a:solidFill>
              <a:prstDash val="dash"/>
              <a:miter/>
            </a:ln>
          </p:spPr>
          <p:txBody>
            <a:bodyPr lIns="45719" rIns="45719" anchor="ctr"/>
            <a:lstStyle/>
            <a:p>
              <a:pPr>
                <a:lnSpc>
                  <a:spcPct val="200000"/>
                </a:lnSpc>
                <a:defRPr sz="14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latin typeface="微软雅黑" panose="020B0503020204020204" pitchFamily="34" charset="-122"/>
                <a:ea typeface="微软雅黑" panose="020B0503020204020204" pitchFamily="34" charset="-122"/>
              </a:endParaRPr>
            </a:p>
          </p:txBody>
        </p:sp>
        <p:sp>
          <p:nvSpPr>
            <p:cNvPr id="191" name="矩形 64"/>
            <p:cNvSpPr/>
            <p:nvPr/>
          </p:nvSpPr>
          <p:spPr>
            <a:xfrm>
              <a:off x="9510765" y="5236544"/>
              <a:ext cx="1187405" cy="856162"/>
            </a:xfrm>
            <a:prstGeom prst="rect">
              <a:avLst/>
            </a:prstGeom>
            <a:noFill/>
            <a:ln w="9525">
              <a:solidFill>
                <a:schemeClr val="bg1">
                  <a:lumMod val="75000"/>
                </a:schemeClr>
              </a:solidFill>
              <a:prstDash val="dash"/>
              <a:miter/>
            </a:ln>
          </p:spPr>
          <p:txBody>
            <a:bodyPr lIns="45719" rIns="45719" anchor="ctr"/>
            <a:lstStyle/>
            <a:p>
              <a:pPr>
                <a:lnSpc>
                  <a:spcPct val="200000"/>
                </a:lnSpc>
                <a:defRPr sz="14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a:latin typeface="微软雅黑" panose="020B0503020204020204" pitchFamily="34" charset="-122"/>
                <a:ea typeface="微软雅黑" panose="020B0503020204020204" pitchFamily="34" charset="-122"/>
              </a:endParaRPr>
            </a:p>
          </p:txBody>
        </p:sp>
      </p:grpSp>
      <p:sp>
        <p:nvSpPr>
          <p:cNvPr id="17" name="矩形 16"/>
          <p:cNvSpPr/>
          <p:nvPr/>
        </p:nvSpPr>
        <p:spPr>
          <a:xfrm>
            <a:off x="2731593" y="1827120"/>
            <a:ext cx="2145138" cy="307777"/>
          </a:xfrm>
          <a:prstGeom prst="rect">
            <a:avLst/>
          </a:prstGeom>
        </p:spPr>
        <p:txBody>
          <a:bodyPr wrap="none">
            <a:spAutoFit/>
          </a:bodyPr>
          <a:lstStyle/>
          <a:p>
            <a:pPr algn="ctr">
              <a:defRPr>
                <a:solidFill>
                  <a:srgbClr val="FFFFFF"/>
                </a:solidFill>
                <a:latin typeface="思源黑体"/>
                <a:ea typeface="思源黑体"/>
                <a:cs typeface="思源黑体"/>
                <a:sym typeface="思源黑体"/>
              </a:defRPr>
            </a:pPr>
            <a:r>
              <a:rPr lang="en-US" altLang="zh-CN" sz="1400">
                <a:solidFill>
                  <a:schemeClr val="accent1">
                    <a:alpha val="71000"/>
                  </a:schemeClr>
                </a:solidFill>
                <a:latin typeface="微软雅黑" panose="020B0503020204020204" pitchFamily="34" charset="-122"/>
                <a:ea typeface="微软雅黑" panose="020B0503020204020204" pitchFamily="34" charset="-122"/>
              </a:rPr>
              <a:t>10</a:t>
            </a:r>
            <a:r>
              <a:rPr lang="zh-CN" altLang="en-US" sz="1400">
                <a:solidFill>
                  <a:schemeClr val="accent1">
                    <a:alpha val="71000"/>
                  </a:schemeClr>
                </a:solidFill>
                <a:latin typeface="微软雅黑" panose="020B0503020204020204" pitchFamily="34" charset="-122"/>
                <a:ea typeface="微软雅黑" panose="020B0503020204020204" pitchFamily="34" charset="-122"/>
              </a:rPr>
              <a:t>亿</a:t>
            </a:r>
            <a:r>
              <a:rPr lang="en-US" altLang="zh-CN" sz="1400">
                <a:solidFill>
                  <a:schemeClr val="accent1">
                    <a:alpha val="71000"/>
                  </a:schemeClr>
                </a:solidFill>
                <a:latin typeface="微软雅黑" panose="020B0503020204020204" pitchFamily="34" charset="-122"/>
                <a:ea typeface="微软雅黑" panose="020B0503020204020204" pitchFamily="34" charset="-122"/>
              </a:rPr>
              <a:t>+</a:t>
            </a:r>
            <a:r>
              <a:rPr lang="zh-CN" altLang="en-US" sz="1400">
                <a:solidFill>
                  <a:schemeClr val="accent1">
                    <a:alpha val="71000"/>
                  </a:schemeClr>
                </a:solidFill>
                <a:latin typeface="微软雅黑" panose="020B0503020204020204" pitchFamily="34" charset="-122"/>
                <a:ea typeface="微软雅黑" panose="020B0503020204020204" pitchFamily="34" charset="-122"/>
              </a:rPr>
              <a:t>月活设备精准画像</a:t>
            </a:r>
            <a:endParaRPr lang="zh-CN" altLang="en-US" sz="1400">
              <a:solidFill>
                <a:schemeClr val="accent1">
                  <a:alpha val="71000"/>
                </a:schemeClr>
              </a:solidFill>
              <a:latin typeface="微软雅黑" panose="020B0503020204020204" pitchFamily="34" charset="-122"/>
              <a:ea typeface="微软雅黑" panose="020B0503020204020204" pitchFamily="34" charset="-122"/>
            </a:endParaRPr>
          </a:p>
        </p:txBody>
      </p:sp>
      <p:sp>
        <p:nvSpPr>
          <p:cNvPr id="195" name="矩形 194"/>
          <p:cNvSpPr/>
          <p:nvPr/>
        </p:nvSpPr>
        <p:spPr>
          <a:xfrm>
            <a:off x="3173217" y="2559663"/>
            <a:ext cx="1261885" cy="307777"/>
          </a:xfrm>
          <a:prstGeom prst="rect">
            <a:avLst/>
          </a:prstGeom>
        </p:spPr>
        <p:txBody>
          <a:bodyPr wrap="none">
            <a:spAutoFit/>
          </a:bodyPr>
          <a:lstStyle/>
          <a:p>
            <a:pPr algn="ctr">
              <a:defRPr>
                <a:solidFill>
                  <a:srgbClr val="FFFFFF"/>
                </a:solidFill>
                <a:latin typeface="思源黑体"/>
                <a:ea typeface="思源黑体"/>
                <a:cs typeface="思源黑体"/>
                <a:sym typeface="思源黑体"/>
              </a:defRPr>
            </a:pPr>
            <a:r>
              <a:rPr lang="zh-CN" altLang="en-US" sz="1400">
                <a:solidFill>
                  <a:schemeClr val="accent1">
                    <a:alpha val="83000"/>
                  </a:schemeClr>
                </a:solidFill>
                <a:latin typeface="微软雅黑" panose="020B0503020204020204" pitchFamily="34" charset="-122"/>
                <a:ea typeface="微软雅黑" panose="020B0503020204020204" pitchFamily="34" charset="-122"/>
              </a:rPr>
              <a:t>定向排除名单</a:t>
            </a:r>
            <a:endParaRPr lang="zh-CN" altLang="en-US" sz="1400">
              <a:solidFill>
                <a:schemeClr val="accent1">
                  <a:alpha val="83000"/>
                </a:schemeClr>
              </a:solidFill>
              <a:latin typeface="微软雅黑" panose="020B0503020204020204" pitchFamily="34" charset="-122"/>
              <a:ea typeface="微软雅黑" panose="020B0503020204020204" pitchFamily="34" charset="-122"/>
            </a:endParaRPr>
          </a:p>
        </p:txBody>
      </p:sp>
      <p:sp>
        <p:nvSpPr>
          <p:cNvPr id="199" name="矩形 198"/>
          <p:cNvSpPr/>
          <p:nvPr/>
        </p:nvSpPr>
        <p:spPr>
          <a:xfrm>
            <a:off x="2993681" y="3318615"/>
            <a:ext cx="1620957" cy="307777"/>
          </a:xfrm>
          <a:prstGeom prst="rect">
            <a:avLst/>
          </a:prstGeom>
        </p:spPr>
        <p:txBody>
          <a:bodyPr wrap="none">
            <a:spAutoFit/>
          </a:bodyPr>
          <a:lstStyle/>
          <a:p>
            <a:pPr algn="ctr">
              <a:defRPr>
                <a:solidFill>
                  <a:srgbClr val="FFFFFF"/>
                </a:solidFill>
                <a:latin typeface="思源黑体"/>
                <a:ea typeface="思源黑体"/>
                <a:cs typeface="思源黑体"/>
                <a:sym typeface="思源黑体"/>
              </a:defRPr>
            </a:pPr>
            <a:r>
              <a:rPr lang="zh-CN" altLang="en-US" sz="1400">
                <a:solidFill>
                  <a:schemeClr val="accent1"/>
                </a:solidFill>
                <a:latin typeface="微软雅黑" panose="020B0503020204020204" pitchFamily="34" charset="-122"/>
                <a:ea typeface="微软雅黑" panose="020B0503020204020204" pitchFamily="34" charset="-122"/>
              </a:rPr>
              <a:t>定制特定意愿模型</a:t>
            </a:r>
            <a:endParaRPr lang="zh-CN" altLang="en-US" sz="1400">
              <a:solidFill>
                <a:schemeClr val="accent1"/>
              </a:solidFill>
              <a:latin typeface="微软雅黑" panose="020B0503020204020204" pitchFamily="34" charset="-122"/>
              <a:ea typeface="微软雅黑" panose="020B0503020204020204" pitchFamily="34" charset="-122"/>
            </a:endParaRPr>
          </a:p>
        </p:txBody>
      </p:sp>
      <p:sp>
        <p:nvSpPr>
          <p:cNvPr id="200" name="矩形 199"/>
          <p:cNvSpPr/>
          <p:nvPr/>
        </p:nvSpPr>
        <p:spPr>
          <a:xfrm>
            <a:off x="3173217" y="4050135"/>
            <a:ext cx="1261885" cy="307777"/>
          </a:xfrm>
          <a:prstGeom prst="rect">
            <a:avLst/>
          </a:prstGeom>
        </p:spPr>
        <p:txBody>
          <a:bodyPr wrap="none">
            <a:spAutoFit/>
          </a:bodyPr>
          <a:lstStyle/>
          <a:p>
            <a:pPr algn="ctr">
              <a:defRPr>
                <a:solidFill>
                  <a:srgbClr val="FFFFFF"/>
                </a:solidFill>
                <a:latin typeface="思源黑体"/>
                <a:ea typeface="思源黑体"/>
                <a:cs typeface="思源黑体"/>
                <a:sym typeface="思源黑体"/>
              </a:defRPr>
            </a:pPr>
            <a:r>
              <a:rPr lang="zh-CN" altLang="en-US" sz="1400">
                <a:solidFill>
                  <a:schemeClr val="bg1">
                    <a:alpha val="94000"/>
                  </a:schemeClr>
                </a:solidFill>
                <a:latin typeface="微软雅黑" panose="020B0503020204020204" pitchFamily="34" charset="-122"/>
                <a:ea typeface="微软雅黑" panose="020B0503020204020204" pitchFamily="34" charset="-122"/>
              </a:rPr>
              <a:t>定制风险策略</a:t>
            </a:r>
            <a:endParaRPr lang="zh-CN" altLang="en-US" sz="1400">
              <a:solidFill>
                <a:schemeClr val="bg1">
                  <a:alpha val="94000"/>
                </a:schemeClr>
              </a:solidFill>
              <a:latin typeface="微软雅黑" panose="020B0503020204020204" pitchFamily="34" charset="-122"/>
              <a:ea typeface="微软雅黑" panose="020B0503020204020204" pitchFamily="34" charset="-122"/>
            </a:endParaRPr>
          </a:p>
        </p:txBody>
      </p:sp>
      <p:sp>
        <p:nvSpPr>
          <p:cNvPr id="201" name="矩形 200"/>
          <p:cNvSpPr/>
          <p:nvPr/>
        </p:nvSpPr>
        <p:spPr>
          <a:xfrm>
            <a:off x="3352755" y="5549751"/>
            <a:ext cx="902811" cy="307777"/>
          </a:xfrm>
          <a:prstGeom prst="rect">
            <a:avLst/>
          </a:prstGeom>
        </p:spPr>
        <p:txBody>
          <a:bodyPr wrap="none">
            <a:spAutoFit/>
          </a:bodyPr>
          <a:lstStyle/>
          <a:p>
            <a:pPr algn="ctr">
              <a:defRPr>
                <a:solidFill>
                  <a:srgbClr val="FFFFFF"/>
                </a:solidFill>
                <a:latin typeface="思源黑体"/>
                <a:ea typeface="思源黑体"/>
                <a:cs typeface="思源黑体"/>
                <a:sym typeface="思源黑体"/>
              </a:defRPr>
            </a:pPr>
            <a:r>
              <a:rPr lang="zh-CN" altLang="en-US" sz="1400">
                <a:solidFill>
                  <a:schemeClr val="bg1"/>
                </a:solidFill>
                <a:latin typeface="微软雅黑" panose="020B0503020204020204" pitchFamily="34" charset="-122"/>
                <a:ea typeface="微软雅黑" panose="020B0503020204020204" pitchFamily="34" charset="-122"/>
              </a:rPr>
              <a:t>运营投放</a:t>
            </a: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202" name="矩形 201"/>
          <p:cNvSpPr/>
          <p:nvPr/>
        </p:nvSpPr>
        <p:spPr>
          <a:xfrm>
            <a:off x="3173217" y="4799943"/>
            <a:ext cx="1261885" cy="307777"/>
          </a:xfrm>
          <a:prstGeom prst="rect">
            <a:avLst/>
          </a:prstGeom>
        </p:spPr>
        <p:txBody>
          <a:bodyPr wrap="none">
            <a:spAutoFit/>
          </a:bodyPr>
          <a:lstStyle/>
          <a:p>
            <a:pPr algn="ctr">
              <a:defRPr>
                <a:solidFill>
                  <a:srgbClr val="FFFFFF"/>
                </a:solidFill>
                <a:latin typeface="思源黑体"/>
                <a:ea typeface="思源黑体"/>
                <a:cs typeface="思源黑体"/>
                <a:sym typeface="思源黑体"/>
              </a:defRPr>
            </a:pPr>
            <a:r>
              <a:rPr lang="zh-CN" altLang="en-US" sz="1400">
                <a:solidFill>
                  <a:schemeClr val="bg1">
                    <a:alpha val="92000"/>
                  </a:schemeClr>
                </a:solidFill>
                <a:latin typeface="微软雅黑" panose="020B0503020204020204" pitchFamily="34" charset="-122"/>
                <a:ea typeface="微软雅黑" panose="020B0503020204020204" pitchFamily="34" charset="-122"/>
              </a:rPr>
              <a:t>定制额外策略</a:t>
            </a:r>
            <a:endParaRPr lang="zh-CN" altLang="en-US" sz="1400">
              <a:solidFill>
                <a:schemeClr val="bg1">
                  <a:alpha val="92000"/>
                </a:schemeClr>
              </a:solidFill>
              <a:latin typeface="微软雅黑" panose="020B0503020204020204" pitchFamily="34" charset="-122"/>
              <a:ea typeface="微软雅黑" panose="020B0503020204020204" pitchFamily="34" charset="-122"/>
            </a:endParaRPr>
          </a:p>
        </p:txBody>
      </p:sp>
      <p:cxnSp>
        <p:nvCxnSpPr>
          <p:cNvPr id="203" name="直线箭头连接符 202"/>
          <p:cNvCxnSpPr/>
          <p:nvPr/>
        </p:nvCxnSpPr>
        <p:spPr>
          <a:xfrm>
            <a:off x="5390641" y="2757933"/>
            <a:ext cx="1634733" cy="0"/>
          </a:xfrm>
          <a:prstGeom prst="straightConnector1">
            <a:avLst/>
          </a:prstGeom>
          <a:ln w="9525">
            <a:solidFill>
              <a:schemeClr val="accent2"/>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04" name="直线箭头连接符 203"/>
          <p:cNvCxnSpPr/>
          <p:nvPr/>
        </p:nvCxnSpPr>
        <p:spPr>
          <a:xfrm>
            <a:off x="5150881" y="3471165"/>
            <a:ext cx="1874493" cy="0"/>
          </a:xfrm>
          <a:prstGeom prst="straightConnector1">
            <a:avLst/>
          </a:prstGeom>
          <a:ln w="9525">
            <a:solidFill>
              <a:schemeClr val="accent2"/>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05" name="直线箭头连接符 204"/>
          <p:cNvCxnSpPr/>
          <p:nvPr/>
        </p:nvCxnSpPr>
        <p:spPr>
          <a:xfrm>
            <a:off x="4521200" y="4923394"/>
            <a:ext cx="2504174" cy="0"/>
          </a:xfrm>
          <a:prstGeom prst="straightConnector1">
            <a:avLst/>
          </a:prstGeom>
          <a:ln w="9525">
            <a:solidFill>
              <a:schemeClr val="accent2"/>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06" name="直线箭头连接符 205"/>
          <p:cNvCxnSpPr/>
          <p:nvPr/>
        </p:nvCxnSpPr>
        <p:spPr>
          <a:xfrm>
            <a:off x="4255565" y="5728066"/>
            <a:ext cx="2769809" cy="0"/>
          </a:xfrm>
          <a:prstGeom prst="straightConnector1">
            <a:avLst/>
          </a:prstGeom>
          <a:ln w="9525">
            <a:solidFill>
              <a:schemeClr val="accent2"/>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4335180" y="1171690"/>
            <a:ext cx="1861371" cy="338554"/>
          </a:xfrm>
          <a:prstGeom prst="rect">
            <a:avLst/>
          </a:prstGeom>
          <a:noFill/>
        </p:spPr>
        <p:txBody>
          <a:bodyPr wrap="square" rtlCol="0">
            <a:spAutoFit/>
          </a:bodyPr>
          <a:lstStyle/>
          <a:p>
            <a:r>
              <a:rPr kumimoji="1" lang="zh-CN" altLang="en-US" sz="1600" b="1">
                <a:solidFill>
                  <a:schemeClr val="accent2"/>
                </a:solidFill>
                <a:latin typeface="微软雅黑" panose="020B0503020204020204" pitchFamily="34" charset="-122"/>
                <a:ea typeface="微软雅黑" panose="020B0503020204020204" pitchFamily="34" charset="-122"/>
              </a:rPr>
              <a:t>精准人群筛选漏斗</a:t>
            </a:r>
            <a:endParaRPr kumimoji="1" lang="zh-CN" altLang="en-US" sz="1600" b="1">
              <a:solidFill>
                <a:schemeClr val="accent2"/>
              </a:solidFill>
              <a:latin typeface="微软雅黑" panose="020B0503020204020204" pitchFamily="34" charset="-122"/>
              <a:ea typeface="微软雅黑" panose="020B0503020204020204" pitchFamily="34" charset="-122"/>
            </a:endParaRPr>
          </a:p>
        </p:txBody>
      </p:sp>
      <p:cxnSp>
        <p:nvCxnSpPr>
          <p:cNvPr id="48" name="直线箭头连接符 47"/>
          <p:cNvCxnSpPr/>
          <p:nvPr/>
        </p:nvCxnSpPr>
        <p:spPr>
          <a:xfrm flipH="1">
            <a:off x="4596281" y="1649895"/>
            <a:ext cx="1911729" cy="4455172"/>
          </a:xfrm>
          <a:prstGeom prst="straightConnector1">
            <a:avLst/>
          </a:prstGeom>
          <a:ln w="76200">
            <a:solidFill>
              <a:schemeClr val="accent2">
                <a:alpha val="7000"/>
              </a:schemeClr>
            </a:solidFill>
            <a:prstDash val="solid"/>
            <a:headEnd w="lg"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矩形 73"/>
          <p:cNvSpPr/>
          <p:nvPr/>
        </p:nvSpPr>
        <p:spPr>
          <a:xfrm>
            <a:off x="2036559" y="3340642"/>
            <a:ext cx="1499460" cy="658906"/>
          </a:xfrm>
          <a:prstGeom prst="rect">
            <a:avLst/>
          </a:prstGeom>
          <a:solidFill>
            <a:schemeClr val="bg1">
              <a:lumMod val="65000"/>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b="1">
                <a:solidFill>
                  <a:schemeClr val="accent2"/>
                </a:solidFill>
                <a:latin typeface="微软雅黑" panose="020B0503020204020204" pitchFamily="34" charset="-122"/>
                <a:ea typeface="微软雅黑" panose="020B0503020204020204" pitchFamily="34" charset="-122"/>
              </a:rPr>
              <a:t>不暴露</a:t>
            </a:r>
            <a:endParaRPr kumimoji="1" lang="zh-CN" altLang="en-US" sz="1600" b="1">
              <a:solidFill>
                <a:schemeClr val="accent2"/>
              </a:solidFill>
              <a:latin typeface="微软雅黑" panose="020B0503020204020204" pitchFamily="34" charset="-122"/>
              <a:ea typeface="微软雅黑" panose="020B0503020204020204" pitchFamily="34" charset="-122"/>
            </a:endParaRPr>
          </a:p>
        </p:txBody>
      </p:sp>
      <p:sp>
        <p:nvSpPr>
          <p:cNvPr id="69" name="矩形 68"/>
          <p:cNvSpPr/>
          <p:nvPr/>
        </p:nvSpPr>
        <p:spPr>
          <a:xfrm>
            <a:off x="3539931" y="1198047"/>
            <a:ext cx="1668089" cy="1317809"/>
          </a:xfrm>
          <a:prstGeom prst="rect">
            <a:avLst/>
          </a:prstGeom>
          <a:solidFill>
            <a:schemeClr val="tx2">
              <a:lumMod val="20000"/>
              <a:lumOff val="8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solidFill>
                <a:schemeClr val="accent2"/>
              </a:solidFill>
              <a:latin typeface="+mj-ea"/>
              <a:ea typeface="+mj-ea"/>
            </a:endParaRPr>
          </a:p>
        </p:txBody>
      </p:sp>
      <p:sp>
        <p:nvSpPr>
          <p:cNvPr id="7" name="矩形 6"/>
          <p:cNvSpPr/>
          <p:nvPr/>
        </p:nvSpPr>
        <p:spPr>
          <a:xfrm>
            <a:off x="2036558" y="1198048"/>
            <a:ext cx="1499462" cy="658906"/>
          </a:xfrm>
          <a:prstGeom prst="rect">
            <a:avLst/>
          </a:prstGeom>
          <a:solidFill>
            <a:schemeClr val="accent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a:solidFill>
                  <a:schemeClr val="accent2"/>
                </a:solidFill>
                <a:latin typeface="微软雅黑" panose="020B0503020204020204" pitchFamily="34" charset="-122"/>
                <a:ea typeface="微软雅黑" panose="020B0503020204020204" pitchFamily="34" charset="-122"/>
              </a:rPr>
              <a:t>24%</a:t>
            </a:r>
            <a:endParaRPr kumimoji="1" lang="zh-CN" altLang="en-US" b="1">
              <a:solidFill>
                <a:schemeClr val="accent2"/>
              </a:solidFill>
              <a:latin typeface="微软雅黑" panose="020B0503020204020204" pitchFamily="34" charset="-122"/>
              <a:ea typeface="微软雅黑" panose="020B0503020204020204" pitchFamily="34" charset="-122"/>
            </a:endParaRPr>
          </a:p>
        </p:txBody>
      </p:sp>
      <p:sp>
        <p:nvSpPr>
          <p:cNvPr id="43" name="矩形 42"/>
          <p:cNvSpPr/>
          <p:nvPr/>
        </p:nvSpPr>
        <p:spPr>
          <a:xfrm>
            <a:off x="695326" y="4344189"/>
            <a:ext cx="9573137" cy="1567494"/>
          </a:xfrm>
          <a:prstGeom prst="rect">
            <a:avLst/>
          </a:prstGeom>
          <a:noFill/>
          <a:ln w="12700" cap="flat" cmpd="sng" algn="ctr">
            <a:solidFill>
              <a:schemeClr val="bg2">
                <a:lumMod val="90000"/>
              </a:schemeClr>
            </a:solidFill>
            <a:prstDash val="dash"/>
            <a:miter lim="800000"/>
          </a:ln>
          <a:effectLst/>
        </p:spPr>
        <p:txBody>
          <a:bodyPr rtlCol="0" anchor="ctr"/>
          <a:lstStyle/>
          <a:p>
            <a:pPr algn="ctr" defTabSz="856615" eaLnBrk="1" fontAlgn="auto" hangingPunct="1">
              <a:spcBef>
                <a:spcPts val="0"/>
              </a:spcBef>
              <a:spcAft>
                <a:spcPts val="0"/>
              </a:spcAft>
            </a:pPr>
            <a:endParaRPr lang="zh-CN" altLang="en-US" sz="2000" b="1" kern="0">
              <a:solidFill>
                <a:prstClr val="white"/>
              </a:solidFill>
              <a:latin typeface="微软雅黑" panose="020B0503020204020204" pitchFamily="34" charset="-122"/>
              <a:ea typeface="微软雅黑" panose="020B0503020204020204" pitchFamily="34" charset="-122"/>
            </a:endParaRPr>
          </a:p>
        </p:txBody>
      </p:sp>
      <p:sp>
        <p:nvSpPr>
          <p:cNvPr id="17" name="Title 1"/>
          <p:cNvSpPr txBox="1"/>
          <p:nvPr/>
        </p:nvSpPr>
        <p:spPr>
          <a:xfrm>
            <a:off x="629831" y="0"/>
            <a:ext cx="4726072" cy="965197"/>
          </a:xfrm>
          <a:prstGeom prst="rect">
            <a:avLst/>
          </a:prstGeom>
        </p:spPr>
        <p:txBody>
          <a:bodyPr anchor="ctr">
            <a:noAutofit/>
          </a:bodyPr>
          <a:lstStyle>
            <a:defPPr>
              <a:defRPr lang="zh-HK"/>
            </a:defPPr>
            <a:lvl1pPr>
              <a:lnSpc>
                <a:spcPts val="4320"/>
              </a:lnSpc>
              <a:spcBef>
                <a:spcPct val="0"/>
              </a:spcBef>
              <a:buNone/>
              <a:defRPr sz="2900" b="1">
                <a:latin typeface="微软雅黑" panose="020B0503020204020204" pitchFamily="34" charset="-122"/>
                <a:ea typeface="微软雅黑" panose="020B0503020204020204" pitchFamily="34" charset="-122"/>
                <a:cs typeface="+mj-cs"/>
              </a:defRPr>
            </a:lvl1pPr>
          </a:lstStyle>
          <a:p>
            <a:r>
              <a:rPr lang="zh-CN" altLang="en-US"/>
              <a:t>丰富的流量资源</a:t>
            </a:r>
            <a:endParaRPr lang="en-US" altLang="zh-CN"/>
          </a:p>
        </p:txBody>
      </p:sp>
      <p:sp>
        <p:nvSpPr>
          <p:cNvPr id="66" name="矩形 26"/>
          <p:cNvSpPr txBox="1"/>
          <p:nvPr/>
        </p:nvSpPr>
        <p:spPr>
          <a:xfrm>
            <a:off x="3465897" y="341743"/>
            <a:ext cx="5968301" cy="407227"/>
          </a:xfrm>
          <a:prstGeom prst="rect">
            <a:avLst/>
          </a:prstGeom>
        </p:spPr>
        <p:txBody>
          <a:bodyPr vert="horz" lIns="91440" tIns="45720" rIns="91440" bIns="45720" rtlCol="0" anchor="ctr">
            <a:normAutofit fontScale="92500" lnSpcReduction="20000"/>
          </a:bodyPr>
          <a:lstStyle>
            <a:defPPr>
              <a:defRPr lang="zh-HK"/>
            </a:defPPr>
            <a:lvl1pPr>
              <a:lnSpc>
                <a:spcPct val="120000"/>
              </a:lnSpc>
              <a:spcBef>
                <a:spcPct val="0"/>
              </a:spcBef>
              <a:defRPr sz="2000" b="1">
                <a:gradFill>
                  <a:gsLst>
                    <a:gs pos="0">
                      <a:srgbClr val="46C484"/>
                    </a:gs>
                    <a:gs pos="100000">
                      <a:srgbClr val="2351B4"/>
                    </a:gs>
                  </a:gsLst>
                  <a:lin ang="10800000" scaled="1"/>
                </a:gradFill>
                <a:latin typeface="微软雅黑" panose="020B0503020204020204" pitchFamily="34" charset="-122"/>
                <a:ea typeface="微软雅黑" panose="020B0503020204020204" pitchFamily="34" charset="-122"/>
                <a:cs typeface="+mj-cs"/>
              </a:defRPr>
            </a:lvl1pPr>
          </a:lstStyle>
          <a:p>
            <a:r>
              <a:rPr lang="zh-CN" altLang="en-US"/>
              <a:t>多平台多渠道合作经验助力互联网场景流量快速对接</a:t>
            </a:r>
            <a:endParaRPr lang="zh-CN" altLang="en-US"/>
          </a:p>
        </p:txBody>
      </p:sp>
      <p:sp>
        <p:nvSpPr>
          <p:cNvPr id="23" name="矩形 22"/>
          <p:cNvSpPr/>
          <p:nvPr/>
        </p:nvSpPr>
        <p:spPr>
          <a:xfrm>
            <a:off x="695326" y="4238796"/>
            <a:ext cx="9573137" cy="407227"/>
          </a:xfrm>
          <a:prstGeom prst="rect">
            <a:avLst/>
          </a:prstGeom>
          <a:solidFill>
            <a:schemeClr val="bg1">
              <a:lumMod val="75000"/>
            </a:schemeClr>
          </a:solidFill>
          <a:ln w="12700" cap="flat" cmpd="sng" algn="ctr">
            <a:noFill/>
            <a:prstDash val="solid"/>
            <a:miter lim="800000"/>
          </a:ln>
          <a:effectLst/>
        </p:spPr>
        <p:txBody>
          <a:bodyPr rtlCol="0" anchor="ctr"/>
          <a:lstStyle/>
          <a:p>
            <a:pPr algn="ctr" defTabSz="856615" eaLnBrk="1" fontAlgn="auto" hangingPunct="1">
              <a:spcBef>
                <a:spcPts val="0"/>
              </a:spcBef>
              <a:spcAft>
                <a:spcPts val="0"/>
              </a:spcAft>
            </a:pPr>
            <a:r>
              <a:rPr lang="zh-CN" altLang="en-US" b="1" kern="0">
                <a:solidFill>
                  <a:prstClr val="white"/>
                </a:solidFill>
                <a:latin typeface="微软雅黑" panose="020B0503020204020204" pitchFamily="34" charset="-122"/>
                <a:ea typeface="微软雅黑" panose="020B0503020204020204" pitchFamily="34" charset="-122"/>
              </a:rPr>
              <a:t>深入合作机构</a:t>
            </a:r>
            <a:endParaRPr lang="zh-CN" altLang="en-US" b="1" kern="0">
              <a:solidFill>
                <a:prstClr val="white"/>
              </a:solidFill>
              <a:latin typeface="微软雅黑" panose="020B0503020204020204" pitchFamily="34" charset="-122"/>
              <a:ea typeface="微软雅黑" panose="020B0503020204020204" pitchFamily="34" charset="-122"/>
            </a:endParaRPr>
          </a:p>
        </p:txBody>
      </p:sp>
      <p:sp>
        <p:nvSpPr>
          <p:cNvPr id="4" name="圆角矩形 3"/>
          <p:cNvSpPr/>
          <p:nvPr/>
        </p:nvSpPr>
        <p:spPr>
          <a:xfrm>
            <a:off x="695326" y="1198048"/>
            <a:ext cx="1499460" cy="1317812"/>
          </a:xfrm>
          <a:prstGeom prst="roundRect">
            <a:avLst>
              <a:gd name="adj" fmla="val 1281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CN" altLang="en-US" sz="1600" spc="300">
                <a:latin typeface="微软雅黑" panose="020B0503020204020204" pitchFamily="34" charset="-122"/>
                <a:ea typeface="微软雅黑" panose="020B0503020204020204" pitchFamily="34" charset="-122"/>
              </a:rPr>
              <a:t>利率</a:t>
            </a:r>
            <a:endParaRPr kumimoji="1" lang="zh-CN" altLang="en-US" sz="1600" spc="300">
              <a:latin typeface="微软雅黑" panose="020B0503020204020204" pitchFamily="34" charset="-122"/>
              <a:ea typeface="微软雅黑" panose="020B0503020204020204" pitchFamily="34" charset="-122"/>
            </a:endParaRPr>
          </a:p>
        </p:txBody>
      </p:sp>
      <p:cxnSp>
        <p:nvCxnSpPr>
          <p:cNvPr id="6" name="直线连接符 5"/>
          <p:cNvCxnSpPr>
            <a:stCxn id="4" idx="3"/>
          </p:cNvCxnSpPr>
          <p:nvPr/>
        </p:nvCxnSpPr>
        <p:spPr>
          <a:xfrm>
            <a:off x="2194786" y="1856954"/>
            <a:ext cx="1341233" cy="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2036558" y="1856954"/>
            <a:ext cx="1499461" cy="658906"/>
          </a:xfrm>
          <a:prstGeom prst="rect">
            <a:avLst/>
          </a:prstGeom>
          <a:solidFill>
            <a:schemeClr val="accent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a:solidFill>
                  <a:schemeClr val="accent2"/>
                </a:solidFill>
                <a:latin typeface="微软雅黑" panose="020B0503020204020204" pitchFamily="34" charset="-122"/>
                <a:ea typeface="微软雅黑" panose="020B0503020204020204" pitchFamily="34" charset="-122"/>
              </a:rPr>
              <a:t>36%</a:t>
            </a:r>
            <a:endParaRPr kumimoji="1" lang="zh-CN" altLang="en-US" b="1">
              <a:solidFill>
                <a:schemeClr val="accent2"/>
              </a:solidFill>
              <a:latin typeface="微软雅黑" panose="020B0503020204020204" pitchFamily="34" charset="-122"/>
              <a:ea typeface="微软雅黑" panose="020B0503020204020204" pitchFamily="34" charset="-122"/>
            </a:endParaRPr>
          </a:p>
        </p:txBody>
      </p:sp>
      <p:cxnSp>
        <p:nvCxnSpPr>
          <p:cNvPr id="64" name="直线连接符 63"/>
          <p:cNvCxnSpPr/>
          <p:nvPr/>
        </p:nvCxnSpPr>
        <p:spPr>
          <a:xfrm>
            <a:off x="3539491" y="1856954"/>
            <a:ext cx="924146" cy="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3732051" y="1348445"/>
            <a:ext cx="474809" cy="307777"/>
          </a:xfrm>
          <a:prstGeom prst="rect">
            <a:avLst/>
          </a:prstGeom>
        </p:spPr>
        <p:txBody>
          <a:bodyPr wrap="none">
            <a:spAutoFit/>
          </a:bodyPr>
          <a:lstStyle/>
          <a:p>
            <a:r>
              <a:rPr kumimoji="1" lang="en-US" altLang="zh-CN" sz="1400">
                <a:latin typeface="微软雅黑" panose="020B0503020204020204" pitchFamily="34" charset="-122"/>
                <a:ea typeface="微软雅黑" panose="020B0503020204020204" pitchFamily="34" charset="-122"/>
              </a:rPr>
              <a:t>3</a:t>
            </a:r>
            <a:r>
              <a:rPr kumimoji="1" lang="zh-CN" altLang="en-US" sz="1400">
                <a:latin typeface="微软雅黑" panose="020B0503020204020204" pitchFamily="34" charset="-122"/>
                <a:ea typeface="微软雅黑" panose="020B0503020204020204" pitchFamily="34" charset="-122"/>
              </a:rPr>
              <a:t>个</a:t>
            </a:r>
            <a:endParaRPr kumimoji="1" lang="zh-CN" altLang="en-US" sz="1400">
              <a:latin typeface="微软雅黑" panose="020B0503020204020204" pitchFamily="34" charset="-122"/>
              <a:ea typeface="微软雅黑" panose="020B0503020204020204" pitchFamily="34" charset="-122"/>
            </a:endParaRPr>
          </a:p>
        </p:txBody>
      </p:sp>
      <p:sp>
        <p:nvSpPr>
          <p:cNvPr id="65" name="矩形 64"/>
          <p:cNvSpPr/>
          <p:nvPr/>
        </p:nvSpPr>
        <p:spPr>
          <a:xfrm>
            <a:off x="3732051" y="2007351"/>
            <a:ext cx="585417" cy="307777"/>
          </a:xfrm>
          <a:prstGeom prst="rect">
            <a:avLst/>
          </a:prstGeom>
        </p:spPr>
        <p:txBody>
          <a:bodyPr wrap="none">
            <a:spAutoFit/>
          </a:bodyPr>
          <a:lstStyle/>
          <a:p>
            <a:r>
              <a:rPr kumimoji="1" lang="en-US" altLang="zh-CN" sz="1400">
                <a:latin typeface="微软雅黑" panose="020B0503020204020204" pitchFamily="34" charset="-122"/>
                <a:ea typeface="微软雅黑" panose="020B0503020204020204" pitchFamily="34" charset="-122"/>
              </a:rPr>
              <a:t>14</a:t>
            </a:r>
            <a:r>
              <a:rPr kumimoji="1" lang="zh-CN" altLang="en-US" sz="1400">
                <a:latin typeface="微软雅黑" panose="020B0503020204020204" pitchFamily="34" charset="-122"/>
                <a:ea typeface="微软雅黑" panose="020B0503020204020204" pitchFamily="34" charset="-122"/>
              </a:rPr>
              <a:t>个</a:t>
            </a:r>
            <a:endParaRPr kumimoji="1" lang="zh-CN" altLang="en-US" sz="1400">
              <a:latin typeface="微软雅黑" panose="020B0503020204020204" pitchFamily="34" charset="-122"/>
              <a:ea typeface="微软雅黑" panose="020B0503020204020204" pitchFamily="34" charset="-122"/>
            </a:endParaRPr>
          </a:p>
        </p:txBody>
      </p:sp>
      <p:cxnSp>
        <p:nvCxnSpPr>
          <p:cNvPr id="67" name="直线连接符 66"/>
          <p:cNvCxnSpPr/>
          <p:nvPr/>
        </p:nvCxnSpPr>
        <p:spPr>
          <a:xfrm flipV="1">
            <a:off x="4463637" y="1208019"/>
            <a:ext cx="0" cy="1254528"/>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a:off x="4608886" y="1682231"/>
            <a:ext cx="575799" cy="307777"/>
          </a:xfrm>
          <a:prstGeom prst="rect">
            <a:avLst/>
          </a:prstGeom>
        </p:spPr>
        <p:txBody>
          <a:bodyPr wrap="none">
            <a:spAutoFit/>
          </a:bodyPr>
          <a:lstStyle/>
          <a:p>
            <a:pPr algn="ctr"/>
            <a:r>
              <a:rPr kumimoji="1" lang="en-US" altLang="zh-CN" sz="1400">
                <a:latin typeface="微软雅黑" panose="020B0503020204020204" pitchFamily="34" charset="-122"/>
                <a:ea typeface="微软雅黑" panose="020B0503020204020204" pitchFamily="34" charset="-122"/>
              </a:rPr>
              <a:t>10</a:t>
            </a:r>
            <a:r>
              <a:rPr kumimoji="1" lang="zh-CN" altLang="en-US" sz="1400">
                <a:latin typeface="微软雅黑" panose="020B0503020204020204" pitchFamily="34" charset="-122"/>
                <a:ea typeface="微软雅黑" panose="020B0503020204020204" pitchFamily="34" charset="-122"/>
              </a:rPr>
              <a:t>个</a:t>
            </a:r>
            <a:endParaRPr kumimoji="1" lang="zh-CN" altLang="en-US" sz="1400">
              <a:latin typeface="微软雅黑" panose="020B0503020204020204" pitchFamily="34" charset="-122"/>
              <a:ea typeface="微软雅黑" panose="020B0503020204020204" pitchFamily="34" charset="-122"/>
            </a:endParaRPr>
          </a:p>
        </p:txBody>
      </p:sp>
      <p:sp>
        <p:nvSpPr>
          <p:cNvPr id="70" name="矩形 69"/>
          <p:cNvSpPr/>
          <p:nvPr/>
        </p:nvSpPr>
        <p:spPr>
          <a:xfrm>
            <a:off x="3539931" y="2681736"/>
            <a:ext cx="1668089" cy="1317808"/>
          </a:xfrm>
          <a:prstGeom prst="rect">
            <a:avLst/>
          </a:prstGeom>
          <a:solidFill>
            <a:schemeClr val="tx2">
              <a:lumMod val="20000"/>
              <a:lumOff val="8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solidFill>
                <a:schemeClr val="accent2"/>
              </a:solidFill>
              <a:latin typeface="+mj-ea"/>
              <a:ea typeface="+mj-ea"/>
            </a:endParaRPr>
          </a:p>
        </p:txBody>
      </p:sp>
      <p:sp>
        <p:nvSpPr>
          <p:cNvPr id="71" name="矩形 70"/>
          <p:cNvSpPr/>
          <p:nvPr/>
        </p:nvSpPr>
        <p:spPr>
          <a:xfrm>
            <a:off x="2036559" y="2681736"/>
            <a:ext cx="1499461" cy="658906"/>
          </a:xfrm>
          <a:prstGeom prst="rect">
            <a:avLst/>
          </a:prstGeom>
          <a:solidFill>
            <a:schemeClr val="accent4">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b="1">
                <a:solidFill>
                  <a:schemeClr val="accent2"/>
                </a:solidFill>
                <a:latin typeface="微软雅黑" panose="020B0503020204020204" pitchFamily="34" charset="-122"/>
                <a:ea typeface="微软雅黑" panose="020B0503020204020204" pitchFamily="34" charset="-122"/>
              </a:rPr>
              <a:t>暴露</a:t>
            </a:r>
            <a:endParaRPr kumimoji="1" lang="zh-CN" altLang="en-US" sz="1600" b="1">
              <a:solidFill>
                <a:schemeClr val="accent2"/>
              </a:solidFill>
              <a:latin typeface="微软雅黑" panose="020B0503020204020204" pitchFamily="34" charset="-122"/>
              <a:ea typeface="微软雅黑" panose="020B0503020204020204" pitchFamily="34" charset="-122"/>
            </a:endParaRPr>
          </a:p>
        </p:txBody>
      </p:sp>
      <p:sp>
        <p:nvSpPr>
          <p:cNvPr id="72" name="圆角矩形 71"/>
          <p:cNvSpPr/>
          <p:nvPr/>
        </p:nvSpPr>
        <p:spPr>
          <a:xfrm>
            <a:off x="695326" y="2681736"/>
            <a:ext cx="1499460" cy="1317812"/>
          </a:xfrm>
          <a:prstGeom prst="roundRect">
            <a:avLst>
              <a:gd name="adj" fmla="val 1281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a:latin typeface="微软雅黑" panose="020B0503020204020204" pitchFamily="34" charset="-122"/>
                <a:ea typeface="微软雅黑" panose="020B0503020204020204" pitchFamily="34" charset="-122"/>
              </a:rPr>
              <a:t>是否暴露</a:t>
            </a:r>
            <a:endParaRPr kumimoji="1" lang="en-US" altLang="zh-CN" sz="1600">
              <a:latin typeface="微软雅黑" panose="020B0503020204020204" pitchFamily="34" charset="-122"/>
              <a:ea typeface="微软雅黑" panose="020B0503020204020204" pitchFamily="34" charset="-122"/>
            </a:endParaRPr>
          </a:p>
          <a:p>
            <a:pPr algn="ctr"/>
            <a:r>
              <a:rPr kumimoji="1" lang="zh-CN" altLang="en-US" sz="1600">
                <a:latin typeface="微软雅黑" panose="020B0503020204020204" pitchFamily="34" charset="-122"/>
                <a:ea typeface="微软雅黑" panose="020B0503020204020204" pitchFamily="34" charset="-122"/>
              </a:rPr>
              <a:t>资方品牌</a:t>
            </a:r>
            <a:endParaRPr kumimoji="1" lang="zh-CN" altLang="en-US" sz="1600">
              <a:latin typeface="微软雅黑" panose="020B0503020204020204" pitchFamily="34" charset="-122"/>
              <a:ea typeface="微软雅黑" panose="020B0503020204020204" pitchFamily="34" charset="-122"/>
            </a:endParaRPr>
          </a:p>
        </p:txBody>
      </p:sp>
      <p:cxnSp>
        <p:nvCxnSpPr>
          <p:cNvPr id="73" name="直线连接符 72"/>
          <p:cNvCxnSpPr>
            <a:stCxn id="72" idx="3"/>
          </p:cNvCxnSpPr>
          <p:nvPr/>
        </p:nvCxnSpPr>
        <p:spPr>
          <a:xfrm>
            <a:off x="2194786" y="3340642"/>
            <a:ext cx="1341233" cy="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75" name="直线连接符 74"/>
          <p:cNvCxnSpPr>
            <a:endCxn id="70" idx="3"/>
          </p:cNvCxnSpPr>
          <p:nvPr/>
        </p:nvCxnSpPr>
        <p:spPr>
          <a:xfrm flipV="1">
            <a:off x="3539491" y="3340640"/>
            <a:ext cx="1668529" cy="2"/>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76" name="矩形 75"/>
          <p:cNvSpPr/>
          <p:nvPr/>
        </p:nvSpPr>
        <p:spPr>
          <a:xfrm>
            <a:off x="4087680" y="2893238"/>
            <a:ext cx="575799" cy="307777"/>
          </a:xfrm>
          <a:prstGeom prst="rect">
            <a:avLst/>
          </a:prstGeom>
        </p:spPr>
        <p:txBody>
          <a:bodyPr wrap="none">
            <a:spAutoFit/>
          </a:bodyPr>
          <a:lstStyle/>
          <a:p>
            <a:pPr algn="ctr"/>
            <a:r>
              <a:rPr kumimoji="1" lang="en-US" altLang="zh-CN" sz="1400">
                <a:latin typeface="微软雅黑" panose="020B0503020204020204" pitchFamily="34" charset="-122"/>
                <a:ea typeface="微软雅黑" panose="020B0503020204020204" pitchFamily="34" charset="-122"/>
              </a:rPr>
              <a:t>10</a:t>
            </a:r>
            <a:r>
              <a:rPr kumimoji="1" lang="zh-CN" altLang="en-US" sz="1400">
                <a:latin typeface="微软雅黑" panose="020B0503020204020204" pitchFamily="34" charset="-122"/>
                <a:ea typeface="微软雅黑" panose="020B0503020204020204" pitchFamily="34" charset="-122"/>
              </a:rPr>
              <a:t>个</a:t>
            </a:r>
            <a:endParaRPr kumimoji="1" lang="zh-CN" altLang="en-US" sz="1400">
              <a:latin typeface="微软雅黑" panose="020B0503020204020204" pitchFamily="34" charset="-122"/>
              <a:ea typeface="微软雅黑" panose="020B0503020204020204" pitchFamily="34" charset="-122"/>
            </a:endParaRPr>
          </a:p>
        </p:txBody>
      </p:sp>
      <p:sp>
        <p:nvSpPr>
          <p:cNvPr id="77" name="矩形 76"/>
          <p:cNvSpPr/>
          <p:nvPr/>
        </p:nvSpPr>
        <p:spPr>
          <a:xfrm>
            <a:off x="4087680" y="3512138"/>
            <a:ext cx="575799" cy="307777"/>
          </a:xfrm>
          <a:prstGeom prst="rect">
            <a:avLst/>
          </a:prstGeom>
        </p:spPr>
        <p:txBody>
          <a:bodyPr wrap="none">
            <a:spAutoFit/>
          </a:bodyPr>
          <a:lstStyle/>
          <a:p>
            <a:pPr algn="ctr"/>
            <a:r>
              <a:rPr kumimoji="1" lang="en-US" altLang="zh-CN" sz="1400">
                <a:latin typeface="微软雅黑" panose="020B0503020204020204" pitchFamily="34" charset="-122"/>
                <a:ea typeface="微软雅黑" panose="020B0503020204020204" pitchFamily="34" charset="-122"/>
              </a:rPr>
              <a:t>17</a:t>
            </a:r>
            <a:r>
              <a:rPr kumimoji="1" lang="zh-CN" altLang="en-US" sz="1400">
                <a:latin typeface="微软雅黑" panose="020B0503020204020204" pitchFamily="34" charset="-122"/>
                <a:ea typeface="微软雅黑" panose="020B0503020204020204" pitchFamily="34" charset="-122"/>
              </a:rPr>
              <a:t>个</a:t>
            </a:r>
            <a:endParaRPr kumimoji="1" lang="zh-CN" altLang="en-US" sz="1400">
              <a:latin typeface="微软雅黑" panose="020B0503020204020204" pitchFamily="34" charset="-122"/>
              <a:ea typeface="微软雅黑" panose="020B0503020204020204" pitchFamily="34" charset="-122"/>
            </a:endParaRPr>
          </a:p>
        </p:txBody>
      </p:sp>
      <p:sp>
        <p:nvSpPr>
          <p:cNvPr id="80" name="矩形 79"/>
          <p:cNvSpPr/>
          <p:nvPr/>
        </p:nvSpPr>
        <p:spPr>
          <a:xfrm>
            <a:off x="8600374" y="1198047"/>
            <a:ext cx="1668089" cy="1317809"/>
          </a:xfrm>
          <a:prstGeom prst="rect">
            <a:avLst/>
          </a:prstGeom>
          <a:solidFill>
            <a:schemeClr val="tx2">
              <a:lumMod val="20000"/>
              <a:lumOff val="8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solidFill>
                <a:schemeClr val="accent2"/>
              </a:solidFill>
              <a:latin typeface="+mj-ea"/>
              <a:ea typeface="+mj-ea"/>
            </a:endParaRPr>
          </a:p>
        </p:txBody>
      </p:sp>
      <p:sp>
        <p:nvSpPr>
          <p:cNvPr id="81" name="矩形 80"/>
          <p:cNvSpPr/>
          <p:nvPr/>
        </p:nvSpPr>
        <p:spPr>
          <a:xfrm>
            <a:off x="7097001" y="1198048"/>
            <a:ext cx="1499462" cy="658906"/>
          </a:xfrm>
          <a:prstGeom prst="rect">
            <a:avLst/>
          </a:prstGeom>
          <a:solidFill>
            <a:schemeClr val="accent4">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a:solidFill>
                  <a:schemeClr val="accent2"/>
                </a:solidFill>
                <a:latin typeface="微软雅黑" panose="020B0503020204020204" pitchFamily="34" charset="-122"/>
                <a:ea typeface="微软雅黑" panose="020B0503020204020204" pitchFamily="34" charset="-122"/>
              </a:rPr>
              <a:t>千万级</a:t>
            </a:r>
            <a:endParaRPr kumimoji="1" lang="zh-CN" altLang="en-US" b="1">
              <a:solidFill>
                <a:schemeClr val="accent2"/>
              </a:solidFill>
              <a:latin typeface="微软雅黑" panose="020B0503020204020204" pitchFamily="34" charset="-122"/>
              <a:ea typeface="微软雅黑" panose="020B0503020204020204" pitchFamily="34" charset="-122"/>
            </a:endParaRPr>
          </a:p>
        </p:txBody>
      </p:sp>
      <p:sp>
        <p:nvSpPr>
          <p:cNvPr id="82" name="圆角矩形 81"/>
          <p:cNvSpPr/>
          <p:nvPr/>
        </p:nvSpPr>
        <p:spPr>
          <a:xfrm>
            <a:off x="5755769" y="1198048"/>
            <a:ext cx="1499460" cy="1317812"/>
          </a:xfrm>
          <a:prstGeom prst="roundRect">
            <a:avLst>
              <a:gd name="adj" fmla="val 1281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CN" altLang="en-US" sz="1600" spc="300">
                <a:latin typeface="微软雅黑" panose="020B0503020204020204" pitchFamily="34" charset="-122"/>
                <a:ea typeface="微软雅黑" panose="020B0503020204020204" pitchFamily="34" charset="-122"/>
              </a:rPr>
              <a:t>流量量级</a:t>
            </a:r>
            <a:endParaRPr kumimoji="1" lang="en-US" altLang="zh-CN" sz="1600" spc="300">
              <a:latin typeface="微软雅黑" panose="020B0503020204020204" pitchFamily="34" charset="-122"/>
              <a:ea typeface="微软雅黑" panose="020B0503020204020204" pitchFamily="34" charset="-122"/>
            </a:endParaRPr>
          </a:p>
          <a:p>
            <a:pPr algn="ctr">
              <a:lnSpc>
                <a:spcPct val="150000"/>
              </a:lnSpc>
            </a:pPr>
            <a:r>
              <a:rPr kumimoji="1" lang="zh-CN" altLang="en-US" sz="1600" spc="300">
                <a:latin typeface="微软雅黑" panose="020B0503020204020204" pitchFamily="34" charset="-122"/>
                <a:ea typeface="微软雅黑" panose="020B0503020204020204" pitchFamily="34" charset="-122"/>
              </a:rPr>
              <a:t>（每日）</a:t>
            </a:r>
            <a:endParaRPr kumimoji="1" lang="zh-CN" altLang="en-US" sz="1600" spc="300">
              <a:latin typeface="微软雅黑" panose="020B0503020204020204" pitchFamily="34" charset="-122"/>
              <a:ea typeface="微软雅黑" panose="020B0503020204020204" pitchFamily="34" charset="-122"/>
            </a:endParaRPr>
          </a:p>
        </p:txBody>
      </p:sp>
      <p:cxnSp>
        <p:nvCxnSpPr>
          <p:cNvPr id="83" name="直线连接符 82"/>
          <p:cNvCxnSpPr>
            <a:stCxn id="82" idx="3"/>
          </p:cNvCxnSpPr>
          <p:nvPr/>
        </p:nvCxnSpPr>
        <p:spPr>
          <a:xfrm>
            <a:off x="7255229" y="1856954"/>
            <a:ext cx="1341233" cy="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84" name="矩形 83"/>
          <p:cNvSpPr/>
          <p:nvPr/>
        </p:nvSpPr>
        <p:spPr>
          <a:xfrm>
            <a:off x="7097001" y="1856954"/>
            <a:ext cx="1499461" cy="658906"/>
          </a:xfrm>
          <a:prstGeom prst="rect">
            <a:avLst/>
          </a:prstGeom>
          <a:solidFill>
            <a:schemeClr val="accent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a:solidFill>
                  <a:schemeClr val="accent2"/>
                </a:solidFill>
                <a:latin typeface="微软雅黑" panose="020B0503020204020204" pitchFamily="34" charset="-122"/>
                <a:ea typeface="微软雅黑" panose="020B0503020204020204" pitchFamily="34" charset="-122"/>
              </a:rPr>
              <a:t>百万级</a:t>
            </a:r>
            <a:endParaRPr kumimoji="1" lang="zh-CN" altLang="en-US" b="1">
              <a:solidFill>
                <a:schemeClr val="accent2"/>
              </a:solidFill>
              <a:latin typeface="微软雅黑" panose="020B0503020204020204" pitchFamily="34" charset="-122"/>
              <a:ea typeface="微软雅黑" panose="020B0503020204020204" pitchFamily="34" charset="-122"/>
            </a:endParaRPr>
          </a:p>
        </p:txBody>
      </p:sp>
      <p:cxnSp>
        <p:nvCxnSpPr>
          <p:cNvPr id="85" name="直线连接符 84"/>
          <p:cNvCxnSpPr>
            <a:endCxn id="80" idx="3"/>
          </p:cNvCxnSpPr>
          <p:nvPr/>
        </p:nvCxnSpPr>
        <p:spPr>
          <a:xfrm flipV="1">
            <a:off x="8599934" y="1856952"/>
            <a:ext cx="1668529" cy="2"/>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86" name="矩形 85"/>
          <p:cNvSpPr/>
          <p:nvPr/>
        </p:nvSpPr>
        <p:spPr>
          <a:xfrm>
            <a:off x="9241005" y="1348445"/>
            <a:ext cx="474809" cy="307777"/>
          </a:xfrm>
          <a:prstGeom prst="rect">
            <a:avLst/>
          </a:prstGeom>
        </p:spPr>
        <p:txBody>
          <a:bodyPr wrap="none">
            <a:spAutoFit/>
          </a:bodyPr>
          <a:lstStyle/>
          <a:p>
            <a:pPr algn="ctr"/>
            <a:r>
              <a:rPr kumimoji="1" lang="en-US" altLang="zh-CN" sz="1400">
                <a:latin typeface="微软雅黑" panose="020B0503020204020204" pitchFamily="34" charset="-122"/>
                <a:ea typeface="微软雅黑" panose="020B0503020204020204" pitchFamily="34" charset="-122"/>
              </a:rPr>
              <a:t>2</a:t>
            </a:r>
            <a:r>
              <a:rPr kumimoji="1" lang="zh-CN" altLang="en-US" sz="1400">
                <a:latin typeface="微软雅黑" panose="020B0503020204020204" pitchFamily="34" charset="-122"/>
                <a:ea typeface="微软雅黑" panose="020B0503020204020204" pitchFamily="34" charset="-122"/>
              </a:rPr>
              <a:t>个</a:t>
            </a:r>
            <a:endParaRPr kumimoji="1" lang="zh-CN" altLang="en-US" sz="1400">
              <a:latin typeface="微软雅黑" panose="020B0503020204020204" pitchFamily="34" charset="-122"/>
              <a:ea typeface="微软雅黑" panose="020B0503020204020204" pitchFamily="34" charset="-122"/>
            </a:endParaRPr>
          </a:p>
        </p:txBody>
      </p:sp>
      <p:sp>
        <p:nvSpPr>
          <p:cNvPr id="87" name="矩形 86"/>
          <p:cNvSpPr/>
          <p:nvPr/>
        </p:nvSpPr>
        <p:spPr>
          <a:xfrm>
            <a:off x="9190510" y="2007351"/>
            <a:ext cx="575799" cy="307777"/>
          </a:xfrm>
          <a:prstGeom prst="rect">
            <a:avLst/>
          </a:prstGeom>
        </p:spPr>
        <p:txBody>
          <a:bodyPr wrap="none">
            <a:spAutoFit/>
          </a:bodyPr>
          <a:lstStyle/>
          <a:p>
            <a:pPr algn="ctr"/>
            <a:r>
              <a:rPr kumimoji="1" lang="en-US" altLang="zh-CN" sz="1400">
                <a:latin typeface="微软雅黑" panose="020B0503020204020204" pitchFamily="34" charset="-122"/>
                <a:ea typeface="微软雅黑" panose="020B0503020204020204" pitchFamily="34" charset="-122"/>
              </a:rPr>
              <a:t>25</a:t>
            </a:r>
            <a:r>
              <a:rPr kumimoji="1" lang="zh-CN" altLang="en-US" sz="1400">
                <a:latin typeface="微软雅黑" panose="020B0503020204020204" pitchFamily="34" charset="-122"/>
                <a:ea typeface="微软雅黑" panose="020B0503020204020204" pitchFamily="34" charset="-122"/>
              </a:rPr>
              <a:t>个</a:t>
            </a:r>
            <a:endParaRPr kumimoji="1" lang="zh-CN" altLang="en-US" sz="1400">
              <a:latin typeface="微软雅黑" panose="020B0503020204020204" pitchFamily="34" charset="-122"/>
              <a:ea typeface="微软雅黑" panose="020B0503020204020204" pitchFamily="34" charset="-122"/>
            </a:endParaRPr>
          </a:p>
        </p:txBody>
      </p:sp>
      <p:sp>
        <p:nvSpPr>
          <p:cNvPr id="98" name="矩形 97"/>
          <p:cNvSpPr/>
          <p:nvPr/>
        </p:nvSpPr>
        <p:spPr>
          <a:xfrm>
            <a:off x="8600374" y="2683827"/>
            <a:ext cx="1668089" cy="1317809"/>
          </a:xfrm>
          <a:prstGeom prst="rect">
            <a:avLst/>
          </a:prstGeom>
          <a:solidFill>
            <a:schemeClr val="tx2">
              <a:lumMod val="20000"/>
              <a:lumOff val="8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solidFill>
                <a:schemeClr val="accent2"/>
              </a:solidFill>
              <a:latin typeface="+mj-ea"/>
              <a:ea typeface="+mj-ea"/>
            </a:endParaRPr>
          </a:p>
        </p:txBody>
      </p:sp>
      <p:sp>
        <p:nvSpPr>
          <p:cNvPr id="99" name="矩形 98"/>
          <p:cNvSpPr/>
          <p:nvPr/>
        </p:nvSpPr>
        <p:spPr>
          <a:xfrm>
            <a:off x="7097001" y="2683828"/>
            <a:ext cx="1499462" cy="658906"/>
          </a:xfrm>
          <a:prstGeom prst="rect">
            <a:avLst/>
          </a:prstGeom>
          <a:solidFill>
            <a:schemeClr val="accent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a:solidFill>
                  <a:schemeClr val="accent2"/>
                </a:solidFill>
                <a:latin typeface="微软雅黑" panose="020B0503020204020204" pitchFamily="34" charset="-122"/>
                <a:ea typeface="微软雅黑" panose="020B0503020204020204" pitchFamily="34" charset="-122"/>
              </a:rPr>
              <a:t>H5</a:t>
            </a:r>
            <a:endParaRPr kumimoji="1" lang="zh-CN" altLang="en-US" b="1">
              <a:solidFill>
                <a:schemeClr val="accent2"/>
              </a:solidFill>
              <a:latin typeface="微软雅黑" panose="020B0503020204020204" pitchFamily="34" charset="-122"/>
              <a:ea typeface="微软雅黑" panose="020B0503020204020204" pitchFamily="34" charset="-122"/>
            </a:endParaRPr>
          </a:p>
        </p:txBody>
      </p:sp>
      <p:sp>
        <p:nvSpPr>
          <p:cNvPr id="100" name="圆角矩形 99"/>
          <p:cNvSpPr/>
          <p:nvPr/>
        </p:nvSpPr>
        <p:spPr>
          <a:xfrm>
            <a:off x="5755769" y="2683828"/>
            <a:ext cx="1499460" cy="1317812"/>
          </a:xfrm>
          <a:prstGeom prst="roundRect">
            <a:avLst>
              <a:gd name="adj" fmla="val 1281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CN" altLang="en-US" sz="1600" spc="300">
                <a:latin typeface="微软雅黑" panose="020B0503020204020204" pitchFamily="34" charset="-122"/>
                <a:ea typeface="微软雅黑" panose="020B0503020204020204" pitchFamily="34" charset="-122"/>
              </a:rPr>
              <a:t>对接方式</a:t>
            </a:r>
            <a:endParaRPr kumimoji="1" lang="zh-CN" altLang="en-US" sz="1600" spc="300">
              <a:latin typeface="微软雅黑" panose="020B0503020204020204" pitchFamily="34" charset="-122"/>
              <a:ea typeface="微软雅黑" panose="020B0503020204020204" pitchFamily="34" charset="-122"/>
            </a:endParaRPr>
          </a:p>
        </p:txBody>
      </p:sp>
      <p:cxnSp>
        <p:nvCxnSpPr>
          <p:cNvPr id="101" name="直线连接符 100"/>
          <p:cNvCxnSpPr>
            <a:stCxn id="100" idx="3"/>
          </p:cNvCxnSpPr>
          <p:nvPr/>
        </p:nvCxnSpPr>
        <p:spPr>
          <a:xfrm>
            <a:off x="7255229" y="3342734"/>
            <a:ext cx="1341233" cy="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02" name="矩形 101"/>
          <p:cNvSpPr/>
          <p:nvPr/>
        </p:nvSpPr>
        <p:spPr>
          <a:xfrm>
            <a:off x="7097001" y="3342734"/>
            <a:ext cx="1499461" cy="658906"/>
          </a:xfrm>
          <a:prstGeom prst="rect">
            <a:avLst/>
          </a:prstGeom>
          <a:solidFill>
            <a:schemeClr val="accent2">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a:solidFill>
                  <a:schemeClr val="accent2"/>
                </a:solidFill>
                <a:latin typeface="微软雅黑" panose="020B0503020204020204" pitchFamily="34" charset="-122"/>
                <a:ea typeface="微软雅黑" panose="020B0503020204020204" pitchFamily="34" charset="-122"/>
              </a:rPr>
              <a:t>API</a:t>
            </a:r>
            <a:endParaRPr kumimoji="1" lang="zh-CN" altLang="en-US" b="1">
              <a:solidFill>
                <a:schemeClr val="accent2"/>
              </a:solidFill>
              <a:latin typeface="微软雅黑" panose="020B0503020204020204" pitchFamily="34" charset="-122"/>
              <a:ea typeface="微软雅黑" panose="020B0503020204020204" pitchFamily="34" charset="-122"/>
            </a:endParaRPr>
          </a:p>
        </p:txBody>
      </p:sp>
      <p:cxnSp>
        <p:nvCxnSpPr>
          <p:cNvPr id="103" name="直线连接符 102"/>
          <p:cNvCxnSpPr>
            <a:endCxn id="98" idx="3"/>
          </p:cNvCxnSpPr>
          <p:nvPr/>
        </p:nvCxnSpPr>
        <p:spPr>
          <a:xfrm flipV="1">
            <a:off x="8599934" y="3342732"/>
            <a:ext cx="1668529" cy="2"/>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04" name="矩形 103"/>
          <p:cNvSpPr/>
          <p:nvPr/>
        </p:nvSpPr>
        <p:spPr>
          <a:xfrm>
            <a:off x="9190510" y="2834225"/>
            <a:ext cx="575799" cy="307777"/>
          </a:xfrm>
          <a:prstGeom prst="rect">
            <a:avLst/>
          </a:prstGeom>
        </p:spPr>
        <p:txBody>
          <a:bodyPr wrap="none">
            <a:spAutoFit/>
          </a:bodyPr>
          <a:lstStyle/>
          <a:p>
            <a:pPr algn="ctr"/>
            <a:r>
              <a:rPr kumimoji="1" lang="en-US" altLang="zh-CN" sz="1400">
                <a:latin typeface="微软雅黑" panose="020B0503020204020204" pitchFamily="34" charset="-122"/>
                <a:ea typeface="微软雅黑" panose="020B0503020204020204" pitchFamily="34" charset="-122"/>
              </a:rPr>
              <a:t>16</a:t>
            </a:r>
            <a:r>
              <a:rPr kumimoji="1" lang="zh-CN" altLang="en-US" sz="1400">
                <a:latin typeface="微软雅黑" panose="020B0503020204020204" pitchFamily="34" charset="-122"/>
                <a:ea typeface="微软雅黑" panose="020B0503020204020204" pitchFamily="34" charset="-122"/>
              </a:rPr>
              <a:t>个</a:t>
            </a:r>
            <a:endParaRPr kumimoji="1" lang="zh-CN" altLang="en-US" sz="1400">
              <a:latin typeface="微软雅黑" panose="020B0503020204020204" pitchFamily="34" charset="-122"/>
              <a:ea typeface="微软雅黑" panose="020B0503020204020204" pitchFamily="34" charset="-122"/>
            </a:endParaRPr>
          </a:p>
        </p:txBody>
      </p:sp>
      <p:sp>
        <p:nvSpPr>
          <p:cNvPr id="105" name="矩形 104"/>
          <p:cNvSpPr/>
          <p:nvPr/>
        </p:nvSpPr>
        <p:spPr>
          <a:xfrm>
            <a:off x="9190510" y="3493131"/>
            <a:ext cx="575799" cy="307777"/>
          </a:xfrm>
          <a:prstGeom prst="rect">
            <a:avLst/>
          </a:prstGeom>
        </p:spPr>
        <p:txBody>
          <a:bodyPr wrap="none">
            <a:spAutoFit/>
          </a:bodyPr>
          <a:lstStyle/>
          <a:p>
            <a:pPr algn="ctr"/>
            <a:r>
              <a:rPr kumimoji="1" lang="en-US" altLang="zh-CN" sz="1400">
                <a:latin typeface="微软雅黑" panose="020B0503020204020204" pitchFamily="34" charset="-122"/>
                <a:ea typeface="微软雅黑" panose="020B0503020204020204" pitchFamily="34" charset="-122"/>
              </a:rPr>
              <a:t>11</a:t>
            </a:r>
            <a:r>
              <a:rPr kumimoji="1" lang="zh-CN" altLang="en-US" sz="1400">
                <a:latin typeface="微软雅黑" panose="020B0503020204020204" pitchFamily="34" charset="-122"/>
                <a:ea typeface="微软雅黑" panose="020B0503020204020204" pitchFamily="34" charset="-122"/>
              </a:rPr>
              <a:t>个</a:t>
            </a:r>
            <a:endParaRPr kumimoji="1" lang="zh-CN" altLang="en-US" sz="1400">
              <a:latin typeface="微软雅黑" panose="020B0503020204020204" pitchFamily="34" charset="-122"/>
              <a:ea typeface="微软雅黑" panose="020B0503020204020204" pitchFamily="34" charset="-122"/>
            </a:endParaRPr>
          </a:p>
        </p:txBody>
      </p:sp>
      <p:pic>
        <p:nvPicPr>
          <p:cNvPr id="57" name="Picture 2"/>
          <p:cNvPicPr>
            <a:picLocks noChangeAspect="1" noChangeArrowheads="1"/>
          </p:cNvPicPr>
          <p:nvPr/>
        </p:nvPicPr>
        <p:blipFill>
          <a:blip r:embed="rId1" cstate="print">
            <a:extLst>
              <a:ext uri="{BEBA8EAE-BF5A-486C-A8C5-ECC9F3942E4B}">
                <a14:imgProps xmlns:a14="http://schemas.microsoft.com/office/drawing/2010/main">
                  <a14:imgLayer r:embed="rId2">
                    <a14:imgEffect>
                      <a14:backgroundRemoval t="10000" b="90000" l="10000" r="93333">
                        <a14:foregroundMark x1="29000" y1="62333" x2="29000" y2="67000"/>
                        <a14:foregroundMark x1="19000" y1="64667" x2="19000" y2="64667"/>
                        <a14:foregroundMark x1="13333" y1="67667" x2="13333" y2="67667"/>
                        <a14:foregroundMark x1="42667" y1="62333" x2="43000" y2="63000"/>
                        <a14:foregroundMark x1="48667" y1="60667" x2="48667" y2="60667"/>
                        <a14:foregroundMark x1="38000" y1="60333" x2="38000" y2="60333"/>
                        <a14:foregroundMark x1="39667" y1="63667" x2="39667" y2="63667"/>
                        <a14:foregroundMark x1="38667" y1="69333" x2="38667" y2="69333"/>
                        <a14:foregroundMark x1="55667" y1="63000" x2="55667" y2="63000"/>
                        <a14:foregroundMark x1="57000" y1="70667" x2="57000" y2="70667"/>
                        <a14:foregroundMark x1="72667" y1="64667" x2="72667" y2="64667"/>
                        <a14:foregroundMark x1="69333" y1="69000" x2="69333" y2="69000"/>
                        <a14:foregroundMark x1="76333" y1="68333" x2="76333" y2="68333"/>
                        <a14:foregroundMark x1="86333" y1="63000" x2="86333" y2="63000"/>
                        <a14:foregroundMark x1="86333" y1="66667" x2="86333" y2="66667"/>
                        <a14:foregroundMark x1="83667" y1="59667" x2="83667" y2="59667"/>
                        <a14:foregroundMark x1="93333" y1="61333" x2="93333" y2="61333"/>
                        <a14:foregroundMark x1="92667" y1="61667" x2="92667" y2="61667"/>
                      </a14:backgroundRemoval>
                    </a14:imgEffect>
                  </a14:imgLayer>
                </a14:imgProps>
              </a:ext>
              <a:ext uri="{28A0092B-C50C-407E-A947-70E740481C1C}">
                <a14:useLocalDpi xmlns:a14="http://schemas.microsoft.com/office/drawing/2010/main" val="0"/>
              </a:ext>
            </a:extLst>
          </a:blip>
          <a:srcRect/>
          <a:stretch>
            <a:fillRect/>
          </a:stretch>
        </p:blipFill>
        <p:spPr bwMode="auto">
          <a:xfrm>
            <a:off x="7601775" y="5191682"/>
            <a:ext cx="685581" cy="685581"/>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39809" b="62102" l="24547" r="82696">
                        <a14:foregroundMark x1="31992" y1="45223" x2="32596" y2="51592"/>
                        <a14:foregroundMark x1="24748" y1="42675" x2="25553" y2="55096"/>
                        <a14:foregroundMark x1="35412" y1="42994" x2="36419" y2="44268"/>
                        <a14:foregroundMark x1="37827" y1="43631" x2="37827" y2="43631"/>
                        <a14:foregroundMark x1="36821" y1="50000" x2="36821" y2="50000"/>
                        <a14:foregroundMark x1="58753" y1="43949" x2="58753" y2="43949"/>
                        <a14:foregroundMark x1="65996" y1="42675" x2="65996" y2="42675"/>
                        <a14:foregroundMark x1="77264" y1="45541" x2="77264" y2="45541"/>
                        <a14:foregroundMark x1="82696" y1="45223" x2="82696" y2="45223"/>
                      </a14:backgroundRemoval>
                    </a14:imgEffect>
                  </a14:imgLayer>
                </a14:imgProps>
              </a:ext>
              <a:ext uri="{28A0092B-C50C-407E-A947-70E740481C1C}">
                <a14:useLocalDpi xmlns:a14="http://schemas.microsoft.com/office/drawing/2010/main" val="0"/>
              </a:ext>
            </a:extLst>
          </a:blip>
          <a:srcRect l="21954" t="37574" r="14054" b="35104"/>
          <a:stretch>
            <a:fillRect/>
          </a:stretch>
        </p:blipFill>
        <p:spPr bwMode="auto">
          <a:xfrm>
            <a:off x="5025011" y="4910045"/>
            <a:ext cx="1070989" cy="288903"/>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6"/>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22917" b="76667" l="10469" r="90469">
                        <a14:foregroundMark x1="14375" y1="38750" x2="14375" y2="38750"/>
                        <a14:foregroundMark x1="10469" y1="32083" x2="10469" y2="32083"/>
                        <a14:foregroundMark x1="38281" y1="34583" x2="38281" y2="34583"/>
                        <a14:foregroundMark x1="52188" y1="40833" x2="52188" y2="40833"/>
                        <a14:foregroundMark x1="57500" y1="37917" x2="57500" y2="37917"/>
                        <a14:foregroundMark x1="61406" y1="40000" x2="61406" y2="40000"/>
                        <a14:foregroundMark x1="59844" y1="39583" x2="59844" y2="39583"/>
                        <a14:foregroundMark x1="65469" y1="37083" x2="65469" y2="37083"/>
                        <a14:foregroundMark x1="76563" y1="33750" x2="76563" y2="33750"/>
                        <a14:foregroundMark x1="82969" y1="39583" x2="82969" y2="39583"/>
                        <a14:foregroundMark x1="81406" y1="28750" x2="81406" y2="28750"/>
                        <a14:foregroundMark x1="83281" y1="61250" x2="83281" y2="61250"/>
                        <a14:foregroundMark x1="80313" y1="57083" x2="80313" y2="57083"/>
                        <a14:foregroundMark x1="80938" y1="64583" x2="80938" y2="64583"/>
                        <a14:foregroundMark x1="76719" y1="58750" x2="76719" y2="58750"/>
                        <a14:foregroundMark x1="66875" y1="62917" x2="66875" y2="62917"/>
                        <a14:foregroundMark x1="55000" y1="70417" x2="55000" y2="70417"/>
                        <a14:foregroundMark x1="52812" y1="62917" x2="52812" y2="62917"/>
                        <a14:foregroundMark x1="42344" y1="62917" x2="42344" y2="62917"/>
                        <a14:foregroundMark x1="40781" y1="62917" x2="40781" y2="62917"/>
                        <a14:foregroundMark x1="39219" y1="73750" x2="39219" y2="73750"/>
                        <a14:foregroundMark x1="90469" y1="28333" x2="90469" y2="28333"/>
                        <a14:foregroundMark x1="56719" y1="62500" x2="56719" y2="62500"/>
                      </a14:backgroundRemoval>
                    </a14:imgEffect>
                  </a14:imgLayer>
                </a14:imgProps>
              </a:ext>
              <a:ext uri="{28A0092B-C50C-407E-A947-70E740481C1C}">
                <a14:useLocalDpi xmlns:a14="http://schemas.microsoft.com/office/drawing/2010/main" val="0"/>
              </a:ext>
            </a:extLst>
          </a:blip>
          <a:srcRect l="9262" t="16700" r="5023" b="15844"/>
          <a:stretch>
            <a:fillRect/>
          </a:stretch>
        </p:blipFill>
        <p:spPr bwMode="auto">
          <a:xfrm>
            <a:off x="8887827" y="4878675"/>
            <a:ext cx="1159949" cy="342318"/>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8"/>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backgroundRemoval t="35370" b="63666" l="21444" r="78132">
                        <a14:foregroundMark x1="35032" y1="40836" x2="35032" y2="40836"/>
                        <a14:foregroundMark x1="36518" y1="49196" x2="36518" y2="49196"/>
                        <a14:foregroundMark x1="37155" y1="50804" x2="37155" y2="50804"/>
                        <a14:foregroundMark x1="36730" y1="54341" x2="35881" y2="60450"/>
                        <a14:foregroundMark x1="23142" y1="57556" x2="23142" y2="57556"/>
                        <a14:foregroundMark x1="26115" y1="50804" x2="25478" y2="50482"/>
                        <a14:foregroundMark x1="26115" y1="50804" x2="24204" y2="61093"/>
                        <a14:foregroundMark x1="24204" y1="61093" x2="24204" y2="61093"/>
                        <a14:foregroundMark x1="26752" y1="48553" x2="29936" y2="47267"/>
                        <a14:foregroundMark x1="21656" y1="40514" x2="21656" y2="45338"/>
                        <a14:foregroundMark x1="42251" y1="40836" x2="42887" y2="45338"/>
                        <a14:foregroundMark x1="45860" y1="49196" x2="45860" y2="49196"/>
                        <a14:foregroundMark x1="48195" y1="61093" x2="48195" y2="61093"/>
                        <a14:foregroundMark x1="42251" y1="60450" x2="42251" y2="60450"/>
                        <a14:foregroundMark x1="54989" y1="37942" x2="54989" y2="37942"/>
                        <a14:foregroundMark x1="57749" y1="63344" x2="57749" y2="63344"/>
                        <a14:foregroundMark x1="50955" y1="63987" x2="50955" y2="63987"/>
                        <a14:foregroundMark x1="49045" y1="35691" x2="49045" y2="35691"/>
                        <a14:foregroundMark x1="63907" y1="39228" x2="63907" y2="39228"/>
                        <a14:foregroundMark x1="64756" y1="56913" x2="64756" y2="56913"/>
                        <a14:foregroundMark x1="77070" y1="56592" x2="77070" y2="56592"/>
                        <a14:foregroundMark x1="78132" y1="49196" x2="78132" y2="49196"/>
                      </a14:backgroundRemoval>
                    </a14:imgEffect>
                  </a14:imgLayer>
                </a14:imgProps>
              </a:ext>
              <a:ext uri="{28A0092B-C50C-407E-A947-70E740481C1C}">
                <a14:useLocalDpi xmlns:a14="http://schemas.microsoft.com/office/drawing/2010/main" val="0"/>
              </a:ext>
            </a:extLst>
          </a:blip>
          <a:srcRect l="19846" t="34341" r="19804" b="34299"/>
          <a:stretch>
            <a:fillRect/>
          </a:stretch>
        </p:blipFill>
        <p:spPr bwMode="auto">
          <a:xfrm>
            <a:off x="6277530" y="4910046"/>
            <a:ext cx="857468" cy="29385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10"/>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8163" b="89796" l="9694" r="89796">
                        <a14:foregroundMark x1="29592" y1="44388" x2="29592" y2="44388"/>
                        <a14:foregroundMark x1="86735" y1="8163" x2="86735" y2="8163"/>
                        <a14:foregroundMark x1="21939" y1="50510" x2="21939" y2="50510"/>
                        <a14:foregroundMark x1="15816" y1="19388" x2="15816" y2="19388"/>
                        <a14:foregroundMark x1="20408" y1="25510" x2="24490" y2="32143"/>
                        <a14:foregroundMark x1="23469" y1="46939" x2="23469" y2="46939"/>
                        <a14:foregroundMark x1="15816" y1="63776" x2="15816" y2="63776"/>
                        <a14:foregroundMark x1="37245" y1="64286" x2="37245" y2="64286"/>
                        <a14:foregroundMark x1="18878" y1="74490" x2="18878" y2="74490"/>
                        <a14:foregroundMark x1="20918" y1="78571" x2="20918" y2="78571"/>
                        <a14:foregroundMark x1="16327" y1="70918" x2="16327" y2="70918"/>
                        <a14:foregroundMark x1="13265" y1="67347" x2="13265" y2="67347"/>
                        <a14:foregroundMark x1="12245" y1="73980" x2="12245" y2="73980"/>
                        <a14:foregroundMark x1="12755" y1="76020" x2="10714" y2="79082"/>
                        <a14:foregroundMark x1="14796" y1="77041" x2="21939" y2="77041"/>
                        <a14:foregroundMark x1="17347" y1="78571" x2="21939" y2="80612"/>
                        <a14:foregroundMark x1="17347" y1="78061" x2="21939" y2="79082"/>
                        <a14:foregroundMark x1="33673" y1="79082" x2="65816" y2="72449"/>
                        <a14:foregroundMark x1="27041" y1="77041" x2="49490" y2="78571"/>
                        <a14:foregroundMark x1="44898" y1="79592" x2="44898" y2="79592"/>
                        <a14:foregroundMark x1="43367" y1="77551" x2="43367" y2="77551"/>
                        <a14:foregroundMark x1="42857" y1="77551" x2="42857" y2="77551"/>
                        <a14:foregroundMark x1="44388" y1="78571" x2="44388" y2="78571"/>
                        <a14:foregroundMark x1="42347" y1="81633" x2="42347" y2="81633"/>
                        <a14:foregroundMark x1="23980" y1="39286" x2="23980" y2="39286"/>
                        <a14:foregroundMark x1="23469" y1="22959" x2="29592" y2="53571"/>
                        <a14:foregroundMark x1="78061" y1="70918" x2="83673" y2="71939"/>
                        <a14:foregroundMark x1="77041" y1="74490" x2="79082" y2="78571"/>
                        <a14:foregroundMark x1="77041" y1="82653" x2="79082" y2="83673"/>
                        <a14:foregroundMark x1="21939" y1="59184" x2="25000" y2="59184"/>
                        <a14:foregroundMark x1="17857" y1="73469" x2="19898" y2="75000"/>
                        <a14:foregroundMark x1="12245" y1="14796" x2="13776" y2="15816"/>
                        <a14:foregroundMark x1="13265" y1="20408" x2="14286" y2="20918"/>
                        <a14:foregroundMark x1="13265" y1="14286" x2="13265" y2="14286"/>
                        <a14:foregroundMark x1="15306" y1="14796" x2="15306" y2="16327"/>
                        <a14:foregroundMark x1="14796" y1="58673" x2="14796" y2="58673"/>
                        <a14:foregroundMark x1="12755" y1="59694" x2="12755" y2="59694"/>
                        <a14:foregroundMark x1="16837" y1="80612" x2="21429" y2="81122"/>
                        <a14:foregroundMark x1="43367" y1="86735" x2="44388" y2="83673"/>
                        <a14:foregroundMark x1="64286" y1="86224" x2="66837" y2="86224"/>
                        <a14:foregroundMark x1="83673" y1="83673" x2="84694" y2="84184"/>
                        <a14:foregroundMark x1="42857" y1="75510" x2="42857" y2="75510"/>
                        <a14:foregroundMark x1="42857" y1="75510" x2="43878" y2="75510"/>
                      </a14:backgroundRemoval>
                    </a14:imgEffect>
                  </a14:imgLayer>
                </a14:imgProps>
              </a:ext>
              <a:ext uri="{28A0092B-C50C-407E-A947-70E740481C1C}">
                <a14:useLocalDpi xmlns:a14="http://schemas.microsoft.com/office/drawing/2010/main" val="0"/>
              </a:ext>
            </a:extLst>
          </a:blip>
          <a:srcRect/>
          <a:stretch>
            <a:fillRect/>
          </a:stretch>
        </p:blipFill>
        <p:spPr bwMode="auto">
          <a:xfrm>
            <a:off x="3541137" y="4765924"/>
            <a:ext cx="576000" cy="574782"/>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12"/>
          <p:cNvPicPr>
            <a:picLocks noChangeAspect="1" noChangeArrowheads="1"/>
          </p:cNvPicPr>
          <p:nvPr/>
        </p:nvPicPr>
        <p:blipFill>
          <a:blip r:embed="rId11" cstate="print">
            <a:extLst>
              <a:ext uri="{BEBA8EAE-BF5A-486C-A8C5-ECC9F3942E4B}">
                <a14:imgProps xmlns:a14="http://schemas.microsoft.com/office/drawing/2010/main">
                  <a14:imgLayer r:embed="rId12">
                    <a14:imgEffect>
                      <a14:backgroundRemoval t="7254" b="93782" l="9845" r="95855">
                        <a14:foregroundMark x1="47668" y1="7772" x2="47668" y2="7772"/>
                        <a14:foregroundMark x1="21762" y1="80311" x2="21762" y2="80311"/>
                        <a14:foregroundMark x1="26425" y1="82383" x2="26425" y2="82383"/>
                        <a14:foregroundMark x1="47150" y1="79793" x2="47150" y2="79793"/>
                        <a14:foregroundMark x1="73575" y1="80311" x2="73575" y2="80311"/>
                        <a14:foregroundMark x1="75648" y1="84974" x2="75648" y2="84974"/>
                        <a14:foregroundMark x1="72539" y1="86528" x2="72539" y2="86528"/>
                        <a14:foregroundMark x1="67358" y1="84974" x2="67358" y2="84974"/>
                        <a14:foregroundMark x1="62176" y1="80311" x2="74093" y2="88083"/>
                        <a14:foregroundMark x1="66839" y1="78756" x2="89637" y2="80311"/>
                        <a14:foregroundMark x1="81865" y1="85492" x2="91192" y2="92228"/>
                        <a14:foregroundMark x1="80311" y1="89637" x2="83938" y2="90674"/>
                        <a14:foregroundMark x1="33161" y1="84456" x2="33161" y2="84456"/>
                        <a14:foregroundMark x1="18135" y1="82902" x2="18135" y2="82902"/>
                        <a14:foregroundMark x1="88601" y1="79275" x2="88601" y2="79275"/>
                        <a14:foregroundMark x1="93782" y1="84456" x2="93782" y2="84456"/>
                        <a14:foregroundMark x1="54922" y1="89637" x2="54922" y2="89637"/>
                        <a14:foregroundMark x1="71503" y1="90155" x2="71503" y2="90155"/>
                        <a14:foregroundMark x1="73575" y1="82383" x2="73575" y2="82383"/>
                        <a14:foregroundMark x1="86010" y1="83420" x2="86010" y2="83420"/>
                        <a14:foregroundMark x1="89119" y1="82383" x2="89119" y2="82383"/>
                        <a14:foregroundMark x1="91710" y1="87047" x2="91710" y2="87047"/>
                        <a14:foregroundMark x1="92228" y1="89119" x2="92228" y2="89119"/>
                        <a14:foregroundMark x1="64767" y1="88601" x2="64767" y2="88601"/>
                        <a14:foregroundMark x1="80829" y1="83938" x2="80829" y2="83938"/>
                        <a14:foregroundMark x1="91710" y1="83420" x2="91710" y2="83420"/>
                      </a14:backgroundRemoval>
                    </a14:imgEffect>
                  </a14:imgLayer>
                </a14:imgProps>
              </a:ext>
              <a:ext uri="{28A0092B-C50C-407E-A947-70E740481C1C}">
                <a14:useLocalDpi xmlns:a14="http://schemas.microsoft.com/office/drawing/2010/main" val="0"/>
              </a:ext>
            </a:extLst>
          </a:blip>
          <a:srcRect/>
          <a:stretch>
            <a:fillRect/>
          </a:stretch>
        </p:blipFill>
        <p:spPr bwMode="auto">
          <a:xfrm>
            <a:off x="4284381" y="4773112"/>
            <a:ext cx="576000" cy="576000"/>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16"/>
          <p:cNvPicPr>
            <a:picLocks noChangeAspect="1" noChangeArrowheads="1"/>
          </p:cNvPicPr>
          <p:nvPr/>
        </p:nvPicPr>
        <p:blipFill rotWithShape="1">
          <a:blip r:embed="rId13">
            <a:extLst>
              <a:ext uri="{BEBA8EAE-BF5A-486C-A8C5-ECC9F3942E4B}">
                <a14:imgProps xmlns:a14="http://schemas.microsoft.com/office/drawing/2010/main">
                  <a14:imgLayer r:embed="rId14">
                    <a14:imgEffect>
                      <a14:backgroundRemoval t="40741" b="60943" l="55313" r="94531">
                        <a14:foregroundMark x1="55313" y1="44108" x2="63281" y2="49158"/>
                        <a14:foregroundMark x1="61406" y1="61279" x2="63594" y2="61279"/>
                        <a14:foregroundMark x1="66875" y1="50842" x2="91875" y2="48148"/>
                        <a14:foregroundMark x1="70469" y1="46465" x2="92813" y2="55892"/>
                        <a14:foregroundMark x1="69531" y1="54882" x2="69531" y2="54882"/>
                        <a14:foregroundMark x1="69688" y1="55219" x2="71875" y2="59259"/>
                        <a14:foregroundMark x1="67344" y1="56229" x2="68125" y2="57239"/>
                        <a14:foregroundMark x1="67344" y1="47475" x2="66875" y2="55892"/>
                        <a14:foregroundMark x1="75000" y1="46128" x2="93594" y2="46465"/>
                        <a14:foregroundMark x1="74063" y1="56229" x2="92813" y2="58249"/>
                        <a14:foregroundMark x1="76406" y1="58586" x2="78594" y2="57239"/>
                        <a14:foregroundMark x1="79844" y1="52862" x2="80156" y2="53872"/>
                        <a14:foregroundMark x1="90625" y1="51178" x2="94531" y2="50842"/>
                        <a14:foregroundMark x1="88281" y1="53199" x2="89531" y2="50842"/>
                      </a14:backgroundRemoval>
                    </a14:imgEffect>
                  </a14:imgLayer>
                </a14:imgProps>
              </a:ext>
              <a:ext uri="{28A0092B-C50C-407E-A947-70E740481C1C}">
                <a14:useLocalDpi xmlns:a14="http://schemas.microsoft.com/office/drawing/2010/main" val="0"/>
              </a:ext>
            </a:extLst>
          </a:blip>
          <a:srcRect l="53343" t="38647" r="5061" b="36961"/>
          <a:stretch>
            <a:fillRect/>
          </a:stretch>
        </p:blipFill>
        <p:spPr bwMode="auto">
          <a:xfrm>
            <a:off x="7348555" y="4857644"/>
            <a:ext cx="1398044" cy="380442"/>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18"/>
          <p:cNvPicPr>
            <a:picLocks noChangeAspect="1" noChangeArrowheads="1"/>
          </p:cNvPicPr>
          <p:nvPr/>
        </p:nvPicPr>
        <p:blipFill rotWithShape="1">
          <a:blip r:embed="rId15" cstate="print">
            <a:extLst>
              <a:ext uri="{BEBA8EAE-BF5A-486C-A8C5-ECC9F3942E4B}">
                <a14:imgProps xmlns:a14="http://schemas.microsoft.com/office/drawing/2010/main">
                  <a14:imgLayer r:embed="rId16">
                    <a14:imgEffect>
                      <a14:backgroundRemoval t="35778" b="54000" l="56667" r="93333">
                        <a14:foregroundMark x1="63095" y1="48889" x2="63095" y2="48889"/>
                        <a14:foregroundMark x1="68095" y1="45333" x2="68095" y2="45333"/>
                        <a14:foregroundMark x1="69167" y1="36444" x2="69167" y2="36444"/>
                        <a14:foregroundMark x1="56667" y1="43111" x2="56667" y2="43111"/>
                        <a14:foregroundMark x1="69167" y1="46444" x2="69167" y2="46444"/>
                        <a14:foregroundMark x1="93333" y1="46000" x2="93333" y2="46000"/>
                        <a14:foregroundMark x1="79405" y1="47556" x2="79405" y2="47556"/>
                      </a14:backgroundRemoval>
                    </a14:imgEffect>
                  </a14:imgLayer>
                </a14:imgProps>
              </a:ext>
              <a:ext uri="{28A0092B-C50C-407E-A947-70E740481C1C}">
                <a14:useLocalDpi xmlns:a14="http://schemas.microsoft.com/office/drawing/2010/main" val="0"/>
              </a:ext>
            </a:extLst>
          </a:blip>
          <a:srcRect l="54920" t="33476" r="5595" b="43235"/>
          <a:stretch>
            <a:fillRect/>
          </a:stretch>
        </p:blipFill>
        <p:spPr bwMode="auto">
          <a:xfrm>
            <a:off x="5439416" y="5407440"/>
            <a:ext cx="874007" cy="27615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4"/>
          <p:cNvPicPr>
            <a:picLocks noChangeAspect="1" noChangeArrowheads="1"/>
          </p:cNvPicPr>
          <p:nvPr/>
        </p:nvPicPr>
        <p:blipFill rotWithShape="1">
          <a:blip r:embed="rId17" cstate="print">
            <a:extLst>
              <a:ext uri="{BEBA8EAE-BF5A-486C-A8C5-ECC9F3942E4B}">
                <a14:imgProps xmlns:a14="http://schemas.microsoft.com/office/drawing/2010/main">
                  <a14:imgLayer r:embed="rId18">
                    <a14:imgEffect>
                      <a14:backgroundRemoval t="40800" b="59600" l="54600" r="94100">
                        <a14:foregroundMark x1="59400" y1="53200" x2="59400" y2="53200"/>
                        <a14:foregroundMark x1="54600" y1="49400" x2="54600" y2="49400"/>
                        <a14:foregroundMark x1="65300" y1="59600" x2="65300" y2="59600"/>
                        <a14:foregroundMark x1="76200" y1="58400" x2="76200" y2="58400"/>
                        <a14:foregroundMark x1="86600" y1="49000" x2="86600" y2="49000"/>
                        <a14:foregroundMark x1="94100" y1="45600" x2="94100" y2="45600"/>
                      </a14:backgroundRemoval>
                    </a14:imgEffect>
                  </a14:imgLayer>
                </a14:imgProps>
              </a:ext>
              <a:ext uri="{28A0092B-C50C-407E-A947-70E740481C1C}">
                <a14:useLocalDpi xmlns:a14="http://schemas.microsoft.com/office/drawing/2010/main" val="0"/>
              </a:ext>
            </a:extLst>
          </a:blip>
          <a:srcRect l="53671" t="38780" r="4218" b="39797"/>
          <a:stretch>
            <a:fillRect/>
          </a:stretch>
        </p:blipFill>
        <p:spPr bwMode="auto">
          <a:xfrm>
            <a:off x="6543442" y="5457275"/>
            <a:ext cx="925437" cy="235402"/>
          </a:xfrm>
          <a:prstGeom prst="rect">
            <a:avLst/>
          </a:prstGeom>
          <a:noFill/>
          <a:extLst>
            <a:ext uri="{909E8E84-426E-40DD-AFC4-6F175D3DCCD1}">
              <a14:hiddenFill xmlns:a14="http://schemas.microsoft.com/office/drawing/2010/main">
                <a:solidFill>
                  <a:srgbClr val="FFFFFF"/>
                </a:solidFill>
              </a14:hiddenFill>
            </a:ext>
          </a:extLst>
        </p:spPr>
      </p:pic>
      <p:pic>
        <p:nvPicPr>
          <p:cNvPr id="90" name="图片 89"/>
          <p:cNvPicPr>
            <a:picLocks noChangeAspect="1"/>
          </p:cNvPicPr>
          <p:nvPr/>
        </p:nvPicPr>
        <p:blipFill>
          <a:blip r:embed="rId19">
            <a:extLst>
              <a:ext uri="{BEBA8EAE-BF5A-486C-A8C5-ECC9F3942E4B}">
                <a14:imgProps xmlns:a14="http://schemas.microsoft.com/office/drawing/2010/main">
                  <a14:imgLayer r:embed="rId20">
                    <a14:imgEffect>
                      <a14:backgroundRemoval t="7463" b="88060" l="7650" r="95355">
                        <a14:foregroundMark x1="15847" y1="47761" x2="15847" y2="47761"/>
                        <a14:foregroundMark x1="7923" y1="34328" x2="7923" y2="34328"/>
                        <a14:foregroundMark x1="12568" y1="32836" x2="12568" y2="32836"/>
                        <a14:foregroundMark x1="32514" y1="20896" x2="32514" y2="20896"/>
                        <a14:foregroundMark x1="52732" y1="47761" x2="52732" y2="47761"/>
                        <a14:foregroundMark x1="65027" y1="38806" x2="65027" y2="38806"/>
                        <a14:foregroundMark x1="68033" y1="23881" x2="68033" y2="23881"/>
                        <a14:foregroundMark x1="72404" y1="40299" x2="72404" y2="40299"/>
                        <a14:foregroundMark x1="77049" y1="23881" x2="77049" y2="23881"/>
                        <a14:foregroundMark x1="77322" y1="68657" x2="77322" y2="68657"/>
                        <a14:foregroundMark x1="81694" y1="55224" x2="81694" y2="55224"/>
                        <a14:foregroundMark x1="81148" y1="11940" x2="81148" y2="11940"/>
                        <a14:foregroundMark x1="95355" y1="22388" x2="95355" y2="22388"/>
                      </a14:backgroundRemoval>
                    </a14:imgEffect>
                  </a14:imgLayer>
                </a14:imgProps>
              </a:ext>
            </a:extLst>
          </a:blip>
          <a:stretch>
            <a:fillRect/>
          </a:stretch>
        </p:blipFill>
        <p:spPr>
          <a:xfrm>
            <a:off x="3923470" y="5427814"/>
            <a:ext cx="1285927" cy="235402"/>
          </a:xfrm>
          <a:prstGeom prst="rect">
            <a:avLst/>
          </a:prstGeom>
        </p:spPr>
      </p:pic>
      <p:pic>
        <p:nvPicPr>
          <p:cNvPr id="91" name="Picture 2"/>
          <p:cNvPicPr>
            <a:picLocks noChangeAspect="1" noChangeArrowheads="1"/>
          </p:cNvPicPr>
          <p:nvPr/>
        </p:nvPicPr>
        <p:blipFill rotWithShape="1">
          <a:blip r:embed="rId21" cstate="print">
            <a:extLst>
              <a:ext uri="{BEBA8EAE-BF5A-486C-A8C5-ECC9F3942E4B}">
                <a14:imgProps xmlns:a14="http://schemas.microsoft.com/office/drawing/2010/main">
                  <a14:imgLayer r:embed="rId22">
                    <a14:imgEffect>
                      <a14:backgroundRemoval t="35153" b="64410" l="14063" r="87500">
                        <a14:foregroundMark x1="50469" y1="47162" x2="50469" y2="47162"/>
                        <a14:foregroundMark x1="38750" y1="50655" x2="38750" y2="50655"/>
                        <a14:foregroundMark x1="33594" y1="38865" x2="33594" y2="38865"/>
                        <a14:foregroundMark x1="34844" y1="37773" x2="15625" y2="38428"/>
                        <a14:foregroundMark x1="35000" y1="36026" x2="14063" y2="35153"/>
                        <a14:foregroundMark x1="27500" y1="64410" x2="27500" y2="64410"/>
                        <a14:foregroundMark x1="59844" y1="51092" x2="59844" y2="51092"/>
                        <a14:foregroundMark x1="60313" y1="45415" x2="59844" y2="53493"/>
                        <a14:foregroundMark x1="50000" y1="41048" x2="50000" y2="41048"/>
                        <a14:foregroundMark x1="50469" y1="48472" x2="50469" y2="48472"/>
                        <a14:foregroundMark x1="50781" y1="56332" x2="50781" y2="56332"/>
                        <a14:foregroundMark x1="54063" y1="54148" x2="54063" y2="54148"/>
                        <a14:foregroundMark x1="53906" y1="47380" x2="53750" y2="59170"/>
                        <a14:foregroundMark x1="53906" y1="46070" x2="64375" y2="46070"/>
                        <a14:foregroundMark x1="65000" y1="47598" x2="65000" y2="60044"/>
                        <a14:foregroundMark x1="59062" y1="54367" x2="61250" y2="54803"/>
                        <a14:foregroundMark x1="75000" y1="47598" x2="75625" y2="57860"/>
                        <a14:foregroundMark x1="71406" y1="41266" x2="71406" y2="41266"/>
                        <a14:foregroundMark x1="71563" y1="48035" x2="71563" y2="48035"/>
                        <a14:foregroundMark x1="71719" y1="57205" x2="71719" y2="57205"/>
                        <a14:foregroundMark x1="76719" y1="41048" x2="86875" y2="41048"/>
                        <a14:foregroundMark x1="40000" y1="47380" x2="33906" y2="61135"/>
                        <a14:foregroundMark x1="27187" y1="61135" x2="27187" y2="61135"/>
                        <a14:foregroundMark x1="19063" y1="55240" x2="19063" y2="55240"/>
                        <a14:foregroundMark x1="19531" y1="58952" x2="24688" y2="62227"/>
                        <a14:foregroundMark x1="17344" y1="53930" x2="17656" y2="54585"/>
                        <a14:foregroundMark x1="15000" y1="50000" x2="17344" y2="57860"/>
                        <a14:foregroundMark x1="17969" y1="58515" x2="17969" y2="59389"/>
                        <a14:foregroundMark x1="18125" y1="60262" x2="18125" y2="60917"/>
                        <a14:foregroundMark x1="18125" y1="61790" x2="18125" y2="61790"/>
                        <a14:foregroundMark x1="22344" y1="64410" x2="22344" y2="64410"/>
                        <a14:foregroundMark x1="80156" y1="46507" x2="80156" y2="46507"/>
                        <a14:foregroundMark x1="80625" y1="53712" x2="80625" y2="53712"/>
                        <a14:foregroundMark x1="81875" y1="55677" x2="81875" y2="55677"/>
                        <a14:foregroundMark x1="83594" y1="56332" x2="83594" y2="56332"/>
                        <a14:foregroundMark x1="84063" y1="58515" x2="84063" y2="58515"/>
                        <a14:foregroundMark x1="82031" y1="60262" x2="80000" y2="59825"/>
                        <a14:foregroundMark x1="78594" y1="55240" x2="82344" y2="53493"/>
                        <a14:foregroundMark x1="80313" y1="47598" x2="81094" y2="52402"/>
                        <a14:foregroundMark x1="82656" y1="45852" x2="86719" y2="46507"/>
                        <a14:foregroundMark x1="86250" y1="52402" x2="86250" y2="55459"/>
                        <a14:foregroundMark x1="86719" y1="60699" x2="85313" y2="62882"/>
                        <a14:foregroundMark x1="72188" y1="56332" x2="71563" y2="57860"/>
                        <a14:foregroundMark x1="62187" y1="55459" x2="62187" y2="56550"/>
                        <a14:foregroundMark x1="56250" y1="55240" x2="58281" y2="59825"/>
                        <a14:foregroundMark x1="49688" y1="59825" x2="48906" y2="60917"/>
                        <a14:foregroundMark x1="59219" y1="40175" x2="61094" y2="41266"/>
                      </a14:backgroundRemoval>
                    </a14:imgEffect>
                  </a14:imgLayer>
                </a14:imgProps>
              </a:ext>
              <a:ext uri="{28A0092B-C50C-407E-A947-70E740481C1C}">
                <a14:useLocalDpi xmlns:a14="http://schemas.microsoft.com/office/drawing/2010/main" val="0"/>
              </a:ext>
            </a:extLst>
          </a:blip>
          <a:srcRect l="11838" t="32133" r="11503" b="32625"/>
          <a:stretch>
            <a:fillRect/>
          </a:stretch>
        </p:blipFill>
        <p:spPr bwMode="auto">
          <a:xfrm>
            <a:off x="2469049" y="4895952"/>
            <a:ext cx="878157" cy="28890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4"/>
          <p:cNvPicPr>
            <a:picLocks noChangeAspect="1" noChangeArrowheads="1"/>
          </p:cNvPicPr>
          <p:nvPr/>
        </p:nvPicPr>
        <p:blipFill rotWithShape="1">
          <a:blip r:embed="rId23" cstate="print">
            <a:extLst>
              <a:ext uri="{BEBA8EAE-BF5A-486C-A8C5-ECC9F3942E4B}">
                <a14:imgProps xmlns:a14="http://schemas.microsoft.com/office/drawing/2010/main">
                  <a14:imgLayer r:embed="rId24">
                    <a14:imgEffect>
                      <a14:backgroundRemoval t="37690" b="66869" l="3870" r="92464">
                        <a14:foregroundMark x1="16497" y1="48328" x2="16497" y2="48328"/>
                        <a14:foregroundMark x1="26273" y1="44985" x2="26273" y2="44985"/>
                        <a14:foregroundMark x1="22811" y1="42249" x2="22811" y2="42249"/>
                        <a14:foregroundMark x1="21181" y1="40122" x2="21181" y2="40122"/>
                        <a14:foregroundMark x1="12831" y1="44985" x2="12831" y2="44985"/>
                        <a14:foregroundMark x1="15479" y1="46505" x2="15479" y2="46505"/>
                        <a14:foregroundMark x1="15682" y1="46809" x2="15682" y2="46809"/>
                        <a14:foregroundMark x1="14460" y1="48936" x2="14460" y2="48936"/>
                        <a14:foregroundMark x1="11813" y1="49544" x2="11813" y2="49544"/>
                        <a14:foregroundMark x1="8554" y1="48024" x2="8554" y2="48024"/>
                        <a14:foregroundMark x1="7536" y1="45897" x2="7536" y2="45897"/>
                        <a14:foregroundMark x1="25051" y1="51064" x2="25051" y2="51064"/>
                        <a14:foregroundMark x1="42566" y1="49848" x2="42566" y2="49848"/>
                        <a14:foregroundMark x1="36049" y1="51064" x2="36049" y2="51064"/>
                        <a14:foregroundMark x1="38086" y1="51672" x2="38086" y2="51672"/>
                        <a14:foregroundMark x1="47454" y1="51064" x2="47454" y2="51064"/>
                        <a14:foregroundMark x1="20570" y1="61094" x2="20570" y2="61094"/>
                        <a14:foregroundMark x1="19959" y1="63830" x2="19959" y2="63830"/>
                        <a14:foregroundMark x1="18126" y1="63222" x2="18126" y2="63222"/>
                        <a14:foregroundMark x1="18126" y1="63222" x2="18126" y2="63222"/>
                        <a14:foregroundMark x1="19348" y1="60182" x2="19348" y2="60182"/>
                        <a14:foregroundMark x1="18534" y1="59271" x2="18534" y2="59271"/>
                        <a14:foregroundMark x1="17923" y1="62310" x2="17923" y2="62310"/>
                        <a14:foregroundMark x1="17108" y1="63830" x2="17108" y2="63830"/>
                        <a14:foregroundMark x1="16293" y1="64134" x2="16293" y2="64134"/>
                        <a14:foregroundMark x1="15682" y1="63830" x2="15682" y2="63830"/>
                        <a14:foregroundMark x1="15682" y1="66261" x2="15682" y2="66261"/>
                        <a14:foregroundMark x1="17719" y1="66261" x2="17719" y2="66261"/>
                        <a14:foregroundMark x1="17923" y1="68085" x2="17923" y2="68085"/>
                        <a14:foregroundMark x1="20774" y1="65957" x2="20774" y2="65957"/>
                        <a14:foregroundMark x1="15682" y1="67173" x2="15682" y2="67173"/>
                        <a14:foregroundMark x1="6517" y1="51672" x2="6517" y2="51672"/>
                        <a14:foregroundMark x1="5295" y1="51368" x2="5295" y2="51368"/>
                        <a14:foregroundMark x1="21996" y1="47416" x2="21996" y2="47416"/>
                        <a14:foregroundMark x1="15886" y1="42857" x2="15886" y2="42857"/>
                        <a14:foregroundMark x1="12220" y1="42857" x2="12220" y2="42857"/>
                        <a14:foregroundMark x1="4073" y1="54103" x2="4073" y2="54103"/>
                        <a14:foregroundMark x1="18126" y1="40729" x2="18126" y2="40729"/>
                        <a14:foregroundMark x1="15682" y1="42249" x2="15682" y2="42249"/>
                        <a14:foregroundMark x1="16293" y1="40729" x2="16293" y2="40729"/>
                        <a14:foregroundMark x1="16904" y1="41641" x2="16904" y2="41641"/>
                        <a14:foregroundMark x1="13442" y1="42249" x2="13442" y2="42249"/>
                        <a14:foregroundMark x1="15071" y1="41337" x2="15071" y2="41337"/>
                        <a14:foregroundMark x1="25866" y1="51672" x2="25866" y2="51672"/>
                        <a14:foregroundMark x1="29124" y1="42857" x2="29124" y2="42857"/>
                        <a14:foregroundMark x1="28717" y1="42857" x2="28717" y2="42857"/>
                        <a14:foregroundMark x1="24440" y1="38906" x2="24440" y2="38906"/>
                        <a14:foregroundMark x1="21385" y1="39818" x2="21385" y2="39818"/>
                        <a14:foregroundMark x1="26680" y1="51064" x2="26680" y2="51064"/>
                        <a14:foregroundMark x1="41752" y1="40729" x2="41752" y2="40729"/>
                        <a14:foregroundMark x1="54786" y1="40122" x2="54786" y2="40122"/>
                        <a14:foregroundMark x1="52953" y1="51976" x2="52953" y2="51976"/>
                        <a14:foregroundMark x1="62525" y1="51672" x2="62525" y2="51672"/>
                        <a14:foregroundMark x1="87169" y1="42249" x2="87169" y2="42249"/>
                        <a14:foregroundMark x1="86965" y1="40122" x2="86965" y2="40122"/>
                        <a14:foregroundMark x1="88391" y1="48328" x2="88391" y2="48328"/>
                        <a14:foregroundMark x1="92464" y1="48632" x2="92464" y2="48632"/>
                        <a14:foregroundMark x1="91853" y1="63222" x2="91853" y2="63222"/>
                        <a14:foregroundMark x1="89206" y1="62614" x2="89206" y2="62614"/>
                        <a14:foregroundMark x1="86762" y1="63222" x2="86762" y2="63222"/>
                        <a14:foregroundMark x1="81059" y1="62614" x2="81059" y2="62614"/>
                        <a14:foregroundMark x1="78004" y1="64134" x2="78004" y2="64134"/>
                        <a14:foregroundMark x1="76578" y1="63526" x2="76578" y2="63526"/>
                        <a14:foregroundMark x1="73931" y1="63222" x2="73931" y2="63222"/>
                        <a14:foregroundMark x1="84929" y1="51976" x2="84929" y2="51976"/>
                        <a14:foregroundMark x1="69654" y1="52280" x2="69654" y2="52280"/>
                        <a14:foregroundMark x1="75967" y1="51672" x2="75967" y2="51672"/>
                        <a14:foregroundMark x1="73320" y1="65957" x2="73320" y2="65957"/>
                        <a14:foregroundMark x1="71690" y1="63526" x2="71690" y2="63526"/>
                        <a14:foregroundMark x1="72098" y1="61094" x2="72098" y2="61094"/>
                        <a14:foregroundMark x1="70265" y1="60486" x2="70265" y2="60486"/>
                        <a14:foregroundMark x1="62933" y1="63830" x2="62933" y2="63830"/>
                        <a14:foregroundMark x1="57637" y1="64134" x2="57637" y2="64134"/>
                      </a14:backgroundRemoval>
                    </a14:imgEffect>
                  </a14:imgLayer>
                </a14:imgProps>
              </a:ext>
              <a:ext uri="{28A0092B-C50C-407E-A947-70E740481C1C}">
                <a14:useLocalDpi xmlns:a14="http://schemas.microsoft.com/office/drawing/2010/main" val="0"/>
              </a:ext>
            </a:extLst>
          </a:blip>
          <a:srcRect t="34077" b="28677"/>
          <a:stretch>
            <a:fillRect/>
          </a:stretch>
        </p:blipFill>
        <p:spPr bwMode="auto">
          <a:xfrm>
            <a:off x="945194" y="4873421"/>
            <a:ext cx="1324186" cy="330474"/>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6"/>
          <p:cNvPicPr>
            <a:picLocks noChangeAspect="1" noChangeArrowheads="1"/>
          </p:cNvPicPr>
          <p:nvPr/>
        </p:nvPicPr>
        <p:blipFill rotWithShape="1">
          <a:blip r:embed="rId25" cstate="print">
            <a:extLst>
              <a:ext uri="{BEBA8EAE-BF5A-486C-A8C5-ECC9F3942E4B}">
                <a14:imgProps xmlns:a14="http://schemas.microsoft.com/office/drawing/2010/main">
                  <a14:imgLayer r:embed="rId26">
                    <a14:imgEffect>
                      <a14:backgroundRemoval t="31359" b="68293" l="8784" r="48649">
                        <a14:foregroundMark x1="14961" y1="43206" x2="14961" y2="43206"/>
                        <a14:foregroundMark x1="15734" y1="57143" x2="15734" y2="57143"/>
                        <a14:foregroundMark x1="15058" y1="54355" x2="15058" y2="54355"/>
                        <a14:foregroundMark x1="14961" y1="54355" x2="14961" y2="54355"/>
                        <a14:foregroundMark x1="13803" y1="53310" x2="13803" y2="53310"/>
                        <a14:foregroundMark x1="16602" y1="37282" x2="16602" y2="37282"/>
                        <a14:foregroundMark x1="9942" y1="37631" x2="9942" y2="37631"/>
                        <a14:foregroundMark x1="8784" y1="44948" x2="8784" y2="44948"/>
                        <a14:foregroundMark x1="24614" y1="37979" x2="24614" y2="37979"/>
                        <a14:foregroundMark x1="18822" y1="43554" x2="18822" y2="43554"/>
                        <a14:foregroundMark x1="18050" y1="39373" x2="18050" y2="39373"/>
                        <a14:foregroundMark x1="17278" y1="36585" x2="17278" y2="36585"/>
                        <a14:foregroundMark x1="22490" y1="42857" x2="22490" y2="42857"/>
                        <a14:foregroundMark x1="26834" y1="43206" x2="26834" y2="43206"/>
                        <a14:foregroundMark x1="28378" y1="59930" x2="28378" y2="59930"/>
                        <a14:foregroundMark x1="21525" y1="48780" x2="21525" y2="48780"/>
                        <a14:foregroundMark x1="30598" y1="48432" x2="30598" y2="48432"/>
                        <a14:foregroundMark x1="31660" y1="42509" x2="31660" y2="42509"/>
                        <a14:foregroundMark x1="31660" y1="37631" x2="31660" y2="37631"/>
                        <a14:foregroundMark x1="30116" y1="37631" x2="30116" y2="37631"/>
                        <a14:foregroundMark x1="32625" y1="45993" x2="32625" y2="45993"/>
                        <a14:foregroundMark x1="31564" y1="49477" x2="31564" y2="49477"/>
                        <a14:foregroundMark x1="33494" y1="37282" x2="33494" y2="37282"/>
                        <a14:foregroundMark x1="31564" y1="34843" x2="31564" y2="34843"/>
                        <a14:foregroundMark x1="23552" y1="53310" x2="23552" y2="53310"/>
                        <a14:foregroundMark x1="26448" y1="41115" x2="26448" y2="41115"/>
                        <a14:foregroundMark x1="38900" y1="41115" x2="38900" y2="41115"/>
                        <a14:foregroundMark x1="38224" y1="33798" x2="38417" y2="33798"/>
                        <a14:foregroundMark x1="39382" y1="34843" x2="39382" y2="34843"/>
                        <a14:foregroundMark x1="38900" y1="45296" x2="38900" y2="45296"/>
                        <a14:foregroundMark x1="39961" y1="40767" x2="39961" y2="40767"/>
                        <a14:foregroundMark x1="40734" y1="46690" x2="40734" y2="46690"/>
                        <a14:foregroundMark x1="36969" y1="45645" x2="36969" y2="45645"/>
                        <a14:foregroundMark x1="37162" y1="49129" x2="37162" y2="49129"/>
                        <a14:foregroundMark x1="40251" y1="49129" x2="40251" y2="49129"/>
                        <a14:foregroundMark x1="38610" y1="49826" x2="38610" y2="49826"/>
                        <a14:foregroundMark x1="37934" y1="52265" x2="37934" y2="52265"/>
                        <a14:foregroundMark x1="45270" y1="37282" x2="45270" y2="37282"/>
                        <a14:foregroundMark x1="44498" y1="34495" x2="44498" y2="34495"/>
                        <a14:foregroundMark x1="44884" y1="34146" x2="44884" y2="34146"/>
                        <a14:foregroundMark x1="45367" y1="44251" x2="45367" y2="44251"/>
                        <a14:foregroundMark x1="44884" y1="46690" x2="44884" y2="46690"/>
                        <a14:foregroundMark x1="43919" y1="46341" x2="43919" y2="46341"/>
                        <a14:foregroundMark x1="43243" y1="43902" x2="43243" y2="43902"/>
                        <a14:foregroundMark x1="44498" y1="52265" x2="44498" y2="52265"/>
                        <a14:foregroundMark x1="43243" y1="48432" x2="43243" y2="48432"/>
                        <a14:foregroundMark x1="43147" y1="53659" x2="43147" y2="53659"/>
                        <a14:foregroundMark x1="47490" y1="37979" x2="47490" y2="37979"/>
                        <a14:foregroundMark x1="48649" y1="50523" x2="48649" y2="50523"/>
                        <a14:foregroundMark x1="45946" y1="48432" x2="45946" y2="48432"/>
                        <a14:foregroundMark x1="45463" y1="54355" x2="45463" y2="54355"/>
                        <a14:foregroundMark x1="46622" y1="43206" x2="46622" y2="43206"/>
                        <a14:foregroundMark x1="43822" y1="33798" x2="43822" y2="33798"/>
                        <a14:foregroundMark x1="47490" y1="34495" x2="47490" y2="34495"/>
                        <a14:foregroundMark x1="47297" y1="60976" x2="47297" y2="60976"/>
                        <a14:foregroundMark x1="48263" y1="61672" x2="48263" y2="61672"/>
                        <a14:foregroundMark x1="18533" y1="50523" x2="18533" y2="50523"/>
                        <a14:foregroundMark x1="17954" y1="60976" x2="17954" y2="60976"/>
                        <a14:foregroundMark x1="17278" y1="63415" x2="17278" y2="63415"/>
                        <a14:foregroundMark x1="16699" y1="67944" x2="16699" y2="67944"/>
                        <a14:foregroundMark x1="15927" y1="68293" x2="13996" y2="66899"/>
                      </a14:backgroundRemoval>
                    </a14:imgEffect>
                  </a14:imgLayer>
                </a14:imgProps>
              </a:ext>
              <a:ext uri="{28A0092B-C50C-407E-A947-70E740481C1C}">
                <a14:useLocalDpi xmlns:a14="http://schemas.microsoft.com/office/drawing/2010/main" val="0"/>
              </a:ext>
            </a:extLst>
          </a:blip>
          <a:srcRect l="7155" t="26853" r="49015" b="28051"/>
          <a:stretch>
            <a:fillRect/>
          </a:stretch>
        </p:blipFill>
        <p:spPr bwMode="auto">
          <a:xfrm>
            <a:off x="1750442" y="5380423"/>
            <a:ext cx="1226620" cy="349614"/>
          </a:xfrm>
          <a:prstGeom prst="rect">
            <a:avLst/>
          </a:prstGeom>
          <a:noFill/>
          <a:extLst>
            <a:ext uri="{909E8E84-426E-40DD-AFC4-6F175D3DCCD1}">
              <a14:hiddenFill xmlns:a14="http://schemas.microsoft.com/office/drawing/2010/main">
                <a:solidFill>
                  <a:srgbClr val="FFFFFF"/>
                </a:solidFill>
              </a14:hiddenFill>
            </a:ext>
          </a:extLst>
        </p:spPr>
      </p:pic>
      <p:pic>
        <p:nvPicPr>
          <p:cNvPr id="94" name="图片 93"/>
          <p:cNvPicPr>
            <a:picLocks noChangeAspect="1"/>
          </p:cNvPicPr>
          <p:nvPr/>
        </p:nvPicPr>
        <p:blipFill>
          <a:blip r:embed="rId27">
            <a:extLst>
              <a:ext uri="{BEBA8EAE-BF5A-486C-A8C5-ECC9F3942E4B}">
                <a14:imgProps xmlns:a14="http://schemas.microsoft.com/office/drawing/2010/main">
                  <a14:imgLayer r:embed="rId28">
                    <a14:imgEffect>
                      <a14:backgroundRemoval t="10000" b="90000" l="10000" r="90000">
                        <a14:foregroundMark x1="27128" y1="23770" x2="23138" y2="28689"/>
                        <a14:foregroundMark x1="30851" y1="38934" x2="36702" y2="39344"/>
                        <a14:foregroundMark x1="31915" y1="44262" x2="30053" y2="53279"/>
                        <a14:foregroundMark x1="41489" y1="26639" x2="45745" y2="28279"/>
                        <a14:foregroundMark x1="24468" y1="40574" x2="24468" y2="40574"/>
                        <a14:backgroundMark x1="47872" y1="36885" x2="48138" y2="45082"/>
                        <a14:backgroundMark x1="49202" y1="24590" x2="49202" y2="60656"/>
                        <a14:backgroundMark x1="53723" y1="65164" x2="52926" y2="65164"/>
                        <a14:backgroundMark x1="55319" y1="65574" x2="61968" y2="65984"/>
                        <a14:backgroundMark x1="61968" y1="65984" x2="69149" y2="65574"/>
                        <a14:backgroundMark x1="69149" y1="65574" x2="75532" y2="66803"/>
                        <a14:backgroundMark x1="75532" y1="66803" x2="80053" y2="62705"/>
                        <a14:backgroundMark x1="82181" y1="57787" x2="82181" y2="23770"/>
                        <a14:backgroundMark x1="81383" y1="20492" x2="77660" y2="15164"/>
                        <a14:backgroundMark x1="22074" y1="29508" x2="22606" y2="27869"/>
                        <a14:backgroundMark x1="22340" y1="29098" x2="23404" y2="26230"/>
                        <a14:backgroundMark x1="22340" y1="29508" x2="22872" y2="27869"/>
                        <a14:backgroundMark x1="22606" y1="28689" x2="23404" y2="27459"/>
                      </a14:backgroundRemoval>
                    </a14:imgEffect>
                  </a14:imgLayer>
                </a14:imgProps>
              </a:ext>
            </a:extLst>
          </a:blip>
          <a:stretch>
            <a:fillRect/>
          </a:stretch>
        </p:blipFill>
        <p:spPr>
          <a:xfrm>
            <a:off x="2954524" y="5295066"/>
            <a:ext cx="902465" cy="58564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矩形 155"/>
          <p:cNvSpPr/>
          <p:nvPr/>
        </p:nvSpPr>
        <p:spPr>
          <a:xfrm>
            <a:off x="2850514" y="1136212"/>
            <a:ext cx="5968365" cy="3929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a:latin typeface="微软雅黑" panose="020B0503020204020204" pitchFamily="34" charset="-122"/>
                <a:ea typeface="微软雅黑" panose="020B0503020204020204" pitchFamily="34" charset="-122"/>
              </a:rPr>
              <a:t>建模算法考量</a:t>
            </a:r>
            <a:endParaRPr lang="zh-CN" altLang="en-US" sz="1400" b="1">
              <a:latin typeface="微软雅黑" panose="020B0503020204020204" pitchFamily="34" charset="-122"/>
              <a:ea typeface="微软雅黑" panose="020B0503020204020204" pitchFamily="34" charset="-122"/>
            </a:endParaRPr>
          </a:p>
        </p:txBody>
      </p:sp>
      <p:sp>
        <p:nvSpPr>
          <p:cNvPr id="8" name="矩形 7"/>
          <p:cNvSpPr/>
          <p:nvPr/>
        </p:nvSpPr>
        <p:spPr>
          <a:xfrm>
            <a:off x="695325" y="1136212"/>
            <a:ext cx="1690782" cy="3929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a:latin typeface="微软雅黑" panose="020B0503020204020204" pitchFamily="34" charset="-122"/>
                <a:ea typeface="微软雅黑" panose="020B0503020204020204" pitchFamily="34" charset="-122"/>
              </a:rPr>
              <a:t>建模场景需求</a:t>
            </a:r>
            <a:endParaRPr kumimoji="1" lang="zh-CN" altLang="en-US" sz="1400" b="1">
              <a:latin typeface="微软雅黑" panose="020B0503020204020204" pitchFamily="34" charset="-122"/>
              <a:ea typeface="微软雅黑" panose="020B0503020204020204" pitchFamily="34" charset="-122"/>
            </a:endParaRPr>
          </a:p>
        </p:txBody>
      </p:sp>
      <p:sp>
        <p:nvSpPr>
          <p:cNvPr id="17" name="Title 1"/>
          <p:cNvSpPr txBox="1"/>
          <p:nvPr/>
        </p:nvSpPr>
        <p:spPr>
          <a:xfrm>
            <a:off x="619312" y="-1"/>
            <a:ext cx="1844580" cy="957999"/>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bg2">
                    <a:lumMod val="10000"/>
                  </a:schemeClr>
                </a:solidFill>
                <a:latin typeface="+mj-lt"/>
                <a:ea typeface="+mj-ea"/>
                <a:cs typeface="+mj-cs"/>
              </a:defRPr>
            </a:lvl1pPr>
          </a:lstStyle>
          <a:p>
            <a:pPr>
              <a:lnSpc>
                <a:spcPts val="4320"/>
              </a:lnSpc>
            </a:pPr>
            <a:r>
              <a:rPr lang="zh-CN" altLang="en-US" sz="2900" b="1">
                <a:solidFill>
                  <a:schemeClr val="tx1"/>
                </a:solidFill>
                <a:latin typeface="微软雅黑" panose="020B0503020204020204" pitchFamily="34" charset="-122"/>
                <a:ea typeface="微软雅黑" panose="020B0503020204020204" pitchFamily="34" charset="-122"/>
              </a:rPr>
              <a:t>定制建模</a:t>
            </a:r>
            <a:endParaRPr lang="en-US" altLang="zh-CN" sz="2900" b="1">
              <a:solidFill>
                <a:schemeClr val="tx1"/>
              </a:solidFill>
              <a:latin typeface="微软雅黑" panose="020B0503020204020204" pitchFamily="34" charset="-122"/>
              <a:ea typeface="微软雅黑" panose="020B0503020204020204" pitchFamily="34" charset="-122"/>
            </a:endParaRPr>
          </a:p>
        </p:txBody>
      </p:sp>
      <p:sp>
        <p:nvSpPr>
          <p:cNvPr id="25" name="矩形 1"/>
          <p:cNvSpPr txBox="1"/>
          <p:nvPr/>
        </p:nvSpPr>
        <p:spPr>
          <a:xfrm>
            <a:off x="2316857" y="439524"/>
            <a:ext cx="69250" cy="377026"/>
          </a:xfrm>
          <a:prstGeom prst="rect">
            <a:avLst/>
          </a:prstGeom>
          <a:ln w="12700">
            <a:miter lim="400000"/>
          </a:ln>
        </p:spPr>
        <p:txBody>
          <a:bodyPr wrap="none" lIns="34290" tIns="34290" rIns="34290" bIns="34290">
            <a:spAutoFit/>
          </a:bodyPr>
          <a:lstStyle>
            <a:lvl1pPr>
              <a:defRPr sz="20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endParaRPr>
              <a:latin typeface="微软雅黑" panose="020B0503020204020204" pitchFamily="34" charset="-122"/>
              <a:ea typeface="微软雅黑" panose="020B0503020204020204" pitchFamily="34" charset="-122"/>
            </a:endParaRPr>
          </a:p>
        </p:txBody>
      </p:sp>
      <p:sp>
        <p:nvSpPr>
          <p:cNvPr id="3" name="矩形 2"/>
          <p:cNvSpPr/>
          <p:nvPr/>
        </p:nvSpPr>
        <p:spPr>
          <a:xfrm>
            <a:off x="2387510" y="300602"/>
            <a:ext cx="5891356" cy="430311"/>
          </a:xfrm>
          <a:prstGeom prst="rect">
            <a:avLst/>
          </a:prstGeom>
        </p:spPr>
        <p:txBody>
          <a:bodyPr vert="horz" lIns="91440" tIns="45720" rIns="91440" bIns="45720" rtlCol="0" anchor="ctr">
            <a:normAutofit lnSpcReduction="10000"/>
          </a:bodyPr>
          <a:lstStyle/>
          <a:p>
            <a:pPr>
              <a:lnSpc>
                <a:spcPct val="120000"/>
              </a:lnSpc>
              <a:spcBef>
                <a:spcPct val="0"/>
              </a:spcBef>
            </a:pPr>
            <a:r>
              <a:rPr lang="zh-CN" altLang="en-US" sz="2000" b="1">
                <a:gradFill>
                  <a:gsLst>
                    <a:gs pos="0">
                      <a:srgbClr val="46C484"/>
                    </a:gs>
                    <a:gs pos="100000">
                      <a:srgbClr val="2351B4"/>
                    </a:gs>
                  </a:gsLst>
                  <a:lin ang="10800000" scaled="1"/>
                </a:gradFill>
                <a:latin typeface="微软雅黑" panose="020B0503020204020204" pitchFamily="34" charset="-122"/>
                <a:ea typeface="微软雅黑" panose="020B0503020204020204" pitchFamily="34" charset="-122"/>
                <a:cs typeface="+mj-cs"/>
              </a:rPr>
              <a:t>领先的建模能力和复杂</a:t>
            </a:r>
            <a:r>
              <a:rPr lang="en-US" altLang="zh-CN" sz="2000" b="1">
                <a:gradFill>
                  <a:gsLst>
                    <a:gs pos="0">
                      <a:srgbClr val="46C484"/>
                    </a:gs>
                    <a:gs pos="100000">
                      <a:srgbClr val="2351B4"/>
                    </a:gs>
                  </a:gsLst>
                  <a:lin ang="10800000" scaled="1"/>
                </a:gradFill>
                <a:latin typeface="微软雅黑" panose="020B0503020204020204" pitchFamily="34" charset="-122"/>
                <a:ea typeface="微软雅黑" panose="020B0503020204020204" pitchFamily="34" charset="-122"/>
                <a:cs typeface="+mj-cs"/>
              </a:rPr>
              <a:t>AI</a:t>
            </a:r>
            <a:r>
              <a:rPr lang="zh-CN" altLang="en-US" sz="2000" b="1">
                <a:gradFill>
                  <a:gsLst>
                    <a:gs pos="0">
                      <a:srgbClr val="46C484"/>
                    </a:gs>
                    <a:gs pos="100000">
                      <a:srgbClr val="2351B4"/>
                    </a:gs>
                  </a:gsLst>
                  <a:lin ang="10800000" scaled="1"/>
                </a:gradFill>
                <a:latin typeface="微软雅黑" panose="020B0503020204020204" pitchFamily="34" charset="-122"/>
                <a:ea typeface="微软雅黑" panose="020B0503020204020204" pitchFamily="34" charset="-122"/>
                <a:cs typeface="+mj-cs"/>
              </a:rPr>
              <a:t>算法的精准驾驭能力</a:t>
            </a:r>
            <a:endParaRPr lang="zh-CN" altLang="en-US" sz="2000" b="1">
              <a:gradFill>
                <a:gsLst>
                  <a:gs pos="0">
                    <a:srgbClr val="46C484"/>
                  </a:gs>
                  <a:gs pos="100000">
                    <a:srgbClr val="2351B4"/>
                  </a:gs>
                </a:gsLst>
                <a:lin ang="10800000" scaled="1"/>
              </a:gradFill>
              <a:latin typeface="微软雅黑" panose="020B0503020204020204" pitchFamily="34" charset="-122"/>
              <a:ea typeface="微软雅黑" panose="020B0503020204020204" pitchFamily="34" charset="-122"/>
              <a:cs typeface="+mj-cs"/>
            </a:endParaRPr>
          </a:p>
        </p:txBody>
      </p:sp>
      <p:sp>
        <p:nvSpPr>
          <p:cNvPr id="6" name="矩形 5"/>
          <p:cNvSpPr/>
          <p:nvPr/>
        </p:nvSpPr>
        <p:spPr>
          <a:xfrm>
            <a:off x="695325" y="1744307"/>
            <a:ext cx="1656157" cy="957999"/>
          </a:xfrm>
          <a:prstGeom prst="rect">
            <a:avLst/>
          </a:prstGeom>
          <a:solidFill>
            <a:schemeClr val="accent2">
              <a:alpha val="15000"/>
            </a:schemeClr>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880"/>
              </a:lnSpc>
              <a:defRPr sz="14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200" b="1">
                <a:solidFill>
                  <a:schemeClr val="tx1"/>
                </a:solidFill>
                <a:latin typeface="微软雅黑" panose="020B0503020204020204" pitchFamily="34" charset="-122"/>
                <a:ea typeface="微软雅黑" panose="020B0503020204020204" pitchFamily="34" charset="-122"/>
              </a:rPr>
              <a:t>大额消费分期</a:t>
            </a:r>
            <a:endParaRPr lang="zh-CN" altLang="en-US" sz="1200" b="1">
              <a:solidFill>
                <a:schemeClr val="tx1"/>
              </a:solidFill>
              <a:latin typeface="微软雅黑" panose="020B0503020204020204" pitchFamily="34" charset="-122"/>
              <a:ea typeface="微软雅黑" panose="020B0503020204020204" pitchFamily="34" charset="-122"/>
              <a:cs typeface="思源黑体"/>
              <a:sym typeface="思源黑体"/>
            </a:endParaRPr>
          </a:p>
          <a:p>
            <a:pPr algn="ctr">
              <a:lnSpc>
                <a:spcPts val="1880"/>
              </a:lnSpc>
              <a:defRPr sz="14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b="1">
                <a:solidFill>
                  <a:srgbClr val="2463F1"/>
                </a:solidFill>
                <a:latin typeface="微软雅黑" panose="020B0503020204020204" pitchFamily="34" charset="-122"/>
                <a:ea typeface="微软雅黑" panose="020B0503020204020204" pitchFamily="34" charset="-122"/>
              </a:rPr>
              <a:t>信用风险</a:t>
            </a:r>
            <a:endParaRPr lang="zh-CN" altLang="en-US" b="1">
              <a:solidFill>
                <a:srgbClr val="2463F1"/>
              </a:solidFill>
              <a:latin typeface="微软雅黑" panose="020B0503020204020204" pitchFamily="34" charset="-122"/>
              <a:ea typeface="微软雅黑" panose="020B0503020204020204" pitchFamily="34" charset="-122"/>
            </a:endParaRPr>
          </a:p>
        </p:txBody>
      </p:sp>
      <p:sp>
        <p:nvSpPr>
          <p:cNvPr id="153" name="矩形 152"/>
          <p:cNvSpPr/>
          <p:nvPr/>
        </p:nvSpPr>
        <p:spPr>
          <a:xfrm>
            <a:off x="695325" y="2847486"/>
            <a:ext cx="1656157" cy="957999"/>
          </a:xfrm>
          <a:prstGeom prst="rect">
            <a:avLst/>
          </a:prstGeom>
          <a:solidFill>
            <a:schemeClr val="accent2">
              <a:alpha val="15000"/>
            </a:schemeClr>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880"/>
              </a:lnSpc>
              <a:defRPr sz="14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200" b="1">
                <a:solidFill>
                  <a:schemeClr val="tx1"/>
                </a:solidFill>
                <a:latin typeface="微软雅黑" panose="020B0503020204020204" pitchFamily="34" charset="-122"/>
                <a:ea typeface="微软雅黑" panose="020B0503020204020204" pitchFamily="34" charset="-122"/>
              </a:rPr>
              <a:t>小额现金分期</a:t>
            </a:r>
            <a:endParaRPr lang="zh-CN" altLang="en-US" sz="1200" b="1">
              <a:solidFill>
                <a:schemeClr val="tx1"/>
              </a:solidFill>
              <a:latin typeface="微软雅黑" panose="020B0503020204020204" pitchFamily="34" charset="-122"/>
              <a:ea typeface="微软雅黑" panose="020B0503020204020204" pitchFamily="34" charset="-122"/>
              <a:cs typeface="思源黑体"/>
              <a:sym typeface="思源黑体"/>
            </a:endParaRPr>
          </a:p>
          <a:p>
            <a:pPr algn="ctr">
              <a:lnSpc>
                <a:spcPts val="1880"/>
              </a:lnSpc>
              <a:defRPr sz="14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b="1">
                <a:solidFill>
                  <a:srgbClr val="2463F1"/>
                </a:solidFill>
                <a:latin typeface="微软雅黑" panose="020B0503020204020204" pitchFamily="34" charset="-122"/>
                <a:ea typeface="微软雅黑" panose="020B0503020204020204" pitchFamily="34" charset="-122"/>
              </a:rPr>
              <a:t>欺诈风险</a:t>
            </a:r>
            <a:endParaRPr lang="zh-CN" altLang="en-US" b="1">
              <a:solidFill>
                <a:srgbClr val="2463F1"/>
              </a:solidFill>
              <a:latin typeface="微软雅黑" panose="020B0503020204020204" pitchFamily="34" charset="-122"/>
              <a:ea typeface="微软雅黑" panose="020B0503020204020204" pitchFamily="34" charset="-122"/>
            </a:endParaRPr>
          </a:p>
        </p:txBody>
      </p:sp>
      <p:sp>
        <p:nvSpPr>
          <p:cNvPr id="154" name="矩形 153"/>
          <p:cNvSpPr/>
          <p:nvPr/>
        </p:nvSpPr>
        <p:spPr>
          <a:xfrm>
            <a:off x="695325" y="3950665"/>
            <a:ext cx="1656157" cy="957999"/>
          </a:xfrm>
          <a:prstGeom prst="rect">
            <a:avLst/>
          </a:prstGeom>
          <a:solidFill>
            <a:schemeClr val="accent2">
              <a:alpha val="15000"/>
            </a:schemeClr>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880"/>
              </a:lnSpc>
              <a:defRPr sz="14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200" b="1">
                <a:solidFill>
                  <a:schemeClr val="tx1"/>
                </a:solidFill>
                <a:latin typeface="微软雅黑" panose="020B0503020204020204" pitchFamily="34" charset="-122"/>
                <a:ea typeface="微软雅黑" panose="020B0503020204020204" pitchFamily="34" charset="-122"/>
              </a:rPr>
              <a:t>理财</a:t>
            </a:r>
            <a:r>
              <a:rPr lang="en-US" altLang="zh-CN" sz="1200" b="1">
                <a:solidFill>
                  <a:schemeClr val="tx1"/>
                </a:solidFill>
                <a:latin typeface="微软雅黑" panose="020B0503020204020204" pitchFamily="34" charset="-122"/>
                <a:ea typeface="微软雅黑" panose="020B0503020204020204" pitchFamily="34" charset="-122"/>
              </a:rPr>
              <a:t>/</a:t>
            </a:r>
            <a:r>
              <a:rPr lang="zh-CN" altLang="en-US" sz="1200" b="1">
                <a:solidFill>
                  <a:schemeClr val="tx1"/>
                </a:solidFill>
                <a:latin typeface="微软雅黑" panose="020B0503020204020204" pitchFamily="34" charset="-122"/>
                <a:ea typeface="微软雅黑" panose="020B0503020204020204" pitchFamily="34" charset="-122"/>
              </a:rPr>
              <a:t>保险</a:t>
            </a:r>
            <a:endParaRPr lang="en-US" altLang="zh-CN" sz="1200" b="1">
              <a:solidFill>
                <a:schemeClr val="tx1"/>
              </a:solidFill>
              <a:latin typeface="微软雅黑" panose="020B0503020204020204" pitchFamily="34" charset="-122"/>
              <a:ea typeface="微软雅黑" panose="020B0503020204020204" pitchFamily="34" charset="-122"/>
            </a:endParaRPr>
          </a:p>
          <a:p>
            <a:pPr algn="ctr">
              <a:lnSpc>
                <a:spcPts val="1880"/>
              </a:lnSpc>
              <a:defRPr sz="14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b="1">
                <a:solidFill>
                  <a:srgbClr val="2463F1"/>
                </a:solidFill>
                <a:latin typeface="微软雅黑" panose="020B0503020204020204" pitchFamily="34" charset="-122"/>
                <a:ea typeface="微软雅黑" panose="020B0503020204020204" pitchFamily="34" charset="-122"/>
              </a:rPr>
              <a:t>精准获客</a:t>
            </a:r>
            <a:endParaRPr lang="zh-CN" altLang="en-US" b="1">
              <a:solidFill>
                <a:srgbClr val="2463F1"/>
              </a:solidFill>
              <a:latin typeface="微软雅黑" panose="020B0503020204020204" pitchFamily="34" charset="-122"/>
              <a:ea typeface="微软雅黑" panose="020B0503020204020204" pitchFamily="34" charset="-122"/>
            </a:endParaRPr>
          </a:p>
        </p:txBody>
      </p:sp>
      <p:sp>
        <p:nvSpPr>
          <p:cNvPr id="155" name="矩形 154"/>
          <p:cNvSpPr/>
          <p:nvPr/>
        </p:nvSpPr>
        <p:spPr>
          <a:xfrm>
            <a:off x="695325" y="5053843"/>
            <a:ext cx="1656157" cy="957999"/>
          </a:xfrm>
          <a:prstGeom prst="rect">
            <a:avLst/>
          </a:prstGeom>
          <a:solidFill>
            <a:schemeClr val="accent2">
              <a:alpha val="15000"/>
            </a:schemeClr>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880"/>
              </a:lnSpc>
              <a:defRPr sz="14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200" b="1">
                <a:solidFill>
                  <a:schemeClr val="tx1"/>
                </a:solidFill>
                <a:latin typeface="微软雅黑" panose="020B0503020204020204" pitchFamily="34" charset="-122"/>
                <a:ea typeface="微软雅黑" panose="020B0503020204020204" pitchFamily="34" charset="-122"/>
              </a:rPr>
              <a:t>小额信贷</a:t>
            </a:r>
            <a:endParaRPr lang="en-US" altLang="zh-CN" sz="1200" b="1">
              <a:solidFill>
                <a:schemeClr val="tx1"/>
              </a:solidFill>
              <a:latin typeface="微软雅黑" panose="020B0503020204020204" pitchFamily="34" charset="-122"/>
              <a:ea typeface="微软雅黑" panose="020B0503020204020204" pitchFamily="34" charset="-122"/>
            </a:endParaRPr>
          </a:p>
          <a:p>
            <a:pPr algn="ctr">
              <a:lnSpc>
                <a:spcPts val="1880"/>
              </a:lnSpc>
              <a:defRPr sz="14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b="1">
                <a:solidFill>
                  <a:srgbClr val="2463F1"/>
                </a:solidFill>
                <a:latin typeface="微软雅黑" panose="020B0503020204020204" pitchFamily="34" charset="-122"/>
                <a:ea typeface="微软雅黑" panose="020B0503020204020204" pitchFamily="34" charset="-122"/>
              </a:rPr>
              <a:t>团伙欺诈</a:t>
            </a:r>
            <a:endParaRPr lang="zh-CN" altLang="en-US" b="1">
              <a:solidFill>
                <a:srgbClr val="2463F1"/>
              </a:solidFill>
              <a:latin typeface="微软雅黑" panose="020B0503020204020204" pitchFamily="34" charset="-122"/>
              <a:ea typeface="微软雅黑" panose="020B0503020204020204" pitchFamily="34" charset="-122"/>
            </a:endParaRPr>
          </a:p>
        </p:txBody>
      </p:sp>
      <p:sp>
        <p:nvSpPr>
          <p:cNvPr id="158" name="矩形 157"/>
          <p:cNvSpPr/>
          <p:nvPr/>
        </p:nvSpPr>
        <p:spPr>
          <a:xfrm>
            <a:off x="9341484" y="1117923"/>
            <a:ext cx="2372995" cy="3929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a:latin typeface="微软雅黑" panose="020B0503020204020204" pitchFamily="34" charset="-122"/>
                <a:ea typeface="微软雅黑" panose="020B0503020204020204" pitchFamily="34" charset="-122"/>
              </a:rPr>
              <a:t>建模落地方案</a:t>
            </a:r>
            <a:endParaRPr kumimoji="1" lang="zh-CN" altLang="en-US" sz="1400" b="1">
              <a:latin typeface="微软雅黑" panose="020B0503020204020204" pitchFamily="34" charset="-122"/>
              <a:ea typeface="微软雅黑" panose="020B0503020204020204" pitchFamily="34" charset="-122"/>
            </a:endParaRPr>
          </a:p>
        </p:txBody>
      </p:sp>
      <p:cxnSp>
        <p:nvCxnSpPr>
          <p:cNvPr id="10" name="直线箭头连接符 9"/>
          <p:cNvCxnSpPr>
            <a:stCxn id="8" idx="3"/>
          </p:cNvCxnSpPr>
          <p:nvPr/>
        </p:nvCxnSpPr>
        <p:spPr>
          <a:xfrm>
            <a:off x="2386107" y="1332682"/>
            <a:ext cx="336773" cy="0"/>
          </a:xfrm>
          <a:prstGeom prst="straightConnector1">
            <a:avLst/>
          </a:prstGeom>
          <a:ln w="12700">
            <a:solidFill>
              <a:schemeClr val="accent2"/>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59" name="直线箭头连接符 158"/>
          <p:cNvCxnSpPr/>
          <p:nvPr/>
        </p:nvCxnSpPr>
        <p:spPr>
          <a:xfrm>
            <a:off x="8818879" y="1314393"/>
            <a:ext cx="396986" cy="0"/>
          </a:xfrm>
          <a:prstGeom prst="straightConnector1">
            <a:avLst/>
          </a:prstGeom>
          <a:ln w="12700">
            <a:solidFill>
              <a:schemeClr val="accent2"/>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160" name="文本框 159"/>
          <p:cNvSpPr txBox="1"/>
          <p:nvPr/>
        </p:nvSpPr>
        <p:spPr>
          <a:xfrm>
            <a:off x="2869619" y="1689911"/>
            <a:ext cx="956946" cy="307777"/>
          </a:xfrm>
          <a:prstGeom prst="rect">
            <a:avLst/>
          </a:prstGeom>
          <a:ln w="12700">
            <a:miter lim="400000"/>
          </a:ln>
        </p:spPr>
        <p:txBody>
          <a:bodyPr lIns="45719" rIns="45719">
            <a:spAutoFit/>
          </a:bodyPr>
          <a:lstStyle>
            <a:lvl1pPr algn="ctr">
              <a:defRPr sz="1600" b="1">
                <a:gradFill flip="none" rotWithShape="1">
                  <a:gsLst>
                    <a:gs pos="0">
                      <a:srgbClr val="DCC36D"/>
                    </a:gs>
                    <a:gs pos="100000">
                      <a:srgbClr val="9D8152"/>
                    </a:gs>
                  </a:gsLst>
                  <a:lin ang="1800000" scaled="0"/>
                </a:gra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algn="l"/>
            <a:r>
              <a:rPr lang="zh-CN" altLang="en-US" sz="1400">
                <a:solidFill>
                  <a:schemeClr val="accent2"/>
                </a:solidFill>
                <a:latin typeface="微软雅黑" panose="020B0503020204020204" pitchFamily="34" charset="-122"/>
                <a:ea typeface="微软雅黑" panose="020B0503020204020204" pitchFamily="34" charset="-122"/>
              </a:rPr>
              <a:t>模型算法</a:t>
            </a:r>
            <a:endParaRPr sz="1400">
              <a:solidFill>
                <a:schemeClr val="accent2"/>
              </a:solidFill>
              <a:latin typeface="微软雅黑" panose="020B0503020204020204" pitchFamily="34" charset="-122"/>
              <a:ea typeface="微软雅黑" panose="020B0503020204020204" pitchFamily="34" charset="-122"/>
            </a:endParaRPr>
          </a:p>
        </p:txBody>
      </p:sp>
      <p:sp>
        <p:nvSpPr>
          <p:cNvPr id="161" name="文本框 160"/>
          <p:cNvSpPr txBox="1"/>
          <p:nvPr/>
        </p:nvSpPr>
        <p:spPr>
          <a:xfrm>
            <a:off x="2935744" y="4416011"/>
            <a:ext cx="956946" cy="307777"/>
          </a:xfrm>
          <a:prstGeom prst="rect">
            <a:avLst/>
          </a:prstGeom>
          <a:ln w="12700">
            <a:miter lim="400000"/>
          </a:ln>
        </p:spPr>
        <p:txBody>
          <a:bodyPr lIns="45719" rIns="45719">
            <a:spAutoFit/>
          </a:bodyPr>
          <a:lstStyle>
            <a:lvl1pPr algn="ctr">
              <a:defRPr sz="1600" b="1">
                <a:gradFill flip="none" rotWithShape="1">
                  <a:gsLst>
                    <a:gs pos="0">
                      <a:srgbClr val="DCC36D"/>
                    </a:gs>
                    <a:gs pos="100000">
                      <a:srgbClr val="9D8152"/>
                    </a:gs>
                  </a:gsLst>
                  <a:lin ang="1800000" scaled="0"/>
                </a:gra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algn="l"/>
            <a:r>
              <a:rPr lang="zh-CN" altLang="en-US" sz="1400">
                <a:solidFill>
                  <a:schemeClr val="accent2"/>
                </a:solidFill>
                <a:latin typeface="微软雅黑" panose="020B0503020204020204" pitchFamily="34" charset="-122"/>
                <a:ea typeface="微软雅黑" panose="020B0503020204020204" pitchFamily="34" charset="-122"/>
              </a:rPr>
              <a:t>客群特征</a:t>
            </a:r>
            <a:endParaRPr sz="1400">
              <a:solidFill>
                <a:schemeClr val="accent2"/>
              </a:solidFill>
              <a:latin typeface="微软雅黑" panose="020B0503020204020204" pitchFamily="34" charset="-122"/>
              <a:ea typeface="微软雅黑" panose="020B0503020204020204" pitchFamily="34" charset="-122"/>
            </a:endParaRPr>
          </a:p>
        </p:txBody>
      </p:sp>
      <p:pic>
        <p:nvPicPr>
          <p:cNvPr id="163" name="图片 59" descr="图片 59"/>
          <p:cNvPicPr>
            <a:picLocks noChangeAspect="1"/>
          </p:cNvPicPr>
          <p:nvPr/>
        </p:nvPicPr>
        <p:blipFill>
          <a:blip r:embed="rId1"/>
          <a:stretch>
            <a:fillRect/>
          </a:stretch>
        </p:blipFill>
        <p:spPr>
          <a:xfrm>
            <a:off x="2850513" y="2096330"/>
            <a:ext cx="1142367" cy="631841"/>
          </a:xfrm>
          <a:prstGeom prst="rect">
            <a:avLst/>
          </a:prstGeom>
          <a:ln w="12700">
            <a:miter lim="400000"/>
            <a:headEnd/>
            <a:tailEnd/>
          </a:ln>
          <a:effectLst/>
        </p:spPr>
      </p:pic>
      <p:sp>
        <p:nvSpPr>
          <p:cNvPr id="164" name="矩形 163"/>
          <p:cNvSpPr/>
          <p:nvPr/>
        </p:nvSpPr>
        <p:spPr>
          <a:xfrm>
            <a:off x="3885703" y="4401395"/>
            <a:ext cx="1142367" cy="342912"/>
          </a:xfrm>
          <a:prstGeom prst="rect">
            <a:avLst/>
          </a:prstGeom>
          <a:solidFill>
            <a:schemeClr val="bg1">
              <a:lumMod val="75000"/>
              <a:alpha val="15000"/>
            </a:schemeClr>
          </a:solidFill>
          <a:ln>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sz="14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200">
                <a:solidFill>
                  <a:schemeClr val="tx2">
                    <a:lumMod val="50000"/>
                  </a:schemeClr>
                </a:solidFill>
                <a:latin typeface="微软雅黑" panose="020B0503020204020204" pitchFamily="34" charset="-122"/>
                <a:ea typeface="微软雅黑" panose="020B0503020204020204" pitchFamily="34" charset="-122"/>
              </a:rPr>
              <a:t>兴趣偏好</a:t>
            </a:r>
            <a:endParaRPr lang="zh-CN" altLang="en-US" sz="1200">
              <a:solidFill>
                <a:schemeClr val="tx2">
                  <a:lumMod val="50000"/>
                </a:schemeClr>
              </a:solidFill>
              <a:latin typeface="微软雅黑" panose="020B0503020204020204" pitchFamily="34" charset="-122"/>
              <a:ea typeface="微软雅黑" panose="020B0503020204020204" pitchFamily="34" charset="-122"/>
            </a:endParaRPr>
          </a:p>
        </p:txBody>
      </p:sp>
      <p:sp>
        <p:nvSpPr>
          <p:cNvPr id="165" name="矩形 58"/>
          <p:cNvSpPr txBox="1"/>
          <p:nvPr/>
        </p:nvSpPr>
        <p:spPr>
          <a:xfrm>
            <a:off x="4039454" y="2052382"/>
            <a:ext cx="1856740" cy="667619"/>
          </a:xfrm>
          <a:prstGeom prst="rect">
            <a:avLst/>
          </a:prstGeom>
          <a:ln w="12700">
            <a:miter lim="400000"/>
          </a:ln>
        </p:spPr>
        <p:txBody>
          <a:bodyPr lIns="45719" rIns="45719">
            <a:spAutoFit/>
          </a:bodyPr>
          <a:lstStyle/>
          <a:p>
            <a:pPr>
              <a:lnSpc>
                <a:spcPct val="120000"/>
              </a:lnSpc>
              <a:defRPr sz="12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b="1">
                <a:latin typeface="微软雅黑" panose="020B0503020204020204" pitchFamily="34" charset="-122"/>
                <a:ea typeface="微软雅黑" panose="020B0503020204020204" pitchFamily="34" charset="-122"/>
              </a:rPr>
              <a:t>深度神经网络（DNN）</a:t>
            </a:r>
            <a:endParaRPr b="1">
              <a:latin typeface="微软雅黑" panose="020B0503020204020204" pitchFamily="34" charset="-122"/>
              <a:ea typeface="微软雅黑" panose="020B0503020204020204" pitchFamily="34" charset="-122"/>
            </a:endParaRPr>
          </a:p>
          <a:p>
            <a:pPr>
              <a:lnSpc>
                <a:spcPct val="120000"/>
              </a:lnSpc>
              <a:buSzPct val="100000"/>
              <a:defRPr sz="1000">
                <a:solidFill>
                  <a:srgbClr val="76717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a:solidFill>
                  <a:schemeClr val="tx2">
                    <a:lumMod val="50000"/>
                  </a:schemeClr>
                </a:solidFill>
                <a:latin typeface="微软雅黑" panose="020B0503020204020204" pitchFamily="34" charset="-122"/>
                <a:ea typeface="微软雅黑" panose="020B0503020204020204" pitchFamily="34" charset="-122"/>
              </a:rPr>
              <a:t>使用万维海量特征建模</a:t>
            </a:r>
            <a:endParaRPr>
              <a:solidFill>
                <a:schemeClr val="tx2">
                  <a:lumMod val="50000"/>
                </a:schemeClr>
              </a:solidFill>
              <a:latin typeface="微软雅黑" panose="020B0503020204020204" pitchFamily="34" charset="-122"/>
              <a:ea typeface="微软雅黑" panose="020B0503020204020204" pitchFamily="34" charset="-122"/>
            </a:endParaRPr>
          </a:p>
          <a:p>
            <a:pPr>
              <a:lnSpc>
                <a:spcPct val="120000"/>
              </a:lnSpc>
              <a:buSzPct val="100000"/>
              <a:defRPr sz="1000">
                <a:solidFill>
                  <a:srgbClr val="76717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a:solidFill>
                  <a:schemeClr val="tx2">
                    <a:lumMod val="50000"/>
                  </a:schemeClr>
                </a:solidFill>
                <a:latin typeface="微软雅黑" panose="020B0503020204020204" pitchFamily="34" charset="-122"/>
                <a:ea typeface="微软雅黑" panose="020B0503020204020204" pitchFamily="34" charset="-122"/>
              </a:rPr>
              <a:t>全面刻画个人风险水平</a:t>
            </a:r>
            <a:endParaRPr>
              <a:solidFill>
                <a:schemeClr val="tx2">
                  <a:lumMod val="50000"/>
                </a:schemeClr>
              </a:solidFill>
              <a:latin typeface="微软雅黑" panose="020B0503020204020204" pitchFamily="34" charset="-122"/>
              <a:ea typeface="微软雅黑" panose="020B0503020204020204" pitchFamily="34" charset="-122"/>
            </a:endParaRPr>
          </a:p>
        </p:txBody>
      </p:sp>
      <p:pic>
        <p:nvPicPr>
          <p:cNvPr id="166" name="图片 61" descr="图片 61"/>
          <p:cNvPicPr>
            <a:picLocks noChangeAspect="1"/>
          </p:cNvPicPr>
          <p:nvPr/>
        </p:nvPicPr>
        <p:blipFill rotWithShape="1">
          <a:blip r:embed="rId2" cstate="print"/>
          <a:srcRect l="4317" r="735"/>
          <a:stretch>
            <a:fillRect/>
          </a:stretch>
        </p:blipFill>
        <p:spPr>
          <a:xfrm>
            <a:off x="5796771" y="2096330"/>
            <a:ext cx="1063456" cy="623671"/>
          </a:xfrm>
          <a:prstGeom prst="rect">
            <a:avLst/>
          </a:prstGeom>
          <a:ln w="12700" cap="flat">
            <a:noFill/>
            <a:miter lim="400000"/>
            <a:headEnd/>
            <a:tailEnd/>
          </a:ln>
          <a:effectLst/>
        </p:spPr>
      </p:pic>
      <p:sp>
        <p:nvSpPr>
          <p:cNvPr id="167" name="矩形 66"/>
          <p:cNvSpPr txBox="1"/>
          <p:nvPr/>
        </p:nvSpPr>
        <p:spPr>
          <a:xfrm>
            <a:off x="6896373" y="2052382"/>
            <a:ext cx="1986915" cy="667619"/>
          </a:xfrm>
          <a:prstGeom prst="rect">
            <a:avLst/>
          </a:prstGeom>
          <a:ln w="12700">
            <a:miter lim="400000"/>
          </a:ln>
        </p:spPr>
        <p:txBody>
          <a:bodyPr lIns="45719" rIns="45719">
            <a:spAutoFit/>
          </a:bodyPr>
          <a:lstStyle/>
          <a:p>
            <a:pPr>
              <a:lnSpc>
                <a:spcPct val="120000"/>
              </a:lnSpc>
              <a:defRPr sz="12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b="1">
                <a:latin typeface="微软雅黑" panose="020B0503020204020204" pitchFamily="34" charset="-122"/>
                <a:ea typeface="微软雅黑" panose="020B0503020204020204" pitchFamily="34" charset="-122"/>
              </a:rPr>
              <a:t>梯度提升决策树（GBDT）</a:t>
            </a:r>
            <a:endParaRPr b="1">
              <a:latin typeface="微软雅黑" panose="020B0503020204020204" pitchFamily="34" charset="-122"/>
              <a:ea typeface="微软雅黑" panose="020B0503020204020204" pitchFamily="34" charset="-122"/>
            </a:endParaRPr>
          </a:p>
          <a:p>
            <a:pPr>
              <a:lnSpc>
                <a:spcPct val="120000"/>
              </a:lnSpc>
              <a:buSzPct val="100000"/>
              <a:defRPr sz="1000">
                <a:solidFill>
                  <a:srgbClr val="76717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a:solidFill>
                  <a:schemeClr val="tx2">
                    <a:lumMod val="50000"/>
                  </a:schemeClr>
                </a:solidFill>
                <a:latin typeface="微软雅黑" panose="020B0503020204020204" pitchFamily="34" charset="-122"/>
                <a:ea typeface="微软雅黑" panose="020B0503020204020204" pitchFamily="34" charset="-122"/>
              </a:rPr>
              <a:t>排序和分类能力强</a:t>
            </a:r>
            <a:endParaRPr>
              <a:solidFill>
                <a:schemeClr val="tx2">
                  <a:lumMod val="50000"/>
                </a:schemeClr>
              </a:solidFill>
              <a:latin typeface="微软雅黑" panose="020B0503020204020204" pitchFamily="34" charset="-122"/>
              <a:ea typeface="微软雅黑" panose="020B0503020204020204" pitchFamily="34" charset="-122"/>
            </a:endParaRPr>
          </a:p>
          <a:p>
            <a:pPr>
              <a:lnSpc>
                <a:spcPct val="120000"/>
              </a:lnSpc>
              <a:buSzPct val="100000"/>
              <a:defRPr sz="1000">
                <a:solidFill>
                  <a:srgbClr val="76717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a:solidFill>
                  <a:schemeClr val="tx2">
                    <a:lumMod val="50000"/>
                  </a:schemeClr>
                </a:solidFill>
                <a:latin typeface="微软雅黑" panose="020B0503020204020204" pitchFamily="34" charset="-122"/>
                <a:ea typeface="微软雅黑" panose="020B0503020204020204" pitchFamily="34" charset="-122"/>
              </a:rPr>
              <a:t>能较好地刻画极端异常风险</a:t>
            </a:r>
            <a:endParaRPr>
              <a:solidFill>
                <a:schemeClr val="tx2">
                  <a:lumMod val="50000"/>
                </a:schemeClr>
              </a:solidFill>
              <a:latin typeface="微软雅黑" panose="020B0503020204020204" pitchFamily="34" charset="-122"/>
              <a:ea typeface="微软雅黑" panose="020B0503020204020204" pitchFamily="34" charset="-122"/>
            </a:endParaRPr>
          </a:p>
        </p:txBody>
      </p:sp>
      <p:pic>
        <p:nvPicPr>
          <p:cNvPr id="168" name="图片 70" descr="图片 70"/>
          <p:cNvPicPr>
            <a:picLocks noChangeAspect="1"/>
          </p:cNvPicPr>
          <p:nvPr/>
        </p:nvPicPr>
        <p:blipFill>
          <a:blip r:embed="rId3"/>
          <a:stretch>
            <a:fillRect/>
          </a:stretch>
        </p:blipFill>
        <p:spPr>
          <a:xfrm>
            <a:off x="2847973" y="3086320"/>
            <a:ext cx="1142368" cy="594594"/>
          </a:xfrm>
          <a:prstGeom prst="rect">
            <a:avLst/>
          </a:prstGeom>
          <a:ln w="12700">
            <a:miter lim="400000"/>
            <a:headEnd/>
            <a:tailEnd/>
          </a:ln>
          <a:effectLst/>
        </p:spPr>
      </p:pic>
      <p:sp>
        <p:nvSpPr>
          <p:cNvPr id="169" name="矩形 67"/>
          <p:cNvSpPr txBox="1"/>
          <p:nvPr/>
        </p:nvSpPr>
        <p:spPr>
          <a:xfrm>
            <a:off x="4085172" y="3049807"/>
            <a:ext cx="1765301" cy="667619"/>
          </a:xfrm>
          <a:prstGeom prst="rect">
            <a:avLst/>
          </a:prstGeom>
          <a:ln w="12700">
            <a:miter lim="400000"/>
          </a:ln>
        </p:spPr>
        <p:txBody>
          <a:bodyPr lIns="45719" rIns="45719">
            <a:spAutoFit/>
          </a:bodyPr>
          <a:lstStyle/>
          <a:p>
            <a:pPr>
              <a:lnSpc>
                <a:spcPct val="120000"/>
              </a:lnSpc>
              <a:defRPr sz="12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b="1">
                <a:latin typeface="微软雅黑" panose="020B0503020204020204" pitchFamily="34" charset="-122"/>
                <a:ea typeface="微软雅黑" panose="020B0503020204020204" pitchFamily="34" charset="-122"/>
              </a:rPr>
              <a:t>最近邻居法（kNN）</a:t>
            </a:r>
            <a:endParaRPr b="1">
              <a:latin typeface="微软雅黑" panose="020B0503020204020204" pitchFamily="34" charset="-122"/>
              <a:ea typeface="微软雅黑" panose="020B0503020204020204" pitchFamily="34" charset="-122"/>
            </a:endParaRPr>
          </a:p>
          <a:p>
            <a:pPr>
              <a:lnSpc>
                <a:spcPct val="120000"/>
              </a:lnSpc>
              <a:buSzPct val="100000"/>
              <a:defRPr sz="1000">
                <a:solidFill>
                  <a:srgbClr val="76717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000">
                <a:solidFill>
                  <a:schemeClr val="tx2">
                    <a:lumMod val="50000"/>
                  </a:schemeClr>
                </a:solidFill>
                <a:latin typeface="微软雅黑" panose="020B0503020204020204" pitchFamily="34" charset="-122"/>
                <a:ea typeface="微软雅黑" panose="020B0503020204020204" pitchFamily="34" charset="-122"/>
              </a:rPr>
              <a:t>具有良好的可解释性</a:t>
            </a:r>
            <a:endParaRPr sz="1000">
              <a:solidFill>
                <a:schemeClr val="tx2">
                  <a:lumMod val="50000"/>
                </a:schemeClr>
              </a:solidFill>
              <a:latin typeface="微软雅黑" panose="020B0503020204020204" pitchFamily="34" charset="-122"/>
              <a:ea typeface="微软雅黑" panose="020B0503020204020204" pitchFamily="34" charset="-122"/>
            </a:endParaRPr>
          </a:p>
          <a:p>
            <a:pPr>
              <a:lnSpc>
                <a:spcPct val="120000"/>
              </a:lnSpc>
              <a:buSzPct val="100000"/>
              <a:defRPr sz="1000">
                <a:solidFill>
                  <a:srgbClr val="76717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000">
                <a:solidFill>
                  <a:schemeClr val="tx2">
                    <a:lumMod val="50000"/>
                  </a:schemeClr>
                </a:solidFill>
                <a:latin typeface="微软雅黑" panose="020B0503020204020204" pitchFamily="34" charset="-122"/>
                <a:ea typeface="微软雅黑" panose="020B0503020204020204" pitchFamily="34" charset="-122"/>
              </a:rPr>
              <a:t>针对多分类预测效果较好</a:t>
            </a:r>
            <a:endParaRPr sz="1000">
              <a:solidFill>
                <a:schemeClr val="tx2">
                  <a:lumMod val="50000"/>
                </a:schemeClr>
              </a:solidFill>
              <a:latin typeface="微软雅黑" panose="020B0503020204020204" pitchFamily="34" charset="-122"/>
              <a:ea typeface="微软雅黑" panose="020B0503020204020204" pitchFamily="34" charset="-122"/>
            </a:endParaRPr>
          </a:p>
        </p:txBody>
      </p:sp>
      <p:sp>
        <p:nvSpPr>
          <p:cNvPr id="170" name="矩形 67"/>
          <p:cNvSpPr txBox="1"/>
          <p:nvPr/>
        </p:nvSpPr>
        <p:spPr>
          <a:xfrm>
            <a:off x="6963047" y="3049807"/>
            <a:ext cx="1765301" cy="667619"/>
          </a:xfrm>
          <a:prstGeom prst="rect">
            <a:avLst/>
          </a:prstGeom>
          <a:ln w="12700">
            <a:miter lim="400000"/>
          </a:ln>
        </p:spPr>
        <p:txBody>
          <a:bodyPr lIns="45719" rIns="45719">
            <a:spAutoFit/>
          </a:bodyPr>
          <a:lstStyle/>
          <a:p>
            <a:pPr>
              <a:lnSpc>
                <a:spcPct val="120000"/>
              </a:lnSpc>
              <a:defRPr sz="12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b="1">
                <a:latin typeface="微软雅黑" panose="020B0503020204020204" pitchFamily="34" charset="-122"/>
                <a:ea typeface="微软雅黑" panose="020B0503020204020204" pitchFamily="34" charset="-122"/>
              </a:rPr>
              <a:t>社群发现算法</a:t>
            </a:r>
            <a:endParaRPr lang="zh-CN" altLang="en-US" b="1">
              <a:latin typeface="微软雅黑" panose="020B0503020204020204" pitchFamily="34" charset="-122"/>
              <a:ea typeface="微软雅黑" panose="020B0503020204020204" pitchFamily="34" charset="-122"/>
            </a:endParaRPr>
          </a:p>
          <a:p>
            <a:pPr>
              <a:lnSpc>
                <a:spcPct val="120000"/>
              </a:lnSpc>
              <a:buSzPct val="100000"/>
              <a:defRPr sz="1000">
                <a:solidFill>
                  <a:srgbClr val="76717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a:solidFill>
                  <a:schemeClr val="tx2">
                    <a:lumMod val="50000"/>
                  </a:schemeClr>
                </a:solidFill>
                <a:latin typeface="微软雅黑" panose="020B0503020204020204" pitchFamily="34" charset="-122"/>
                <a:ea typeface="微软雅黑" panose="020B0503020204020204" pitchFamily="34" charset="-122"/>
              </a:rPr>
              <a:t>结合多维算法灵活定义团簇</a:t>
            </a:r>
            <a:endParaRPr lang="zh-CN" altLang="en-US">
              <a:solidFill>
                <a:schemeClr val="tx2">
                  <a:lumMod val="50000"/>
                </a:schemeClr>
              </a:solidFill>
              <a:latin typeface="微软雅黑" panose="020B0503020204020204" pitchFamily="34" charset="-122"/>
              <a:ea typeface="微软雅黑" panose="020B0503020204020204" pitchFamily="34" charset="-122"/>
            </a:endParaRPr>
          </a:p>
          <a:p>
            <a:pPr>
              <a:lnSpc>
                <a:spcPct val="120000"/>
              </a:lnSpc>
              <a:buSzPct val="100000"/>
              <a:defRPr sz="1000">
                <a:solidFill>
                  <a:srgbClr val="76717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a:solidFill>
                  <a:schemeClr val="tx2">
                    <a:lumMod val="50000"/>
                  </a:schemeClr>
                </a:solidFill>
                <a:latin typeface="微软雅黑" panose="020B0503020204020204" pitchFamily="34" charset="-122"/>
                <a:ea typeface="微软雅黑" panose="020B0503020204020204" pitchFamily="34" charset="-122"/>
              </a:rPr>
              <a:t>精准识别欺诈</a:t>
            </a:r>
            <a:endParaRPr lang="zh-CN" altLang="en-US">
              <a:solidFill>
                <a:schemeClr val="tx2">
                  <a:lumMod val="50000"/>
                </a:schemeClr>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5796771" y="3078580"/>
            <a:ext cx="1063456" cy="598160"/>
            <a:chOff x="5784140" y="2925653"/>
            <a:chExt cx="1063456" cy="598160"/>
          </a:xfrm>
        </p:grpSpPr>
        <p:sp>
          <p:nvSpPr>
            <p:cNvPr id="172" name="矩形 72"/>
            <p:cNvSpPr/>
            <p:nvPr/>
          </p:nvSpPr>
          <p:spPr>
            <a:xfrm>
              <a:off x="5784140" y="2925653"/>
              <a:ext cx="1063456" cy="598160"/>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latin typeface="思源黑体"/>
                  <a:ea typeface="思源黑体"/>
                  <a:cs typeface="思源黑体"/>
                  <a:sym typeface="思源黑体"/>
                </a:defRPr>
              </a:pPr>
              <a:endParaRPr>
                <a:latin typeface="微软雅黑" panose="020B0503020204020204" pitchFamily="34" charset="-122"/>
                <a:ea typeface="微软雅黑" panose="020B0503020204020204" pitchFamily="34" charset="-122"/>
              </a:endParaRPr>
            </a:p>
          </p:txBody>
        </p:sp>
        <p:pic>
          <p:nvPicPr>
            <p:cNvPr id="173" name="图片 73" descr="图片 73"/>
            <p:cNvPicPr>
              <a:picLocks noChangeAspect="1"/>
            </p:cNvPicPr>
            <p:nvPr/>
          </p:nvPicPr>
          <p:blipFill>
            <a:blip r:embed="rId4"/>
            <a:stretch>
              <a:fillRect/>
            </a:stretch>
          </p:blipFill>
          <p:spPr>
            <a:xfrm>
              <a:off x="5878890" y="2953997"/>
              <a:ext cx="834692" cy="541471"/>
            </a:xfrm>
            <a:prstGeom prst="rect">
              <a:avLst/>
            </a:prstGeom>
            <a:ln w="12700" cap="flat">
              <a:noFill/>
              <a:miter lim="400000"/>
              <a:headEnd/>
              <a:tailEnd/>
            </a:ln>
            <a:effectLst/>
          </p:spPr>
        </p:pic>
      </p:grpSp>
      <p:sp>
        <p:nvSpPr>
          <p:cNvPr id="178" name="矩形 177"/>
          <p:cNvSpPr/>
          <p:nvPr/>
        </p:nvSpPr>
        <p:spPr>
          <a:xfrm>
            <a:off x="5135769" y="4401395"/>
            <a:ext cx="1142367" cy="342912"/>
          </a:xfrm>
          <a:prstGeom prst="rect">
            <a:avLst/>
          </a:prstGeom>
          <a:solidFill>
            <a:schemeClr val="bg1">
              <a:lumMod val="75000"/>
              <a:alpha val="15000"/>
            </a:schemeClr>
          </a:solidFill>
          <a:ln>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sz="14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200">
                <a:solidFill>
                  <a:schemeClr val="tx2">
                    <a:lumMod val="50000"/>
                  </a:schemeClr>
                </a:solidFill>
                <a:latin typeface="微软雅黑" panose="020B0503020204020204" pitchFamily="34" charset="-122"/>
                <a:ea typeface="微软雅黑" panose="020B0503020204020204" pitchFamily="34" charset="-122"/>
              </a:rPr>
              <a:t>消费行为</a:t>
            </a:r>
            <a:endParaRPr lang="zh-CN" altLang="en-US" sz="1200">
              <a:solidFill>
                <a:schemeClr val="tx2">
                  <a:lumMod val="50000"/>
                </a:schemeClr>
              </a:solidFill>
              <a:latin typeface="微软雅黑" panose="020B0503020204020204" pitchFamily="34" charset="-122"/>
              <a:ea typeface="微软雅黑" panose="020B0503020204020204" pitchFamily="34" charset="-122"/>
            </a:endParaRPr>
          </a:p>
        </p:txBody>
      </p:sp>
      <p:sp>
        <p:nvSpPr>
          <p:cNvPr id="179" name="矩形 178"/>
          <p:cNvSpPr/>
          <p:nvPr/>
        </p:nvSpPr>
        <p:spPr>
          <a:xfrm>
            <a:off x="6385835" y="4401395"/>
            <a:ext cx="1142367" cy="342912"/>
          </a:xfrm>
          <a:prstGeom prst="rect">
            <a:avLst/>
          </a:prstGeom>
          <a:solidFill>
            <a:schemeClr val="bg1">
              <a:lumMod val="75000"/>
              <a:alpha val="15000"/>
            </a:schemeClr>
          </a:solidFill>
          <a:ln>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sz="14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200">
                <a:solidFill>
                  <a:schemeClr val="tx2">
                    <a:lumMod val="50000"/>
                  </a:schemeClr>
                </a:solidFill>
                <a:latin typeface="微软雅黑" panose="020B0503020204020204" pitchFamily="34" charset="-122"/>
                <a:ea typeface="微软雅黑" panose="020B0503020204020204" pitchFamily="34" charset="-122"/>
              </a:rPr>
              <a:t>财富水平</a:t>
            </a:r>
            <a:endParaRPr lang="zh-CN" altLang="en-US" sz="1200">
              <a:solidFill>
                <a:schemeClr val="tx2">
                  <a:lumMod val="50000"/>
                </a:schemeClr>
              </a:solidFill>
              <a:latin typeface="微软雅黑" panose="020B0503020204020204" pitchFamily="34" charset="-122"/>
              <a:ea typeface="微软雅黑" panose="020B0503020204020204" pitchFamily="34" charset="-122"/>
            </a:endParaRPr>
          </a:p>
        </p:txBody>
      </p:sp>
      <p:sp>
        <p:nvSpPr>
          <p:cNvPr id="180" name="矩形 179"/>
          <p:cNvSpPr/>
          <p:nvPr/>
        </p:nvSpPr>
        <p:spPr>
          <a:xfrm>
            <a:off x="7635900" y="4401395"/>
            <a:ext cx="1142367" cy="342912"/>
          </a:xfrm>
          <a:prstGeom prst="rect">
            <a:avLst/>
          </a:prstGeom>
          <a:solidFill>
            <a:schemeClr val="bg1">
              <a:lumMod val="50000"/>
              <a:alpha val="15000"/>
            </a:schemeClr>
          </a:solidFill>
          <a:ln>
            <a:solidFill>
              <a:schemeClr val="bg1">
                <a:lumMod val="75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sz="14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en-US" altLang="zh-CN" sz="1200">
                <a:solidFill>
                  <a:schemeClr val="bg1">
                    <a:lumMod val="50000"/>
                  </a:schemeClr>
                </a:solidFill>
                <a:latin typeface="微软雅黑" panose="020B0503020204020204" pitchFamily="34" charset="-122"/>
                <a:ea typeface="微软雅黑" panose="020B0503020204020204" pitchFamily="34" charset="-122"/>
              </a:rPr>
              <a:t>……</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181" name="文本框 180"/>
          <p:cNvSpPr txBox="1"/>
          <p:nvPr/>
        </p:nvSpPr>
        <p:spPr>
          <a:xfrm>
            <a:off x="2935744" y="4972393"/>
            <a:ext cx="956946" cy="307777"/>
          </a:xfrm>
          <a:prstGeom prst="rect">
            <a:avLst/>
          </a:prstGeom>
          <a:ln w="12700">
            <a:miter lim="400000"/>
          </a:ln>
        </p:spPr>
        <p:txBody>
          <a:bodyPr lIns="45719" rIns="45719">
            <a:spAutoFit/>
          </a:bodyPr>
          <a:lstStyle>
            <a:lvl1pPr algn="ctr">
              <a:defRPr sz="1600" b="1">
                <a:gradFill flip="none" rotWithShape="1">
                  <a:gsLst>
                    <a:gs pos="0">
                      <a:srgbClr val="DCC36D"/>
                    </a:gs>
                    <a:gs pos="100000">
                      <a:srgbClr val="9D8152"/>
                    </a:gs>
                  </a:gsLst>
                  <a:lin ang="1800000" scaled="0"/>
                </a:gra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algn="l"/>
            <a:r>
              <a:rPr lang="zh-CN" altLang="en-US" sz="1400">
                <a:solidFill>
                  <a:schemeClr val="accent2"/>
                </a:solidFill>
                <a:latin typeface="微软雅黑" panose="020B0503020204020204" pitchFamily="34" charset="-122"/>
                <a:ea typeface="微软雅黑" panose="020B0503020204020204" pitchFamily="34" charset="-122"/>
              </a:rPr>
              <a:t>风险类型</a:t>
            </a:r>
            <a:endParaRPr sz="1400">
              <a:solidFill>
                <a:schemeClr val="accent2"/>
              </a:solidFill>
              <a:latin typeface="微软雅黑" panose="020B0503020204020204" pitchFamily="34" charset="-122"/>
              <a:ea typeface="微软雅黑" panose="020B0503020204020204" pitchFamily="34" charset="-122"/>
            </a:endParaRPr>
          </a:p>
        </p:txBody>
      </p:sp>
      <p:sp>
        <p:nvSpPr>
          <p:cNvPr id="182" name="矩形 181"/>
          <p:cNvSpPr/>
          <p:nvPr/>
        </p:nvSpPr>
        <p:spPr>
          <a:xfrm>
            <a:off x="3885703" y="4957777"/>
            <a:ext cx="1142367" cy="342912"/>
          </a:xfrm>
          <a:prstGeom prst="rect">
            <a:avLst/>
          </a:prstGeom>
          <a:solidFill>
            <a:schemeClr val="bg1">
              <a:lumMod val="75000"/>
              <a:alpha val="15000"/>
            </a:schemeClr>
          </a:solidFill>
          <a:ln>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sz="14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200">
                <a:solidFill>
                  <a:schemeClr val="tx2">
                    <a:lumMod val="50000"/>
                  </a:schemeClr>
                </a:solidFill>
                <a:latin typeface="微软雅黑" panose="020B0503020204020204" pitchFamily="34" charset="-122"/>
                <a:ea typeface="微软雅黑" panose="020B0503020204020204" pitchFamily="34" charset="-122"/>
              </a:rPr>
              <a:t>信用风险</a:t>
            </a:r>
            <a:endParaRPr lang="zh-CN" altLang="en-US" sz="1200">
              <a:solidFill>
                <a:schemeClr val="tx2">
                  <a:lumMod val="50000"/>
                </a:schemeClr>
              </a:solidFill>
              <a:latin typeface="微软雅黑" panose="020B0503020204020204" pitchFamily="34" charset="-122"/>
              <a:ea typeface="微软雅黑" panose="020B0503020204020204" pitchFamily="34" charset="-122"/>
            </a:endParaRPr>
          </a:p>
        </p:txBody>
      </p:sp>
      <p:sp>
        <p:nvSpPr>
          <p:cNvPr id="183" name="矩形 182"/>
          <p:cNvSpPr/>
          <p:nvPr/>
        </p:nvSpPr>
        <p:spPr>
          <a:xfrm>
            <a:off x="5135769" y="4957777"/>
            <a:ext cx="1142367" cy="342912"/>
          </a:xfrm>
          <a:prstGeom prst="rect">
            <a:avLst/>
          </a:prstGeom>
          <a:solidFill>
            <a:schemeClr val="bg1">
              <a:lumMod val="75000"/>
              <a:alpha val="15000"/>
            </a:schemeClr>
          </a:solidFill>
          <a:ln>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sz="14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200">
                <a:solidFill>
                  <a:schemeClr val="tx2">
                    <a:lumMod val="50000"/>
                  </a:schemeClr>
                </a:solidFill>
                <a:latin typeface="微软雅黑" panose="020B0503020204020204" pitchFamily="34" charset="-122"/>
                <a:ea typeface="微软雅黑" panose="020B0503020204020204" pitchFamily="34" charset="-122"/>
              </a:rPr>
              <a:t>欺诈风险</a:t>
            </a:r>
            <a:endParaRPr lang="zh-CN" altLang="en-US" sz="1200">
              <a:solidFill>
                <a:schemeClr val="tx2">
                  <a:lumMod val="50000"/>
                </a:schemeClr>
              </a:solidFill>
              <a:latin typeface="微软雅黑" panose="020B0503020204020204" pitchFamily="34" charset="-122"/>
              <a:ea typeface="微软雅黑" panose="020B0503020204020204" pitchFamily="34" charset="-122"/>
            </a:endParaRPr>
          </a:p>
        </p:txBody>
      </p:sp>
      <p:sp>
        <p:nvSpPr>
          <p:cNvPr id="184" name="矩形 183"/>
          <p:cNvSpPr/>
          <p:nvPr/>
        </p:nvSpPr>
        <p:spPr>
          <a:xfrm>
            <a:off x="6385835" y="4957777"/>
            <a:ext cx="1142367" cy="342912"/>
          </a:xfrm>
          <a:prstGeom prst="rect">
            <a:avLst/>
          </a:prstGeom>
          <a:solidFill>
            <a:schemeClr val="bg1">
              <a:lumMod val="75000"/>
              <a:alpha val="15000"/>
            </a:schemeClr>
          </a:solidFill>
          <a:ln>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sz="14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200">
                <a:solidFill>
                  <a:schemeClr val="tx2">
                    <a:lumMod val="50000"/>
                  </a:schemeClr>
                </a:solidFill>
                <a:latin typeface="微软雅黑" panose="020B0503020204020204" pitchFamily="34" charset="-122"/>
                <a:ea typeface="微软雅黑" panose="020B0503020204020204" pitchFamily="34" charset="-122"/>
              </a:rPr>
              <a:t>团伙风险</a:t>
            </a:r>
            <a:endParaRPr lang="zh-CN" altLang="en-US" sz="1200">
              <a:solidFill>
                <a:schemeClr val="tx2">
                  <a:lumMod val="50000"/>
                </a:schemeClr>
              </a:solidFill>
              <a:latin typeface="微软雅黑" panose="020B0503020204020204" pitchFamily="34" charset="-122"/>
              <a:ea typeface="微软雅黑" panose="020B0503020204020204" pitchFamily="34" charset="-122"/>
            </a:endParaRPr>
          </a:p>
        </p:txBody>
      </p:sp>
      <p:sp>
        <p:nvSpPr>
          <p:cNvPr id="185" name="矩形 184"/>
          <p:cNvSpPr/>
          <p:nvPr/>
        </p:nvSpPr>
        <p:spPr>
          <a:xfrm>
            <a:off x="7635900" y="4957777"/>
            <a:ext cx="1142367" cy="342912"/>
          </a:xfrm>
          <a:prstGeom prst="rect">
            <a:avLst/>
          </a:prstGeom>
          <a:solidFill>
            <a:schemeClr val="bg1">
              <a:lumMod val="50000"/>
              <a:alpha val="15000"/>
            </a:schemeClr>
          </a:solidFill>
          <a:ln>
            <a:solidFill>
              <a:schemeClr val="bg1">
                <a:lumMod val="75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sz="14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en-US" altLang="zh-CN" sz="1200">
                <a:solidFill>
                  <a:schemeClr val="bg1">
                    <a:lumMod val="50000"/>
                  </a:schemeClr>
                </a:solidFill>
                <a:latin typeface="微软雅黑" panose="020B0503020204020204" pitchFamily="34" charset="-122"/>
                <a:ea typeface="微软雅黑" panose="020B0503020204020204" pitchFamily="34" charset="-122"/>
              </a:rPr>
              <a:t>……</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186" name="文本框 185"/>
          <p:cNvSpPr txBox="1"/>
          <p:nvPr/>
        </p:nvSpPr>
        <p:spPr>
          <a:xfrm>
            <a:off x="2935744" y="5504828"/>
            <a:ext cx="956946" cy="307777"/>
          </a:xfrm>
          <a:prstGeom prst="rect">
            <a:avLst/>
          </a:prstGeom>
          <a:ln w="12700">
            <a:miter lim="400000"/>
          </a:ln>
        </p:spPr>
        <p:txBody>
          <a:bodyPr lIns="45719" rIns="45719">
            <a:spAutoFit/>
          </a:bodyPr>
          <a:lstStyle>
            <a:lvl1pPr algn="ctr">
              <a:defRPr sz="1600" b="1">
                <a:gradFill flip="none" rotWithShape="1">
                  <a:gsLst>
                    <a:gs pos="0">
                      <a:srgbClr val="DCC36D"/>
                    </a:gs>
                    <a:gs pos="100000">
                      <a:srgbClr val="9D8152"/>
                    </a:gs>
                  </a:gsLst>
                  <a:lin ang="1800000" scaled="0"/>
                </a:gra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algn="l"/>
            <a:r>
              <a:rPr lang="zh-CN" altLang="en-US" sz="1400">
                <a:solidFill>
                  <a:schemeClr val="accent2"/>
                </a:solidFill>
                <a:latin typeface="微软雅黑" panose="020B0503020204020204" pitchFamily="34" charset="-122"/>
                <a:ea typeface="微软雅黑" panose="020B0503020204020204" pitchFamily="34" charset="-122"/>
              </a:rPr>
              <a:t>变量特征</a:t>
            </a:r>
            <a:endParaRPr sz="1400">
              <a:solidFill>
                <a:schemeClr val="accent2"/>
              </a:solidFill>
              <a:latin typeface="微软雅黑" panose="020B0503020204020204" pitchFamily="34" charset="-122"/>
              <a:ea typeface="微软雅黑" panose="020B0503020204020204" pitchFamily="34" charset="-122"/>
            </a:endParaRPr>
          </a:p>
        </p:txBody>
      </p:sp>
      <p:sp>
        <p:nvSpPr>
          <p:cNvPr id="187" name="矩形 186"/>
          <p:cNvSpPr/>
          <p:nvPr/>
        </p:nvSpPr>
        <p:spPr>
          <a:xfrm>
            <a:off x="3885703" y="5490212"/>
            <a:ext cx="1142367" cy="342912"/>
          </a:xfrm>
          <a:prstGeom prst="rect">
            <a:avLst/>
          </a:prstGeom>
          <a:solidFill>
            <a:schemeClr val="bg1">
              <a:lumMod val="75000"/>
              <a:alpha val="15000"/>
            </a:schemeClr>
          </a:solidFill>
          <a:ln>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sz="14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200">
                <a:solidFill>
                  <a:schemeClr val="tx2">
                    <a:lumMod val="50000"/>
                  </a:schemeClr>
                </a:solidFill>
                <a:latin typeface="微软雅黑" panose="020B0503020204020204" pitchFamily="34" charset="-122"/>
                <a:ea typeface="微软雅黑" panose="020B0503020204020204" pitchFamily="34" charset="-122"/>
              </a:rPr>
              <a:t>重要性</a:t>
            </a:r>
            <a:endParaRPr lang="zh-CN" altLang="en-US" sz="1200">
              <a:solidFill>
                <a:schemeClr val="tx2">
                  <a:lumMod val="50000"/>
                </a:schemeClr>
              </a:solidFill>
              <a:latin typeface="微软雅黑" panose="020B0503020204020204" pitchFamily="34" charset="-122"/>
              <a:ea typeface="微软雅黑" panose="020B0503020204020204" pitchFamily="34" charset="-122"/>
            </a:endParaRPr>
          </a:p>
        </p:txBody>
      </p:sp>
      <p:sp>
        <p:nvSpPr>
          <p:cNvPr id="188" name="矩形 187"/>
          <p:cNvSpPr/>
          <p:nvPr/>
        </p:nvSpPr>
        <p:spPr>
          <a:xfrm>
            <a:off x="5135769" y="5490212"/>
            <a:ext cx="1142367" cy="342912"/>
          </a:xfrm>
          <a:prstGeom prst="rect">
            <a:avLst/>
          </a:prstGeom>
          <a:solidFill>
            <a:schemeClr val="bg1">
              <a:lumMod val="75000"/>
              <a:alpha val="15000"/>
            </a:schemeClr>
          </a:solidFill>
          <a:ln>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sz="14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200">
                <a:solidFill>
                  <a:schemeClr val="tx2">
                    <a:lumMod val="50000"/>
                  </a:schemeClr>
                </a:solidFill>
                <a:latin typeface="微软雅黑" panose="020B0503020204020204" pitchFamily="34" charset="-122"/>
                <a:ea typeface="微软雅黑" panose="020B0503020204020204" pitchFamily="34" charset="-122"/>
              </a:rPr>
              <a:t>稳定性</a:t>
            </a:r>
            <a:endParaRPr lang="zh-CN" altLang="en-US" sz="1200">
              <a:solidFill>
                <a:schemeClr val="tx2">
                  <a:lumMod val="50000"/>
                </a:schemeClr>
              </a:solidFill>
              <a:latin typeface="微软雅黑" panose="020B0503020204020204" pitchFamily="34" charset="-122"/>
              <a:ea typeface="微软雅黑" panose="020B0503020204020204" pitchFamily="34" charset="-122"/>
            </a:endParaRPr>
          </a:p>
        </p:txBody>
      </p:sp>
      <p:sp>
        <p:nvSpPr>
          <p:cNvPr id="189" name="矩形 188"/>
          <p:cNvSpPr/>
          <p:nvPr/>
        </p:nvSpPr>
        <p:spPr>
          <a:xfrm>
            <a:off x="6385835" y="5490212"/>
            <a:ext cx="1142367" cy="342912"/>
          </a:xfrm>
          <a:prstGeom prst="rect">
            <a:avLst/>
          </a:prstGeom>
          <a:solidFill>
            <a:schemeClr val="bg1">
              <a:lumMod val="75000"/>
              <a:alpha val="15000"/>
            </a:schemeClr>
          </a:solidFill>
          <a:ln>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sz="14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200">
                <a:solidFill>
                  <a:schemeClr val="tx2">
                    <a:lumMod val="50000"/>
                  </a:schemeClr>
                </a:solidFill>
                <a:latin typeface="微软雅黑" panose="020B0503020204020204" pitchFamily="34" charset="-122"/>
                <a:ea typeface="微软雅黑" panose="020B0503020204020204" pitchFamily="34" charset="-122"/>
              </a:rPr>
              <a:t>可解释性</a:t>
            </a:r>
            <a:endParaRPr lang="zh-CN" altLang="en-US" sz="1200">
              <a:solidFill>
                <a:schemeClr val="tx2">
                  <a:lumMod val="50000"/>
                </a:schemeClr>
              </a:solidFill>
              <a:latin typeface="微软雅黑" panose="020B0503020204020204" pitchFamily="34" charset="-122"/>
              <a:ea typeface="微软雅黑" panose="020B0503020204020204" pitchFamily="34" charset="-122"/>
            </a:endParaRPr>
          </a:p>
        </p:txBody>
      </p:sp>
      <p:sp>
        <p:nvSpPr>
          <p:cNvPr id="190" name="矩形 189"/>
          <p:cNvSpPr/>
          <p:nvPr/>
        </p:nvSpPr>
        <p:spPr>
          <a:xfrm>
            <a:off x="7635900" y="5490212"/>
            <a:ext cx="1142367" cy="342912"/>
          </a:xfrm>
          <a:prstGeom prst="rect">
            <a:avLst/>
          </a:prstGeom>
          <a:solidFill>
            <a:schemeClr val="bg1">
              <a:lumMod val="50000"/>
              <a:alpha val="15000"/>
            </a:schemeClr>
          </a:solidFill>
          <a:ln>
            <a:solidFill>
              <a:schemeClr val="bg1">
                <a:lumMod val="75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sz="14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en-US" altLang="zh-CN" sz="1200">
                <a:solidFill>
                  <a:schemeClr val="bg1">
                    <a:lumMod val="50000"/>
                  </a:schemeClr>
                </a:solidFill>
                <a:latin typeface="微软雅黑" panose="020B0503020204020204" pitchFamily="34" charset="-122"/>
                <a:ea typeface="微软雅黑" panose="020B0503020204020204" pitchFamily="34" charset="-122"/>
              </a:rPr>
              <a:t>……</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20" name="直线连接符 19"/>
          <p:cNvCxnSpPr/>
          <p:nvPr/>
        </p:nvCxnSpPr>
        <p:spPr>
          <a:xfrm>
            <a:off x="2923044" y="4048322"/>
            <a:ext cx="579086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2" name="矩形 191"/>
          <p:cNvSpPr/>
          <p:nvPr/>
        </p:nvSpPr>
        <p:spPr>
          <a:xfrm>
            <a:off x="9341483" y="1614874"/>
            <a:ext cx="2372995" cy="352184"/>
          </a:xfrm>
          <a:prstGeom prst="rect">
            <a:avLst/>
          </a:prstGeom>
          <a:solidFill>
            <a:schemeClr val="bg1"/>
          </a:solidFill>
          <a:ln>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400" b="1">
                <a:solidFill>
                  <a:schemeClr val="accent2"/>
                </a:solidFill>
                <a:latin typeface="微软雅黑" panose="020B0503020204020204" pitchFamily="34" charset="-122"/>
                <a:ea typeface="微软雅黑" panose="020B0503020204020204" pitchFamily="34" charset="-122"/>
              </a:rPr>
              <a:t>信用模型</a:t>
            </a:r>
            <a:endParaRPr lang="zh-CN" altLang="en-US" sz="1400" b="1">
              <a:solidFill>
                <a:schemeClr val="accent2"/>
              </a:solidFill>
              <a:latin typeface="微软雅黑" panose="020B0503020204020204" pitchFamily="34" charset="-122"/>
              <a:ea typeface="微软雅黑" panose="020B0503020204020204" pitchFamily="34" charset="-122"/>
            </a:endParaRPr>
          </a:p>
        </p:txBody>
      </p:sp>
      <p:sp>
        <p:nvSpPr>
          <p:cNvPr id="21" name="矩形 20"/>
          <p:cNvSpPr/>
          <p:nvPr/>
        </p:nvSpPr>
        <p:spPr>
          <a:xfrm>
            <a:off x="9142991" y="1965523"/>
            <a:ext cx="2663186" cy="693203"/>
          </a:xfrm>
          <a:prstGeom prst="rect">
            <a:avLst/>
          </a:prstGeom>
        </p:spPr>
        <p:txBody>
          <a:bodyPr wrap="square">
            <a:spAutoFit/>
          </a:bodyPr>
          <a:lstStyle/>
          <a:p>
            <a:pPr marL="285750" indent="-179705">
              <a:lnSpc>
                <a:spcPts val="1640"/>
              </a:lnSpc>
              <a:buClr>
                <a:schemeClr val="accent2"/>
              </a:buClr>
              <a:buSzPct val="80000"/>
              <a:buFont typeface="Wingdings" panose="05000000000000000000" pitchFamily="2" charset="2"/>
              <a:buChar char="n"/>
              <a:defRPr sz="12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050">
                <a:latin typeface="微软雅黑" panose="020B0503020204020204" pitchFamily="34" charset="-122"/>
                <a:ea typeface="微软雅黑" panose="020B0503020204020204" pitchFamily="34" charset="-122"/>
              </a:rPr>
              <a:t>建模变量风险</a:t>
            </a:r>
            <a:r>
              <a:rPr lang="zh-CN" altLang="en-US" sz="1050">
                <a:solidFill>
                  <a:schemeClr val="accent2"/>
                </a:solidFill>
                <a:latin typeface="微软雅黑" panose="020B0503020204020204" pitchFamily="34" charset="-122"/>
                <a:ea typeface="微软雅黑" panose="020B0503020204020204" pitchFamily="34" charset="-122"/>
              </a:rPr>
              <a:t>区分度高</a:t>
            </a:r>
            <a:r>
              <a:rPr lang="zh-CN" altLang="en-US" sz="1050">
                <a:latin typeface="微软雅黑" panose="020B0503020204020204" pitchFamily="34" charset="-122"/>
                <a:ea typeface="微软雅黑" panose="020B0503020204020204" pitchFamily="34" charset="-122"/>
              </a:rPr>
              <a:t>、</a:t>
            </a:r>
            <a:r>
              <a:rPr lang="zh-CN" altLang="en-US" sz="1050">
                <a:solidFill>
                  <a:schemeClr val="accent2"/>
                </a:solidFill>
                <a:latin typeface="微软雅黑" panose="020B0503020204020204" pitchFamily="34" charset="-122"/>
                <a:ea typeface="微软雅黑" panose="020B0503020204020204" pitchFamily="34" charset="-122"/>
              </a:rPr>
              <a:t>可解释性强</a:t>
            </a:r>
            <a:r>
              <a:rPr lang="zh-CN" altLang="en-US" sz="1050">
                <a:latin typeface="微软雅黑" panose="020B0503020204020204" pitchFamily="34" charset="-122"/>
                <a:ea typeface="微软雅黑" panose="020B0503020204020204" pitchFamily="34" charset="-122"/>
              </a:rPr>
              <a:t>，</a:t>
            </a:r>
            <a:r>
              <a:rPr lang="zh-CN" altLang="en-US" sz="1050">
                <a:solidFill>
                  <a:schemeClr val="accent2"/>
                </a:solidFill>
                <a:latin typeface="微软雅黑" panose="020B0503020204020204" pitchFamily="34" charset="-122"/>
                <a:ea typeface="微软雅黑" panose="020B0503020204020204" pitchFamily="34" charset="-122"/>
              </a:rPr>
              <a:t>稳定性好</a:t>
            </a:r>
            <a:endParaRPr lang="zh-CN" altLang="en-US" sz="1050">
              <a:solidFill>
                <a:schemeClr val="accent2"/>
              </a:solidFill>
              <a:latin typeface="微软雅黑" panose="020B0503020204020204" pitchFamily="34" charset="-122"/>
              <a:ea typeface="微软雅黑" panose="020B0503020204020204" pitchFamily="34" charset="-122"/>
            </a:endParaRPr>
          </a:p>
          <a:p>
            <a:pPr marL="285750" indent="-179705">
              <a:lnSpc>
                <a:spcPts val="1640"/>
              </a:lnSpc>
              <a:buClr>
                <a:schemeClr val="accent2"/>
              </a:buClr>
              <a:buSzPct val="80000"/>
              <a:buFont typeface="Wingdings" panose="05000000000000000000" pitchFamily="2" charset="2"/>
              <a:buChar char="n"/>
              <a:defRPr sz="12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050" b="1">
                <a:latin typeface="微软雅黑" panose="020B0503020204020204" pitchFamily="34" charset="-122"/>
                <a:ea typeface="微软雅黑" panose="020B0503020204020204" pitchFamily="34" charset="-122"/>
              </a:rPr>
              <a:t>深度神经网络算法（</a:t>
            </a:r>
            <a:r>
              <a:rPr lang="en-GB" altLang="zh-CN" sz="1050" b="1">
                <a:latin typeface="微软雅黑" panose="020B0503020204020204" pitchFamily="34" charset="-122"/>
                <a:ea typeface="微软雅黑" panose="020B0503020204020204" pitchFamily="34" charset="-122"/>
              </a:rPr>
              <a:t>DNN</a:t>
            </a:r>
            <a:r>
              <a:rPr lang="zh-CN" altLang="en-GB" sz="1050" b="1">
                <a:latin typeface="微软雅黑" panose="020B0503020204020204" pitchFamily="34" charset="-122"/>
                <a:ea typeface="微软雅黑" panose="020B0503020204020204" pitchFamily="34" charset="-122"/>
              </a:rPr>
              <a:t>）</a:t>
            </a:r>
            <a:endParaRPr lang="zh-CN" altLang="en-GB" sz="1050" b="1">
              <a:latin typeface="微软雅黑" panose="020B0503020204020204" pitchFamily="34" charset="-122"/>
              <a:ea typeface="微软雅黑" panose="020B0503020204020204" pitchFamily="34" charset="-122"/>
            </a:endParaRPr>
          </a:p>
        </p:txBody>
      </p:sp>
      <p:sp>
        <p:nvSpPr>
          <p:cNvPr id="193" name="矩形 192"/>
          <p:cNvSpPr/>
          <p:nvPr/>
        </p:nvSpPr>
        <p:spPr>
          <a:xfrm>
            <a:off x="9341483" y="2769084"/>
            <a:ext cx="2372995" cy="352184"/>
          </a:xfrm>
          <a:prstGeom prst="rect">
            <a:avLst/>
          </a:prstGeom>
          <a:solidFill>
            <a:schemeClr val="bg1"/>
          </a:solidFill>
          <a:ln>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400" b="1">
                <a:solidFill>
                  <a:schemeClr val="accent2"/>
                </a:solidFill>
                <a:latin typeface="微软雅黑" panose="020B0503020204020204" pitchFamily="34" charset="-122"/>
                <a:ea typeface="微软雅黑" panose="020B0503020204020204" pitchFamily="34" charset="-122"/>
              </a:rPr>
              <a:t>反欺诈模型</a:t>
            </a:r>
            <a:endParaRPr lang="zh-CN" altLang="en-US" sz="1400" b="1">
              <a:solidFill>
                <a:schemeClr val="accent2"/>
              </a:solidFill>
              <a:latin typeface="微软雅黑" panose="020B0503020204020204" pitchFamily="34" charset="-122"/>
              <a:ea typeface="微软雅黑" panose="020B0503020204020204" pitchFamily="34" charset="-122"/>
            </a:endParaRPr>
          </a:p>
        </p:txBody>
      </p:sp>
      <p:sp>
        <p:nvSpPr>
          <p:cNvPr id="194" name="矩形 193"/>
          <p:cNvSpPr/>
          <p:nvPr/>
        </p:nvSpPr>
        <p:spPr>
          <a:xfrm>
            <a:off x="9142991" y="3132154"/>
            <a:ext cx="2571487" cy="711092"/>
          </a:xfrm>
          <a:prstGeom prst="rect">
            <a:avLst/>
          </a:prstGeom>
        </p:spPr>
        <p:txBody>
          <a:bodyPr wrap="square">
            <a:spAutoFit/>
          </a:bodyPr>
          <a:lstStyle/>
          <a:p>
            <a:pPr marL="285750" indent="-179705">
              <a:lnSpc>
                <a:spcPts val="1640"/>
              </a:lnSpc>
              <a:buClr>
                <a:schemeClr val="accent2"/>
              </a:buClr>
              <a:buSzPct val="80000"/>
              <a:buFont typeface="Wingdings" panose="05000000000000000000" pitchFamily="2" charset="2"/>
              <a:buChar char="n"/>
            </a:pPr>
            <a:r>
              <a:rPr lang="zh-CN" altLang="en-US" sz="1050">
                <a:latin typeface="微软雅黑" panose="020B0503020204020204" pitchFamily="34" charset="-122"/>
                <a:ea typeface="微软雅黑" panose="020B0503020204020204" pitchFamily="34" charset="-122"/>
              </a:rPr>
              <a:t>变量</a:t>
            </a:r>
            <a:r>
              <a:rPr lang="zh-CN" altLang="en-US" sz="1050">
                <a:solidFill>
                  <a:schemeClr val="accent2"/>
                </a:solidFill>
                <a:latin typeface="微软雅黑" panose="020B0503020204020204" pitchFamily="34" charset="-122"/>
                <a:ea typeface="微软雅黑" panose="020B0503020204020204" pitchFamily="34" charset="-122"/>
              </a:rPr>
              <a:t>维度广</a:t>
            </a:r>
            <a:r>
              <a:rPr lang="zh-CN" altLang="en-US" sz="1050">
                <a:latin typeface="微软雅黑" panose="020B0503020204020204" pitchFamily="34" charset="-122"/>
                <a:ea typeface="微软雅黑" panose="020B0503020204020204" pitchFamily="34" charset="-122"/>
              </a:rPr>
              <a:t>，</a:t>
            </a:r>
            <a:r>
              <a:rPr lang="zh-CN" altLang="en-US" sz="1050">
                <a:solidFill>
                  <a:schemeClr val="accent2"/>
                </a:solidFill>
                <a:latin typeface="微软雅黑" panose="020B0503020204020204" pitchFamily="34" charset="-122"/>
                <a:ea typeface="微软雅黑" panose="020B0503020204020204" pitchFamily="34" charset="-122"/>
              </a:rPr>
              <a:t>种类多</a:t>
            </a:r>
            <a:r>
              <a:rPr lang="zh-CN" altLang="en-US" sz="1050">
                <a:latin typeface="微软雅黑" panose="020B0503020204020204" pitchFamily="34" charset="-122"/>
                <a:ea typeface="微软雅黑" panose="020B0503020204020204" pitchFamily="34" charset="-122"/>
              </a:rPr>
              <a:t>，但多为风险特征弱变量</a:t>
            </a:r>
            <a:endParaRPr lang="zh-CN" altLang="en-US" sz="1050">
              <a:latin typeface="微软雅黑" panose="020B0503020204020204" pitchFamily="34" charset="-122"/>
              <a:ea typeface="微软雅黑" panose="020B0503020204020204" pitchFamily="34" charset="-122"/>
            </a:endParaRPr>
          </a:p>
          <a:p>
            <a:pPr marL="285750" indent="-179705">
              <a:lnSpc>
                <a:spcPts val="1640"/>
              </a:lnSpc>
              <a:buClr>
                <a:schemeClr val="accent2"/>
              </a:buClr>
              <a:buSzPct val="80000"/>
              <a:buFont typeface="Wingdings" panose="05000000000000000000" pitchFamily="2" charset="2"/>
              <a:buChar char="n"/>
            </a:pPr>
            <a:r>
              <a:rPr lang="zh-CN" altLang="en-US" sz="1050" b="1">
                <a:latin typeface="微软雅黑" panose="020B0503020204020204" pitchFamily="34" charset="-122"/>
                <a:ea typeface="微软雅黑" panose="020B0503020204020204" pitchFamily="34" charset="-122"/>
              </a:rPr>
              <a:t>梯度提升决策树算法（</a:t>
            </a:r>
            <a:r>
              <a:rPr lang="en-GB" altLang="zh-CN" sz="1050" b="1">
                <a:latin typeface="微软雅黑" panose="020B0503020204020204" pitchFamily="34" charset="-122"/>
                <a:ea typeface="微软雅黑" panose="020B0503020204020204" pitchFamily="34" charset="-122"/>
              </a:rPr>
              <a:t>GBDT</a:t>
            </a:r>
            <a:r>
              <a:rPr lang="zh-CN" altLang="en-GB" sz="1050" b="1">
                <a:latin typeface="微软雅黑" panose="020B0503020204020204" pitchFamily="34" charset="-122"/>
                <a:ea typeface="微软雅黑" panose="020B0503020204020204" pitchFamily="34" charset="-122"/>
              </a:rPr>
              <a:t>）</a:t>
            </a:r>
            <a:endParaRPr lang="zh-CN" altLang="en-GB" sz="1050" b="1">
              <a:latin typeface="微软雅黑" panose="020B0503020204020204" pitchFamily="34" charset="-122"/>
              <a:ea typeface="微软雅黑" panose="020B0503020204020204" pitchFamily="34" charset="-122"/>
            </a:endParaRPr>
          </a:p>
        </p:txBody>
      </p:sp>
      <p:sp>
        <p:nvSpPr>
          <p:cNvPr id="196" name="矩形 195"/>
          <p:cNvSpPr/>
          <p:nvPr/>
        </p:nvSpPr>
        <p:spPr>
          <a:xfrm>
            <a:off x="9341483" y="3947087"/>
            <a:ext cx="2372995" cy="352184"/>
          </a:xfrm>
          <a:prstGeom prst="rect">
            <a:avLst/>
          </a:prstGeom>
          <a:solidFill>
            <a:schemeClr val="bg1"/>
          </a:solidFill>
          <a:ln>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400" b="1">
                <a:solidFill>
                  <a:schemeClr val="accent2"/>
                </a:solidFill>
                <a:latin typeface="微软雅黑" panose="020B0503020204020204" pitchFamily="34" charset="-122"/>
                <a:ea typeface="微软雅黑" panose="020B0503020204020204" pitchFamily="34" charset="-122"/>
              </a:rPr>
              <a:t>获客响应模型</a:t>
            </a:r>
            <a:endParaRPr lang="zh-CN" altLang="en-US" sz="1400" b="1">
              <a:solidFill>
                <a:schemeClr val="accent2"/>
              </a:solidFill>
              <a:latin typeface="微软雅黑" panose="020B0503020204020204" pitchFamily="34" charset="-122"/>
              <a:ea typeface="微软雅黑" panose="020B0503020204020204" pitchFamily="34" charset="-122"/>
            </a:endParaRPr>
          </a:p>
        </p:txBody>
      </p:sp>
      <p:sp>
        <p:nvSpPr>
          <p:cNvPr id="197" name="矩形 196"/>
          <p:cNvSpPr/>
          <p:nvPr/>
        </p:nvSpPr>
        <p:spPr>
          <a:xfrm>
            <a:off x="9142991" y="4303994"/>
            <a:ext cx="2663186" cy="711092"/>
          </a:xfrm>
          <a:prstGeom prst="rect">
            <a:avLst/>
          </a:prstGeom>
        </p:spPr>
        <p:txBody>
          <a:bodyPr wrap="square">
            <a:spAutoFit/>
          </a:bodyPr>
          <a:lstStyle/>
          <a:p>
            <a:pPr marL="285750" indent="-179705">
              <a:lnSpc>
                <a:spcPts val="1640"/>
              </a:lnSpc>
              <a:buClr>
                <a:schemeClr val="accent2"/>
              </a:buClr>
              <a:buSzPct val="80000"/>
              <a:buFont typeface="Wingdings" panose="05000000000000000000" pitchFamily="2" charset="2"/>
              <a:buChar char="n"/>
            </a:pPr>
            <a:r>
              <a:rPr lang="zh-CN" altLang="en-US" sz="1050">
                <a:latin typeface="微软雅黑" panose="020B0503020204020204" pitchFamily="34" charset="-122"/>
                <a:ea typeface="微软雅黑" panose="020B0503020204020204" pitchFamily="34" charset="-122"/>
              </a:rPr>
              <a:t>基于用户行为特征、兴趣爱好预测对于不同产品的响应程度</a:t>
            </a:r>
            <a:endParaRPr lang="zh-CN" altLang="en-US" sz="1050">
              <a:latin typeface="微软雅黑" panose="020B0503020204020204" pitchFamily="34" charset="-122"/>
              <a:ea typeface="微软雅黑" panose="020B0503020204020204" pitchFamily="34" charset="-122"/>
            </a:endParaRPr>
          </a:p>
          <a:p>
            <a:pPr marL="285750" indent="-179705">
              <a:lnSpc>
                <a:spcPts val="1640"/>
              </a:lnSpc>
              <a:buClr>
                <a:schemeClr val="accent2"/>
              </a:buClr>
              <a:buSzPct val="80000"/>
              <a:buFont typeface="Wingdings" panose="05000000000000000000" pitchFamily="2" charset="2"/>
              <a:buChar char="n"/>
            </a:pPr>
            <a:r>
              <a:rPr lang="zh-CN" altLang="en-US" sz="1050" b="1">
                <a:latin typeface="微软雅黑" panose="020B0503020204020204" pitchFamily="34" charset="-122"/>
                <a:ea typeface="微软雅黑" panose="020B0503020204020204" pitchFamily="34" charset="-122"/>
              </a:rPr>
              <a:t>最近邻居算法（</a:t>
            </a:r>
            <a:r>
              <a:rPr lang="en-GB" altLang="zh-CN" sz="1050" b="1">
                <a:latin typeface="微软雅黑" panose="020B0503020204020204" pitchFamily="34" charset="-122"/>
                <a:ea typeface="微软雅黑" panose="020B0503020204020204" pitchFamily="34" charset="-122"/>
              </a:rPr>
              <a:t>kNN</a:t>
            </a:r>
            <a:r>
              <a:rPr lang="zh-CN" altLang="en-GB" sz="1050" b="1">
                <a:latin typeface="微软雅黑" panose="020B0503020204020204" pitchFamily="34" charset="-122"/>
                <a:ea typeface="微软雅黑" panose="020B0503020204020204" pitchFamily="34" charset="-122"/>
              </a:rPr>
              <a:t>）</a:t>
            </a:r>
            <a:endParaRPr lang="zh-CN" altLang="en-GB" sz="1050" b="1">
              <a:latin typeface="微软雅黑" panose="020B0503020204020204" pitchFamily="34" charset="-122"/>
              <a:ea typeface="微软雅黑" panose="020B0503020204020204" pitchFamily="34" charset="-122"/>
            </a:endParaRPr>
          </a:p>
        </p:txBody>
      </p:sp>
      <p:sp>
        <p:nvSpPr>
          <p:cNvPr id="198" name="矩形 197"/>
          <p:cNvSpPr/>
          <p:nvPr/>
        </p:nvSpPr>
        <p:spPr>
          <a:xfrm>
            <a:off x="9341483" y="5159069"/>
            <a:ext cx="2372995" cy="352184"/>
          </a:xfrm>
          <a:prstGeom prst="rect">
            <a:avLst/>
          </a:prstGeom>
          <a:solidFill>
            <a:schemeClr val="bg1"/>
          </a:solidFill>
          <a:ln>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400" b="1">
                <a:solidFill>
                  <a:schemeClr val="accent2"/>
                </a:solidFill>
                <a:latin typeface="微软雅黑" panose="020B0503020204020204" pitchFamily="34" charset="-122"/>
                <a:ea typeface="微软雅黑" panose="020B0503020204020204" pitchFamily="34" charset="-122"/>
              </a:rPr>
              <a:t>团伙评分模型</a:t>
            </a:r>
            <a:endParaRPr lang="zh-CN" altLang="en-US" sz="1400" b="1">
              <a:solidFill>
                <a:schemeClr val="accent2"/>
              </a:solidFill>
              <a:latin typeface="微软雅黑" panose="020B0503020204020204" pitchFamily="34" charset="-122"/>
              <a:ea typeface="微软雅黑" panose="020B0503020204020204" pitchFamily="34" charset="-122"/>
            </a:endParaRPr>
          </a:p>
        </p:txBody>
      </p:sp>
      <p:sp>
        <p:nvSpPr>
          <p:cNvPr id="199" name="矩形 198"/>
          <p:cNvSpPr/>
          <p:nvPr/>
        </p:nvSpPr>
        <p:spPr>
          <a:xfrm>
            <a:off x="9142991" y="5517494"/>
            <a:ext cx="2663186" cy="711092"/>
          </a:xfrm>
          <a:prstGeom prst="rect">
            <a:avLst/>
          </a:prstGeom>
        </p:spPr>
        <p:txBody>
          <a:bodyPr wrap="square">
            <a:spAutoFit/>
          </a:bodyPr>
          <a:lstStyle/>
          <a:p>
            <a:pPr marL="285750" indent="-179705">
              <a:lnSpc>
                <a:spcPts val="1640"/>
              </a:lnSpc>
              <a:buClr>
                <a:schemeClr val="accent2"/>
              </a:buClr>
              <a:buSzPct val="80000"/>
              <a:buFont typeface="Wingdings" panose="05000000000000000000" pitchFamily="2" charset="2"/>
              <a:buChar char="n"/>
            </a:pPr>
            <a:r>
              <a:rPr lang="zh-CN" altLang="en-US" sz="1050">
                <a:latin typeface="微软雅黑" panose="020B0503020204020204" pitchFamily="34" charset="-122"/>
                <a:ea typeface="微软雅黑" panose="020B0503020204020204" pitchFamily="34" charset="-122"/>
              </a:rPr>
              <a:t>根据不同的情境灵活定义团簇寻找欺诈社群</a:t>
            </a:r>
            <a:endParaRPr lang="zh-CN" altLang="en-US" sz="1050">
              <a:latin typeface="微软雅黑" panose="020B0503020204020204" pitchFamily="34" charset="-122"/>
              <a:ea typeface="微软雅黑" panose="020B0503020204020204" pitchFamily="34" charset="-122"/>
            </a:endParaRPr>
          </a:p>
          <a:p>
            <a:pPr marL="285750" indent="-179705">
              <a:lnSpc>
                <a:spcPts val="1640"/>
              </a:lnSpc>
              <a:buClr>
                <a:schemeClr val="accent2"/>
              </a:buClr>
              <a:buSzPct val="80000"/>
              <a:buFont typeface="Wingdings" panose="05000000000000000000" pitchFamily="2" charset="2"/>
              <a:buChar char="n"/>
            </a:pPr>
            <a:r>
              <a:rPr lang="zh-CN" altLang="en-US" sz="1050" b="1">
                <a:latin typeface="微软雅黑" panose="020B0503020204020204" pitchFamily="34" charset="-122"/>
                <a:ea typeface="微软雅黑" panose="020B0503020204020204" pitchFamily="34" charset="-122"/>
              </a:rPr>
              <a:t>社群发现算法</a:t>
            </a:r>
            <a:endParaRPr lang="zh-CN" altLang="en-US" sz="1050" b="1">
              <a:latin typeface="微软雅黑" panose="020B0503020204020204" pitchFamily="34" charset="-122"/>
              <a:ea typeface="微软雅黑"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5" name="直线连接符 134"/>
          <p:cNvCxnSpPr/>
          <p:nvPr/>
        </p:nvCxnSpPr>
        <p:spPr>
          <a:xfrm flipV="1">
            <a:off x="7025611" y="3588553"/>
            <a:ext cx="539712" cy="1"/>
          </a:xfrm>
          <a:prstGeom prst="line">
            <a:avLst/>
          </a:prstGeom>
          <a:ln w="9525">
            <a:solidFill>
              <a:schemeClr val="accent3">
                <a:alpha val="53000"/>
              </a:schemeClr>
            </a:solidFill>
          </a:ln>
        </p:spPr>
        <p:style>
          <a:lnRef idx="1">
            <a:schemeClr val="accent1"/>
          </a:lnRef>
          <a:fillRef idx="0">
            <a:schemeClr val="accent1"/>
          </a:fillRef>
          <a:effectRef idx="0">
            <a:schemeClr val="accent1"/>
          </a:effectRef>
          <a:fontRef idx="minor">
            <a:schemeClr val="tx1"/>
          </a:fontRef>
        </p:style>
      </p:cxnSp>
      <p:sp>
        <p:nvSpPr>
          <p:cNvPr id="131" name="同侧圆角矩形 130"/>
          <p:cNvSpPr/>
          <p:nvPr/>
        </p:nvSpPr>
        <p:spPr>
          <a:xfrm rot="16200000">
            <a:off x="7542734" y="1296286"/>
            <a:ext cx="4621153" cy="4603044"/>
          </a:xfrm>
          <a:prstGeom prst="round2SameRect">
            <a:avLst>
              <a:gd name="adj1" fmla="val 13650"/>
              <a:gd name="adj2" fmla="val 0"/>
            </a:avLst>
          </a:prstGeom>
          <a:gradFill>
            <a:gsLst>
              <a:gs pos="0">
                <a:schemeClr val="bg1">
                  <a:lumMod val="95000"/>
                  <a:alpha val="0"/>
                </a:schemeClr>
              </a:gs>
              <a:gs pos="97000">
                <a:schemeClr val="accent4">
                  <a:alpha val="9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sp>
        <p:nvSpPr>
          <p:cNvPr id="129" name="右中括号 128"/>
          <p:cNvSpPr/>
          <p:nvPr/>
        </p:nvSpPr>
        <p:spPr>
          <a:xfrm rot="10800000">
            <a:off x="5468621" y="1997496"/>
            <a:ext cx="286999" cy="3322557"/>
          </a:xfrm>
          <a:prstGeom prst="rightBracket">
            <a:avLst>
              <a:gd name="adj" fmla="val 125864"/>
            </a:avLst>
          </a:prstGeom>
          <a:ln w="952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schemeClr val="tx2">
                  <a:lumMod val="50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2593119" y="2874126"/>
            <a:ext cx="2751724" cy="1516740"/>
          </a:xfrm>
          <a:prstGeom prst="rect">
            <a:avLst/>
          </a:prstGeom>
          <a:gradFill flip="none" rotWithShape="1">
            <a:gsLst>
              <a:gs pos="0">
                <a:schemeClr val="bg1">
                  <a:lumMod val="95000"/>
                  <a:alpha val="0"/>
                </a:schemeClr>
              </a:gs>
              <a:gs pos="87000">
                <a:schemeClr val="accent2">
                  <a:alpha val="27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sp>
        <p:nvSpPr>
          <p:cNvPr id="6" name="梯形 5"/>
          <p:cNvSpPr/>
          <p:nvPr/>
        </p:nvSpPr>
        <p:spPr>
          <a:xfrm rot="5400000">
            <a:off x="-243312" y="2143970"/>
            <a:ext cx="3192555" cy="2962524"/>
          </a:xfrm>
          <a:prstGeom prst="trapezoid">
            <a:avLst>
              <a:gd name="adj" fmla="val 27895"/>
            </a:avLst>
          </a:prstGeom>
          <a:gradFill flip="none" rotWithShape="1">
            <a:gsLst>
              <a:gs pos="0">
                <a:schemeClr val="bg1">
                  <a:lumMod val="95000"/>
                  <a:alpha val="0"/>
                </a:schemeClr>
              </a:gs>
              <a:gs pos="69000">
                <a:schemeClr val="bg1">
                  <a:lumMod val="50000"/>
                  <a:alpha val="2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sp>
        <p:nvSpPr>
          <p:cNvPr id="17" name="Title 1"/>
          <p:cNvSpPr txBox="1"/>
          <p:nvPr/>
        </p:nvSpPr>
        <p:spPr>
          <a:xfrm>
            <a:off x="608393" y="0"/>
            <a:ext cx="1800001" cy="964027"/>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bg2">
                    <a:lumMod val="10000"/>
                  </a:schemeClr>
                </a:solidFill>
                <a:latin typeface="+mj-lt"/>
                <a:ea typeface="+mj-ea"/>
                <a:cs typeface="+mj-cs"/>
              </a:defRPr>
            </a:lvl1pPr>
          </a:lstStyle>
          <a:p>
            <a:pPr>
              <a:lnSpc>
                <a:spcPct val="100000"/>
              </a:lnSpc>
            </a:pPr>
            <a:r>
              <a:rPr lang="zh-CN" altLang="en-US" sz="2900" b="1">
                <a:solidFill>
                  <a:schemeClr val="tx1"/>
                </a:solidFill>
                <a:latin typeface="微软雅黑" panose="020B0503020204020204" pitchFamily="34" charset="-122"/>
                <a:ea typeface="微软雅黑" panose="020B0503020204020204" pitchFamily="34" charset="-122"/>
              </a:rPr>
              <a:t>定制风控</a:t>
            </a:r>
            <a:endParaRPr lang="zh-CN" altLang="en-US" sz="3200">
              <a:solidFill>
                <a:schemeClr val="tx1"/>
              </a:solidFill>
              <a:latin typeface="微软雅黑" panose="020B0503020204020204" pitchFamily="34" charset="-122"/>
              <a:ea typeface="微软雅黑" panose="020B0503020204020204" pitchFamily="34" charset="-122"/>
            </a:endParaRPr>
          </a:p>
        </p:txBody>
      </p:sp>
      <p:sp>
        <p:nvSpPr>
          <p:cNvPr id="79" name="矩形"/>
          <p:cNvSpPr/>
          <p:nvPr/>
        </p:nvSpPr>
        <p:spPr>
          <a:xfrm>
            <a:off x="7991386" y="1697903"/>
            <a:ext cx="720000" cy="720000"/>
          </a:xfrm>
          <a:prstGeom prst="rect">
            <a:avLst/>
          </a:prstGeom>
          <a:solidFill>
            <a:schemeClr val="accent4">
              <a:alpha val="10000"/>
            </a:schemeClr>
          </a:solidFill>
          <a:ln w="12700" cap="flat">
            <a:solidFill>
              <a:schemeClr val="accent3">
                <a:alpha val="64000"/>
              </a:schemeClr>
            </a:solidFill>
            <a:prstDash val="solid"/>
            <a:miter lim="800000"/>
          </a:ln>
          <a:effectLst/>
        </p:spPr>
        <p:txBody>
          <a:bodyPr wrap="square" lIns="72000" tIns="45719" rIns="45719" bIns="45719" numCol="1" anchor="ctr">
            <a:noAutofit/>
          </a:bodyPr>
          <a:lstStyle/>
          <a:p>
            <a:pPr algn="ctr">
              <a:defRPr>
                <a:solidFill>
                  <a:srgbClr val="FFFFFF"/>
                </a:solidFill>
                <a:latin typeface="思源黑体"/>
                <a:ea typeface="思源黑体"/>
                <a:cs typeface="思源黑体"/>
                <a:sym typeface="思源黑体"/>
              </a:defRPr>
            </a:pPr>
            <a:r>
              <a:rPr lang="zh-CN" altLang="en-US" sz="1400" b="1">
                <a:solidFill>
                  <a:srgbClr val="32B074"/>
                </a:solidFill>
                <a:latin typeface="微软雅黑" panose="020B0503020204020204" pitchFamily="34" charset="-122"/>
                <a:ea typeface="微软雅黑" panose="020B0503020204020204" pitchFamily="34" charset="-122"/>
              </a:rPr>
              <a:t>丰富</a:t>
            </a:r>
            <a:endParaRPr lang="en-US" altLang="zh-CN" sz="1400" b="1">
              <a:solidFill>
                <a:srgbClr val="32B074"/>
              </a:solidFill>
              <a:latin typeface="微软雅黑" panose="020B0503020204020204" pitchFamily="34" charset="-122"/>
              <a:ea typeface="微软雅黑" panose="020B0503020204020204" pitchFamily="34" charset="-122"/>
            </a:endParaRPr>
          </a:p>
          <a:p>
            <a:pPr algn="ctr">
              <a:defRPr>
                <a:solidFill>
                  <a:srgbClr val="FFFFFF"/>
                </a:solidFill>
                <a:latin typeface="思源黑体"/>
                <a:ea typeface="思源黑体"/>
                <a:cs typeface="思源黑体"/>
                <a:sym typeface="思源黑体"/>
              </a:defRPr>
            </a:pPr>
            <a:r>
              <a:rPr lang="zh-CN" altLang="en-US" sz="1400" b="1">
                <a:solidFill>
                  <a:srgbClr val="32B074"/>
                </a:solidFill>
                <a:latin typeface="微软雅黑" panose="020B0503020204020204" pitchFamily="34" charset="-122"/>
                <a:ea typeface="微软雅黑" panose="020B0503020204020204" pitchFamily="34" charset="-122"/>
              </a:rPr>
              <a:t>数据</a:t>
            </a:r>
            <a:endParaRPr lang="zh-CN" altLang="en-US" sz="1400" b="1">
              <a:solidFill>
                <a:srgbClr val="32B074"/>
              </a:solidFill>
              <a:latin typeface="微软雅黑" panose="020B0503020204020204" pitchFamily="34" charset="-122"/>
              <a:ea typeface="微软雅黑" panose="020B0503020204020204" pitchFamily="34" charset="-122"/>
            </a:endParaRPr>
          </a:p>
        </p:txBody>
      </p:sp>
      <p:sp>
        <p:nvSpPr>
          <p:cNvPr id="77" name="矩形"/>
          <p:cNvSpPr/>
          <p:nvPr/>
        </p:nvSpPr>
        <p:spPr>
          <a:xfrm>
            <a:off x="7991386" y="2671627"/>
            <a:ext cx="720000" cy="720000"/>
          </a:xfrm>
          <a:prstGeom prst="rect">
            <a:avLst/>
          </a:prstGeom>
          <a:solidFill>
            <a:schemeClr val="accent4">
              <a:alpha val="10000"/>
            </a:schemeClr>
          </a:solidFill>
          <a:ln w="12700" cap="flat">
            <a:solidFill>
              <a:schemeClr val="accent3">
                <a:alpha val="64000"/>
              </a:schemeClr>
            </a:solidFill>
            <a:prstDash val="solid"/>
            <a:miter lim="800000"/>
          </a:ln>
          <a:effectLst/>
        </p:spPr>
        <p:txBody>
          <a:bodyPr wrap="square" lIns="72000" tIns="45719" rIns="45719" bIns="45719" numCol="1" anchor="ctr">
            <a:noAutofit/>
          </a:bodyPr>
          <a:lstStyle/>
          <a:p>
            <a:pPr algn="ctr">
              <a:defRPr>
                <a:solidFill>
                  <a:srgbClr val="FFFFFF"/>
                </a:solidFill>
                <a:latin typeface="思源黑体"/>
                <a:ea typeface="思源黑体"/>
                <a:cs typeface="思源黑体"/>
                <a:sym typeface="思源黑体"/>
              </a:defRPr>
            </a:pPr>
            <a:r>
              <a:rPr lang="zh-CN" altLang="en-US" sz="1400" b="1">
                <a:solidFill>
                  <a:srgbClr val="32B074"/>
                </a:solidFill>
                <a:latin typeface="微软雅黑" panose="020B0503020204020204" pitchFamily="34" charset="-122"/>
                <a:ea typeface="微软雅黑" panose="020B0503020204020204" pitchFamily="34" charset="-122"/>
              </a:rPr>
              <a:t>定制</a:t>
            </a:r>
            <a:endParaRPr lang="en-US" altLang="zh-CN" sz="1400" b="1">
              <a:solidFill>
                <a:srgbClr val="32B074"/>
              </a:solidFill>
              <a:latin typeface="微软雅黑" panose="020B0503020204020204" pitchFamily="34" charset="-122"/>
              <a:ea typeface="微软雅黑" panose="020B0503020204020204" pitchFamily="34" charset="-122"/>
            </a:endParaRPr>
          </a:p>
          <a:p>
            <a:pPr algn="ctr">
              <a:defRPr>
                <a:solidFill>
                  <a:srgbClr val="FFFFFF"/>
                </a:solidFill>
                <a:latin typeface="思源黑体"/>
                <a:ea typeface="思源黑体"/>
                <a:cs typeface="思源黑体"/>
                <a:sym typeface="思源黑体"/>
              </a:defRPr>
            </a:pPr>
            <a:r>
              <a:rPr lang="zh-CN" altLang="en-US" sz="1400" b="1">
                <a:solidFill>
                  <a:srgbClr val="32B074"/>
                </a:solidFill>
                <a:latin typeface="微软雅黑" panose="020B0503020204020204" pitchFamily="34" charset="-122"/>
                <a:ea typeface="微软雅黑" panose="020B0503020204020204" pitchFamily="34" charset="-122"/>
              </a:rPr>
              <a:t>建模</a:t>
            </a:r>
            <a:endParaRPr lang="zh-CN" altLang="en-US" sz="1400" b="1">
              <a:solidFill>
                <a:srgbClr val="32B074"/>
              </a:solidFill>
              <a:latin typeface="微软雅黑" panose="020B0503020204020204" pitchFamily="34" charset="-122"/>
              <a:ea typeface="微软雅黑" panose="020B0503020204020204" pitchFamily="34" charset="-122"/>
            </a:endParaRPr>
          </a:p>
        </p:txBody>
      </p:sp>
      <p:sp>
        <p:nvSpPr>
          <p:cNvPr id="75" name="矩形"/>
          <p:cNvSpPr/>
          <p:nvPr/>
        </p:nvSpPr>
        <p:spPr>
          <a:xfrm>
            <a:off x="7991386" y="3645351"/>
            <a:ext cx="720000" cy="720000"/>
          </a:xfrm>
          <a:prstGeom prst="rect">
            <a:avLst/>
          </a:prstGeom>
          <a:solidFill>
            <a:schemeClr val="accent4">
              <a:alpha val="10000"/>
            </a:schemeClr>
          </a:solidFill>
          <a:ln w="12700" cap="flat">
            <a:solidFill>
              <a:schemeClr val="accent3">
                <a:alpha val="64000"/>
              </a:schemeClr>
            </a:solidFill>
            <a:prstDash val="solid"/>
            <a:miter lim="800000"/>
          </a:ln>
          <a:effectLst/>
        </p:spPr>
        <p:txBody>
          <a:bodyPr wrap="square" lIns="72000" tIns="45719" rIns="45719" bIns="45719" numCol="1" anchor="ctr">
            <a:noAutofit/>
          </a:bodyPr>
          <a:lstStyle/>
          <a:p>
            <a:pPr algn="ctr">
              <a:defRPr>
                <a:solidFill>
                  <a:srgbClr val="FFFFFF"/>
                </a:solidFill>
                <a:latin typeface="思源黑体"/>
                <a:ea typeface="思源黑体"/>
                <a:cs typeface="思源黑体"/>
                <a:sym typeface="思源黑体"/>
              </a:defRPr>
            </a:pPr>
            <a:r>
              <a:rPr lang="zh-CN" altLang="en-US" sz="1400" b="1">
                <a:solidFill>
                  <a:srgbClr val="32B074"/>
                </a:solidFill>
                <a:latin typeface="微软雅黑" panose="020B0503020204020204" pitchFamily="34" charset="-122"/>
                <a:ea typeface="微软雅黑" panose="020B0503020204020204" pitchFamily="34" charset="-122"/>
              </a:rPr>
              <a:t>用户</a:t>
            </a:r>
            <a:endParaRPr lang="en-US" altLang="zh-CN" sz="1400" b="1">
              <a:solidFill>
                <a:srgbClr val="32B074"/>
              </a:solidFill>
              <a:latin typeface="微软雅黑" panose="020B0503020204020204" pitchFamily="34" charset="-122"/>
              <a:ea typeface="微软雅黑" panose="020B0503020204020204" pitchFamily="34" charset="-122"/>
            </a:endParaRPr>
          </a:p>
          <a:p>
            <a:pPr algn="ctr">
              <a:defRPr>
                <a:solidFill>
                  <a:srgbClr val="FFFFFF"/>
                </a:solidFill>
                <a:latin typeface="思源黑体"/>
                <a:ea typeface="思源黑体"/>
                <a:cs typeface="思源黑体"/>
                <a:sym typeface="思源黑体"/>
              </a:defRPr>
            </a:pPr>
            <a:r>
              <a:rPr lang="zh-CN" altLang="en-US" sz="1400" b="1">
                <a:solidFill>
                  <a:srgbClr val="32B074"/>
                </a:solidFill>
                <a:latin typeface="微软雅黑" panose="020B0503020204020204" pitchFamily="34" charset="-122"/>
                <a:ea typeface="微软雅黑" panose="020B0503020204020204" pitchFamily="34" charset="-122"/>
              </a:rPr>
              <a:t>分层</a:t>
            </a:r>
            <a:endParaRPr lang="zh-CN" altLang="en-US" sz="1400" b="1">
              <a:solidFill>
                <a:srgbClr val="32B074"/>
              </a:solidFill>
              <a:latin typeface="微软雅黑" panose="020B0503020204020204" pitchFamily="34" charset="-122"/>
              <a:ea typeface="微软雅黑" panose="020B0503020204020204" pitchFamily="34" charset="-122"/>
            </a:endParaRPr>
          </a:p>
        </p:txBody>
      </p:sp>
      <p:sp>
        <p:nvSpPr>
          <p:cNvPr id="73" name="矩形"/>
          <p:cNvSpPr/>
          <p:nvPr/>
        </p:nvSpPr>
        <p:spPr>
          <a:xfrm>
            <a:off x="7991386" y="4619074"/>
            <a:ext cx="720000" cy="720000"/>
          </a:xfrm>
          <a:prstGeom prst="rect">
            <a:avLst/>
          </a:prstGeom>
          <a:solidFill>
            <a:schemeClr val="accent4">
              <a:alpha val="10000"/>
            </a:schemeClr>
          </a:solidFill>
          <a:ln w="12700" cap="flat">
            <a:solidFill>
              <a:schemeClr val="accent3">
                <a:alpha val="64000"/>
              </a:schemeClr>
            </a:solidFill>
            <a:prstDash val="solid"/>
            <a:miter lim="800000"/>
          </a:ln>
          <a:effectLst/>
        </p:spPr>
        <p:txBody>
          <a:bodyPr wrap="square" lIns="72000" tIns="45719" rIns="45719" bIns="45719" numCol="1" anchor="ctr">
            <a:noAutofit/>
          </a:bodyPr>
          <a:lstStyle/>
          <a:p>
            <a:pPr algn="ctr">
              <a:defRPr>
                <a:solidFill>
                  <a:srgbClr val="FFFFFF"/>
                </a:solidFill>
                <a:latin typeface="思源黑体"/>
                <a:ea typeface="思源黑体"/>
                <a:cs typeface="思源黑体"/>
                <a:sym typeface="思源黑体"/>
              </a:defRPr>
            </a:pPr>
            <a:r>
              <a:rPr lang="zh-CN" altLang="en-US" sz="1400" b="1">
                <a:solidFill>
                  <a:srgbClr val="32B074"/>
                </a:solidFill>
                <a:latin typeface="微软雅黑" panose="020B0503020204020204" pitchFamily="34" charset="-122"/>
                <a:ea typeface="微软雅黑" panose="020B0503020204020204" pitchFamily="34" charset="-122"/>
              </a:rPr>
              <a:t>流量</a:t>
            </a:r>
            <a:endParaRPr lang="en-US" altLang="zh-CN" sz="1400" b="1">
              <a:solidFill>
                <a:srgbClr val="32B074"/>
              </a:solidFill>
              <a:latin typeface="微软雅黑" panose="020B0503020204020204" pitchFamily="34" charset="-122"/>
              <a:ea typeface="微软雅黑" panose="020B0503020204020204" pitchFamily="34" charset="-122"/>
            </a:endParaRPr>
          </a:p>
          <a:p>
            <a:pPr algn="ctr">
              <a:defRPr>
                <a:solidFill>
                  <a:srgbClr val="FFFFFF"/>
                </a:solidFill>
                <a:latin typeface="思源黑体"/>
                <a:ea typeface="思源黑体"/>
                <a:cs typeface="思源黑体"/>
                <a:sym typeface="思源黑体"/>
              </a:defRPr>
            </a:pPr>
            <a:r>
              <a:rPr lang="zh-CN" altLang="en-US" sz="1400" b="1">
                <a:solidFill>
                  <a:srgbClr val="32B074"/>
                </a:solidFill>
                <a:latin typeface="微软雅黑" panose="020B0503020204020204" pitchFamily="34" charset="-122"/>
                <a:ea typeface="微软雅黑" panose="020B0503020204020204" pitchFamily="34" charset="-122"/>
              </a:rPr>
              <a:t>运营</a:t>
            </a:r>
            <a:endParaRPr lang="zh-CN" altLang="en-US" sz="1400" b="1">
              <a:solidFill>
                <a:srgbClr val="32B074"/>
              </a:solidFill>
              <a:latin typeface="微软雅黑" panose="020B0503020204020204" pitchFamily="34" charset="-122"/>
              <a:ea typeface="微软雅黑" panose="020B0503020204020204" pitchFamily="34" charset="-122"/>
            </a:endParaRPr>
          </a:p>
        </p:txBody>
      </p:sp>
      <p:sp>
        <p:nvSpPr>
          <p:cNvPr id="2" name="矩形 1"/>
          <p:cNvSpPr/>
          <p:nvPr/>
        </p:nvSpPr>
        <p:spPr>
          <a:xfrm>
            <a:off x="2387128" y="277747"/>
            <a:ext cx="5868914" cy="429798"/>
          </a:xfrm>
          <a:prstGeom prst="rect">
            <a:avLst/>
          </a:prstGeom>
        </p:spPr>
        <p:txBody>
          <a:bodyPr vert="horz" lIns="91440" tIns="45720" rIns="91440" bIns="45720" rtlCol="0" anchor="ctr">
            <a:normAutofit lnSpcReduction="10000"/>
          </a:bodyPr>
          <a:lstStyle/>
          <a:p>
            <a:pPr>
              <a:lnSpc>
                <a:spcPct val="120000"/>
              </a:lnSpc>
              <a:spcBef>
                <a:spcPct val="0"/>
              </a:spcBef>
            </a:pPr>
            <a:r>
              <a:rPr lang="zh-CN" altLang="en-US" sz="2000" b="1">
                <a:gradFill>
                  <a:gsLst>
                    <a:gs pos="0">
                      <a:srgbClr val="46C484"/>
                    </a:gs>
                    <a:gs pos="100000">
                      <a:srgbClr val="2351B4"/>
                    </a:gs>
                  </a:gsLst>
                  <a:lin ang="10800000" scaled="1"/>
                </a:gradFill>
                <a:latin typeface="微软雅黑" panose="020B0503020204020204" pitchFamily="34" charset="-122"/>
                <a:ea typeface="微软雅黑" panose="020B0503020204020204" pitchFamily="34" charset="-122"/>
                <a:cs typeface="+mj-cs"/>
              </a:rPr>
              <a:t>满足金融机构搭建独立风控体系中的各项诉求</a:t>
            </a:r>
            <a:endParaRPr lang="zh-CN" altLang="en-US" sz="2000" b="1">
              <a:gradFill>
                <a:gsLst>
                  <a:gs pos="0">
                    <a:srgbClr val="46C484"/>
                  </a:gs>
                  <a:gs pos="100000">
                    <a:srgbClr val="2351B4"/>
                  </a:gs>
                </a:gsLst>
                <a:lin ang="10800000" scaled="1"/>
              </a:gradFill>
              <a:latin typeface="微软雅黑" panose="020B0503020204020204" pitchFamily="34" charset="-122"/>
              <a:ea typeface="微软雅黑" panose="020B0503020204020204" pitchFamily="34" charset="-122"/>
              <a:cs typeface="+mj-cs"/>
            </a:endParaRPr>
          </a:p>
        </p:txBody>
      </p:sp>
      <p:sp>
        <p:nvSpPr>
          <p:cNvPr id="14" name="椭圆 13"/>
          <p:cNvSpPr/>
          <p:nvPr/>
        </p:nvSpPr>
        <p:spPr>
          <a:xfrm>
            <a:off x="5629875" y="1342246"/>
            <a:ext cx="1409372" cy="1409372"/>
          </a:xfrm>
          <a:prstGeom prst="ellipse">
            <a:avLst/>
          </a:prstGeom>
          <a:gradFill>
            <a:gsLst>
              <a:gs pos="0">
                <a:schemeClr val="accent4"/>
              </a:gs>
              <a:gs pos="100000">
                <a:schemeClr val="accent2"/>
              </a:gs>
            </a:gsLst>
            <a:lin ang="10800000" scaled="1"/>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rtlCol="0" anchor="ctr"/>
          <a:lstStyle/>
          <a:p>
            <a:pPr algn="ctr"/>
            <a:r>
              <a:rPr lang="zh-CN" altLang="en-US" sz="1400" b="1">
                <a:solidFill>
                  <a:schemeClr val="bg1"/>
                </a:solidFill>
                <a:effectLst>
                  <a:outerShdw blurRad="50800" dist="38100" dir="2700000" algn="tl" rotWithShape="0">
                    <a:schemeClr val="accent2">
                      <a:lumMod val="75000"/>
                      <a:alpha val="40000"/>
                    </a:schemeClr>
                  </a:outerShdw>
                </a:effectLst>
                <a:latin typeface="微软雅黑" panose="020B0503020204020204" pitchFamily="34" charset="-122"/>
                <a:ea typeface="微软雅黑" panose="020B0503020204020204" pitchFamily="34" charset="-122"/>
              </a:rPr>
              <a:t>全方位的行业数据</a:t>
            </a:r>
            <a:endParaRPr lang="zh-CN" altLang="en-US" sz="1400" b="1">
              <a:solidFill>
                <a:schemeClr val="bg1"/>
              </a:solidFill>
              <a:effectLst>
                <a:outerShdw blurRad="50800" dist="38100" dir="2700000" algn="tl" rotWithShape="0">
                  <a:schemeClr val="accent2">
                    <a:lumMod val="75000"/>
                    <a:alpha val="40000"/>
                  </a:schemeClr>
                </a:outerShdw>
              </a:effectLst>
              <a:latin typeface="微软雅黑" panose="020B0503020204020204" pitchFamily="34" charset="-122"/>
              <a:ea typeface="微软雅黑" panose="020B0503020204020204" pitchFamily="34" charset="-122"/>
            </a:endParaRPr>
          </a:p>
        </p:txBody>
      </p:sp>
      <p:sp>
        <p:nvSpPr>
          <p:cNvPr id="8" name="矩形 7"/>
          <p:cNvSpPr/>
          <p:nvPr/>
        </p:nvSpPr>
        <p:spPr>
          <a:xfrm>
            <a:off x="598002" y="2964780"/>
            <a:ext cx="1260056" cy="1335430"/>
          </a:xfrm>
          <a:prstGeom prst="rect">
            <a:avLst/>
          </a:prstGeom>
        </p:spPr>
        <p:txBody>
          <a:bodyPr wrap="square">
            <a:spAutoFit/>
          </a:bodyPr>
          <a:lstStyle/>
          <a:p>
            <a:pPr algn="r">
              <a:lnSpc>
                <a:spcPts val="2540"/>
              </a:lnSpc>
            </a:pPr>
            <a:r>
              <a:rPr kumimoji="1" lang="zh-CN" altLang="en-US" sz="1400">
                <a:latin typeface="微软雅黑 Light" panose="020B0502040204020203" pitchFamily="34" charset="-122"/>
                <a:ea typeface="微软雅黑 Light" panose="020B0502040204020203" pitchFamily="34" charset="-122"/>
              </a:rPr>
              <a:t>银 行</a:t>
            </a:r>
            <a:endParaRPr kumimoji="1" lang="zh-CN" altLang="en-US" sz="1400">
              <a:latin typeface="微软雅黑 Light" panose="020B0502040204020203" pitchFamily="34" charset="-122"/>
              <a:ea typeface="微软雅黑 Light" panose="020B0502040204020203" pitchFamily="34" charset="-122"/>
            </a:endParaRPr>
          </a:p>
          <a:p>
            <a:pPr algn="r">
              <a:lnSpc>
                <a:spcPts val="2540"/>
              </a:lnSpc>
            </a:pPr>
            <a:r>
              <a:rPr kumimoji="1" lang="zh-CN" altLang="en-US" sz="1400">
                <a:latin typeface="微软雅黑 Light" panose="020B0502040204020203" pitchFamily="34" charset="-122"/>
                <a:ea typeface="微软雅黑 Light" panose="020B0502040204020203" pitchFamily="34" charset="-122"/>
              </a:rPr>
              <a:t>消费金融机构</a:t>
            </a:r>
            <a:endParaRPr kumimoji="1" lang="zh-CN" altLang="en-US" sz="1400">
              <a:latin typeface="微软雅黑 Light" panose="020B0502040204020203" pitchFamily="34" charset="-122"/>
              <a:ea typeface="微软雅黑 Light" panose="020B0502040204020203" pitchFamily="34" charset="-122"/>
            </a:endParaRPr>
          </a:p>
          <a:p>
            <a:pPr algn="r">
              <a:lnSpc>
                <a:spcPts val="2540"/>
              </a:lnSpc>
            </a:pPr>
            <a:r>
              <a:rPr kumimoji="1" lang="zh-CN" altLang="en-US" sz="1400">
                <a:latin typeface="微软雅黑 Light" panose="020B0502040204020203" pitchFamily="34" charset="-122"/>
                <a:ea typeface="微软雅黑 Light" panose="020B0502040204020203" pitchFamily="34" charset="-122"/>
              </a:rPr>
              <a:t>互金平台</a:t>
            </a:r>
            <a:endParaRPr kumimoji="1" lang="zh-CN" altLang="en-US" sz="1400">
              <a:latin typeface="微软雅黑 Light" panose="020B0502040204020203" pitchFamily="34" charset="-122"/>
              <a:ea typeface="微软雅黑 Light" panose="020B0502040204020203" pitchFamily="34" charset="-122"/>
            </a:endParaRPr>
          </a:p>
          <a:p>
            <a:pPr algn="r">
              <a:lnSpc>
                <a:spcPts val="2540"/>
              </a:lnSpc>
            </a:pPr>
            <a:r>
              <a:rPr kumimoji="1" lang="en-US" altLang="zh-CN" sz="1400">
                <a:latin typeface="微软雅黑 Light" panose="020B0502040204020203" pitchFamily="34" charset="-122"/>
                <a:ea typeface="微软雅黑 Light" panose="020B0502040204020203" pitchFamily="34" charset="-122"/>
              </a:rPr>
              <a:t>......</a:t>
            </a:r>
            <a:endParaRPr kumimoji="1" lang="zh-CN" altLang="en-US" sz="1400">
              <a:latin typeface="微软雅黑 Light" panose="020B0502040204020203" pitchFamily="34" charset="-122"/>
              <a:ea typeface="微软雅黑 Light" panose="020B0502040204020203" pitchFamily="34" charset="-122"/>
            </a:endParaRPr>
          </a:p>
        </p:txBody>
      </p:sp>
      <p:sp>
        <p:nvSpPr>
          <p:cNvPr id="101" name="TextBox 1"/>
          <p:cNvSpPr txBox="1"/>
          <p:nvPr/>
        </p:nvSpPr>
        <p:spPr>
          <a:xfrm>
            <a:off x="3901831" y="3166964"/>
            <a:ext cx="876713" cy="875624"/>
          </a:xfrm>
          <a:prstGeom prst="rect">
            <a:avLst/>
          </a:prstGeom>
          <a:ln w="12700">
            <a:miter lim="400000"/>
          </a:ln>
        </p:spPr>
        <p:txBody>
          <a:bodyPr wrap="square" lIns="45719" rIns="45719">
            <a:spAutoFit/>
          </a:bodyPr>
          <a:lstStyle>
            <a:lvl1pPr algn="ctr">
              <a:lnSpc>
                <a:spcPct val="150000"/>
              </a:lnSpc>
              <a:defRPr>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algn="l">
              <a:lnSpc>
                <a:spcPts val="2120"/>
              </a:lnSpc>
            </a:pPr>
            <a:r>
              <a:rPr sz="1400">
                <a:solidFill>
                  <a:schemeClr val="accent2"/>
                </a:solidFill>
                <a:latin typeface="微软雅黑" panose="020B0503020204020204" pitchFamily="34" charset="-122"/>
                <a:ea typeface="微软雅黑" panose="020B0503020204020204" pitchFamily="34" charset="-122"/>
              </a:rPr>
              <a:t>搭建</a:t>
            </a:r>
            <a:endParaRPr lang="en-US" sz="1400">
              <a:solidFill>
                <a:schemeClr val="accent2"/>
              </a:solidFill>
              <a:latin typeface="微软雅黑" panose="020B0503020204020204" pitchFamily="34" charset="-122"/>
              <a:ea typeface="微软雅黑" panose="020B0503020204020204" pitchFamily="34" charset="-122"/>
            </a:endParaRPr>
          </a:p>
          <a:p>
            <a:pPr algn="l">
              <a:lnSpc>
                <a:spcPts val="2120"/>
              </a:lnSpc>
            </a:pPr>
            <a:r>
              <a:rPr sz="1400" b="1">
                <a:solidFill>
                  <a:schemeClr val="accent2"/>
                </a:solidFill>
                <a:latin typeface="微软雅黑" panose="020B0503020204020204" pitchFamily="34" charset="-122"/>
                <a:ea typeface="微软雅黑" panose="020B0503020204020204" pitchFamily="34" charset="-122"/>
              </a:rPr>
              <a:t>独立风控</a:t>
            </a:r>
            <a:endParaRPr lang="en-US" sz="1400" b="1">
              <a:solidFill>
                <a:schemeClr val="accent2"/>
              </a:solidFill>
              <a:latin typeface="微软雅黑" panose="020B0503020204020204" pitchFamily="34" charset="-122"/>
              <a:ea typeface="微软雅黑" panose="020B0503020204020204" pitchFamily="34" charset="-122"/>
            </a:endParaRPr>
          </a:p>
          <a:p>
            <a:pPr algn="l">
              <a:lnSpc>
                <a:spcPts val="2120"/>
              </a:lnSpc>
            </a:pPr>
            <a:r>
              <a:rPr sz="1400" b="1">
                <a:solidFill>
                  <a:schemeClr val="accent2"/>
                </a:solidFill>
                <a:latin typeface="微软雅黑" panose="020B0503020204020204" pitchFamily="34" charset="-122"/>
                <a:ea typeface="微软雅黑" panose="020B0503020204020204" pitchFamily="34" charset="-122"/>
              </a:rPr>
              <a:t>能力体系</a:t>
            </a:r>
            <a:endParaRPr sz="1400" b="1">
              <a:solidFill>
                <a:schemeClr val="accent2"/>
              </a:solidFill>
              <a:latin typeface="微软雅黑" panose="020B0503020204020204" pitchFamily="34" charset="-122"/>
              <a:ea typeface="微软雅黑" panose="020B0503020204020204" pitchFamily="34" charset="-122"/>
            </a:endParaRPr>
          </a:p>
        </p:txBody>
      </p:sp>
      <p:cxnSp>
        <p:nvCxnSpPr>
          <p:cNvPr id="68" name="直线箭头连接符 67"/>
          <p:cNvCxnSpPr/>
          <p:nvPr/>
        </p:nvCxnSpPr>
        <p:spPr>
          <a:xfrm>
            <a:off x="2746729" y="4496455"/>
            <a:ext cx="2178664" cy="0"/>
          </a:xfrm>
          <a:prstGeom prst="straightConnector1">
            <a:avLst/>
          </a:prstGeom>
          <a:ln w="12700">
            <a:solidFill>
              <a:schemeClr val="accent2"/>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9" name="椭圆 68"/>
          <p:cNvSpPr/>
          <p:nvPr/>
        </p:nvSpPr>
        <p:spPr>
          <a:xfrm>
            <a:off x="5629875" y="2880212"/>
            <a:ext cx="1409372" cy="1409372"/>
          </a:xfrm>
          <a:prstGeom prst="ellipse">
            <a:avLst/>
          </a:prstGeom>
          <a:gradFill>
            <a:gsLst>
              <a:gs pos="0">
                <a:schemeClr val="accent4"/>
              </a:gs>
              <a:gs pos="100000">
                <a:schemeClr val="accent2"/>
              </a:gs>
            </a:gsLst>
            <a:lin ang="10800000" scaled="1"/>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tIns="251999" rtlCol="0" anchor="ctr"/>
          <a:lstStyle/>
          <a:p>
            <a:pPr algn="ctr"/>
            <a:endParaRPr lang="zh-CN" altLang="en-US" sz="1400" b="1">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sp>
        <p:nvSpPr>
          <p:cNvPr id="71" name="椭圆 70"/>
          <p:cNvSpPr/>
          <p:nvPr/>
        </p:nvSpPr>
        <p:spPr>
          <a:xfrm>
            <a:off x="5629875" y="4418178"/>
            <a:ext cx="1409372" cy="1409372"/>
          </a:xfrm>
          <a:prstGeom prst="ellipse">
            <a:avLst/>
          </a:prstGeom>
          <a:gradFill>
            <a:gsLst>
              <a:gs pos="0">
                <a:schemeClr val="accent4"/>
              </a:gs>
              <a:gs pos="100000">
                <a:schemeClr val="accent2"/>
              </a:gs>
            </a:gsLst>
            <a:lin ang="10800000" scaled="1"/>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tIns="251999" rtlCol="0" anchor="ctr"/>
          <a:lstStyle/>
          <a:p>
            <a:pPr algn="ctr"/>
            <a:endParaRPr kumimoji="1" lang="zh-CN" altLang="en-US" sz="1400" b="1" spc="300">
              <a:solidFill>
                <a:schemeClr val="bg1"/>
              </a:solidFill>
              <a:effectLst>
                <a:outerShdw blurRad="50800" dist="38100" dir="2700000" algn="tl" rotWithShape="0">
                  <a:prstClr val="black">
                    <a:alpha val="40000"/>
                  </a:prstClr>
                </a:outerShdw>
              </a:effectLst>
              <a:latin typeface="+mj-ea"/>
              <a:ea typeface="+mj-ea"/>
            </a:endParaRPr>
          </a:p>
        </p:txBody>
      </p:sp>
      <p:sp>
        <p:nvSpPr>
          <p:cNvPr id="24" name="矩形 23"/>
          <p:cNvSpPr/>
          <p:nvPr/>
        </p:nvSpPr>
        <p:spPr>
          <a:xfrm>
            <a:off x="5649134" y="3303967"/>
            <a:ext cx="1438528" cy="523220"/>
          </a:xfrm>
          <a:prstGeom prst="rect">
            <a:avLst/>
          </a:prstGeom>
        </p:spPr>
        <p:txBody>
          <a:bodyPr wrap="square">
            <a:spAutoFit/>
          </a:bodyPr>
          <a:lstStyle/>
          <a:p>
            <a:pPr algn="ctr"/>
            <a:r>
              <a:rPr lang="en-GB" altLang="zh-CN" sz="1400" b="1">
                <a:solidFill>
                  <a:schemeClr val="bg1"/>
                </a:solidFill>
                <a:effectLst>
                  <a:outerShdw blurRad="50800" dist="38100" dir="2700000" algn="tl" rotWithShape="0">
                    <a:schemeClr val="accent2">
                      <a:lumMod val="50000"/>
                      <a:alpha val="40000"/>
                    </a:schemeClr>
                  </a:outerShdw>
                </a:effectLst>
                <a:latin typeface="微软雅黑" panose="020B0503020204020204" pitchFamily="34" charset="-122"/>
                <a:ea typeface="微软雅黑" panose="020B0503020204020204" pitchFamily="34" charset="-122"/>
              </a:rPr>
              <a:t>AI</a:t>
            </a:r>
            <a:r>
              <a:rPr lang="zh-CN" altLang="en-US" sz="1400" b="1">
                <a:solidFill>
                  <a:schemeClr val="bg1"/>
                </a:solidFill>
                <a:effectLst>
                  <a:outerShdw blurRad="50800" dist="38100" dir="2700000" algn="tl" rotWithShape="0">
                    <a:schemeClr val="accent2">
                      <a:lumMod val="50000"/>
                      <a:alpha val="40000"/>
                    </a:schemeClr>
                  </a:outerShdw>
                </a:effectLst>
                <a:latin typeface="微软雅黑" panose="020B0503020204020204" pitchFamily="34" charset="-122"/>
                <a:ea typeface="微软雅黑" panose="020B0503020204020204" pitchFamily="34" charset="-122"/>
              </a:rPr>
              <a:t>应用及</a:t>
            </a:r>
            <a:endParaRPr lang="en-US" altLang="zh-CN" sz="1400" b="1">
              <a:solidFill>
                <a:schemeClr val="bg1"/>
              </a:solidFill>
              <a:effectLst>
                <a:outerShdw blurRad="50800" dist="38100" dir="2700000" algn="tl" rotWithShape="0">
                  <a:schemeClr val="accent2">
                    <a:lumMod val="50000"/>
                    <a:alpha val="40000"/>
                  </a:schemeClr>
                </a:outerShdw>
              </a:effectLst>
              <a:latin typeface="微软雅黑" panose="020B0503020204020204" pitchFamily="34" charset="-122"/>
              <a:ea typeface="微软雅黑" panose="020B0503020204020204" pitchFamily="34" charset="-122"/>
            </a:endParaRPr>
          </a:p>
          <a:p>
            <a:pPr algn="ctr"/>
            <a:r>
              <a:rPr lang="zh-CN" altLang="en-US" sz="1400" b="1">
                <a:solidFill>
                  <a:schemeClr val="bg1"/>
                </a:solidFill>
                <a:effectLst>
                  <a:outerShdw blurRad="50800" dist="38100" dir="2700000" algn="tl" rotWithShape="0">
                    <a:schemeClr val="accent2">
                      <a:lumMod val="50000"/>
                      <a:alpha val="40000"/>
                    </a:schemeClr>
                  </a:outerShdw>
                </a:effectLst>
                <a:latin typeface="微软雅黑" panose="020B0503020204020204" pitchFamily="34" charset="-122"/>
                <a:ea typeface="微软雅黑" panose="020B0503020204020204" pitchFamily="34" charset="-122"/>
              </a:rPr>
              <a:t>大数据建模能力</a:t>
            </a:r>
            <a:endParaRPr lang="zh-CN" altLang="en-US" sz="1400" b="1">
              <a:solidFill>
                <a:schemeClr val="bg1"/>
              </a:solidFill>
              <a:effectLst>
                <a:outerShdw blurRad="50800" dist="38100" dir="2700000" algn="tl" rotWithShape="0">
                  <a:schemeClr val="accent2">
                    <a:lumMod val="50000"/>
                    <a:alpha val="40000"/>
                  </a:schemeClr>
                </a:outerShdw>
              </a:effectLst>
              <a:latin typeface="微软雅黑" panose="020B0503020204020204" pitchFamily="34" charset="-122"/>
              <a:ea typeface="微软雅黑" panose="020B0503020204020204" pitchFamily="34" charset="-122"/>
            </a:endParaRPr>
          </a:p>
        </p:txBody>
      </p:sp>
      <p:sp>
        <p:nvSpPr>
          <p:cNvPr id="25" name="矩形 24"/>
          <p:cNvSpPr/>
          <p:nvPr/>
        </p:nvSpPr>
        <p:spPr>
          <a:xfrm>
            <a:off x="5568328" y="4897245"/>
            <a:ext cx="1547457" cy="523220"/>
          </a:xfrm>
          <a:prstGeom prst="rect">
            <a:avLst/>
          </a:prstGeom>
        </p:spPr>
        <p:txBody>
          <a:bodyPr wrap="square">
            <a:spAutoFit/>
          </a:bodyPr>
          <a:lstStyle/>
          <a:p>
            <a:pPr algn="ctr"/>
            <a:r>
              <a:rPr lang="zh-CN" altLang="en-US" sz="1400" b="1">
                <a:solidFill>
                  <a:schemeClr val="bg1"/>
                </a:solidFill>
                <a:effectLst>
                  <a:outerShdw blurRad="50800" dist="38100" dir="2700000" algn="tl" rotWithShape="0">
                    <a:schemeClr val="accent2">
                      <a:lumMod val="50000"/>
                      <a:alpha val="40000"/>
                    </a:schemeClr>
                  </a:outerShdw>
                </a:effectLst>
                <a:latin typeface="微软雅黑" panose="020B0503020204020204" pitchFamily="34" charset="-122"/>
                <a:ea typeface="微软雅黑" panose="020B0503020204020204" pitchFamily="34" charset="-122"/>
              </a:rPr>
              <a:t>用户分层和</a:t>
            </a:r>
            <a:endParaRPr lang="en-US" altLang="zh-CN" sz="1400" b="1">
              <a:solidFill>
                <a:schemeClr val="bg1"/>
              </a:solidFill>
              <a:effectLst>
                <a:outerShdw blurRad="50800" dist="38100" dir="2700000" algn="tl" rotWithShape="0">
                  <a:schemeClr val="accent2">
                    <a:lumMod val="50000"/>
                    <a:alpha val="40000"/>
                  </a:schemeClr>
                </a:outerShdw>
              </a:effectLst>
              <a:latin typeface="微软雅黑" panose="020B0503020204020204" pitchFamily="34" charset="-122"/>
              <a:ea typeface="微软雅黑" panose="020B0503020204020204" pitchFamily="34" charset="-122"/>
            </a:endParaRPr>
          </a:p>
          <a:p>
            <a:pPr algn="ctr"/>
            <a:r>
              <a:rPr lang="zh-CN" altLang="en-US" sz="1400" b="1">
                <a:solidFill>
                  <a:schemeClr val="bg1"/>
                </a:solidFill>
                <a:effectLst>
                  <a:outerShdw blurRad="50800" dist="38100" dir="2700000" algn="tl" rotWithShape="0">
                    <a:schemeClr val="accent2">
                      <a:lumMod val="50000"/>
                      <a:alpha val="40000"/>
                    </a:schemeClr>
                  </a:outerShdw>
                </a:effectLst>
                <a:latin typeface="微软雅黑" panose="020B0503020204020204" pitchFamily="34" charset="-122"/>
                <a:ea typeface="微软雅黑" panose="020B0503020204020204" pitchFamily="34" charset="-122"/>
              </a:rPr>
              <a:t>流量运营经验</a:t>
            </a:r>
            <a:endParaRPr lang="zh-CN" altLang="en-US" sz="1400" b="1">
              <a:solidFill>
                <a:schemeClr val="bg1"/>
              </a:solidFill>
              <a:effectLst>
                <a:outerShdw blurRad="50800" dist="38100" dir="2700000" algn="tl" rotWithShape="0">
                  <a:schemeClr val="accent2">
                    <a:lumMod val="50000"/>
                    <a:alpha val="40000"/>
                  </a:schemeClr>
                </a:outerShdw>
              </a:effectLst>
              <a:latin typeface="微软雅黑" panose="020B0503020204020204" pitchFamily="34" charset="-122"/>
              <a:ea typeface="微软雅黑" panose="020B0503020204020204" pitchFamily="34" charset="-122"/>
            </a:endParaRPr>
          </a:p>
        </p:txBody>
      </p:sp>
      <p:sp>
        <p:nvSpPr>
          <p:cNvPr id="95" name="帮助金融机构一键对接超10家外部数据源并实现全生命周期管理"/>
          <p:cNvSpPr txBox="1"/>
          <p:nvPr/>
        </p:nvSpPr>
        <p:spPr>
          <a:xfrm>
            <a:off x="8865123" y="1786816"/>
            <a:ext cx="2419485" cy="532901"/>
          </a:xfrm>
          <a:prstGeom prst="rect">
            <a:avLst/>
          </a:prstGeom>
          <a:noFill/>
          <a:ln w="12700" cap="flat">
            <a:noFill/>
            <a:miter lim="400000"/>
          </a:ln>
          <a:effectLst/>
        </p:spPr>
        <p:txBody>
          <a:bodyPr wrap="square" lIns="45719" tIns="45719" rIns="45719" bIns="45719" numCol="1" anchor="ctr">
            <a:spAutoFit/>
          </a:bodyPr>
          <a:lstStyle/>
          <a:p>
            <a:pPr>
              <a:lnSpc>
                <a:spcPts val="1840"/>
              </a:lnSpc>
              <a:defRPr sz="12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a:latin typeface="微软雅黑" panose="020B0503020204020204" pitchFamily="34" charset="-122"/>
                <a:ea typeface="微软雅黑" panose="020B0503020204020204" pitchFamily="34" charset="-122"/>
              </a:rPr>
              <a:t>帮助金融机构一键对接超10家外部数据源并实现全生命周期管理</a:t>
            </a:r>
            <a:endParaRPr>
              <a:latin typeface="微软雅黑" panose="020B0503020204020204" pitchFamily="34" charset="-122"/>
              <a:ea typeface="微软雅黑" panose="020B0503020204020204" pitchFamily="34" charset="-122"/>
            </a:endParaRPr>
          </a:p>
        </p:txBody>
      </p:sp>
      <p:sp>
        <p:nvSpPr>
          <p:cNvPr id="96" name="针对特定渠道来源及产品形态，定制化搭建模型增强风险防控能力"/>
          <p:cNvSpPr txBox="1"/>
          <p:nvPr/>
        </p:nvSpPr>
        <p:spPr>
          <a:xfrm>
            <a:off x="8865123" y="2712132"/>
            <a:ext cx="2419485" cy="532901"/>
          </a:xfrm>
          <a:prstGeom prst="rect">
            <a:avLst/>
          </a:prstGeom>
          <a:noFill/>
          <a:ln w="12700" cap="flat">
            <a:noFill/>
            <a:miter lim="400000"/>
          </a:ln>
          <a:effectLst/>
        </p:spPr>
        <p:txBody>
          <a:bodyPr wrap="square" lIns="45719" tIns="45719" rIns="45719" bIns="45719" numCol="1" anchor="ctr">
            <a:spAutoFit/>
          </a:bodyPr>
          <a:lstStyle>
            <a:lvl1pPr>
              <a:lnSpc>
                <a:spcPct val="110000"/>
              </a:lnSpc>
              <a:defRPr sz="12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a:lnSpc>
                <a:spcPts val="1840"/>
              </a:lnSpc>
            </a:pPr>
            <a:r>
              <a:rPr>
                <a:latin typeface="微软雅黑" panose="020B0503020204020204" pitchFamily="34" charset="-122"/>
                <a:ea typeface="微软雅黑" panose="020B0503020204020204" pitchFamily="34" charset="-122"/>
              </a:rPr>
              <a:t>针对特定渠道来源及产品形态，定制化搭建模型增强风险防控能力</a:t>
            </a:r>
            <a:endParaRPr>
              <a:latin typeface="微软雅黑" panose="020B0503020204020204" pitchFamily="34" charset="-122"/>
              <a:ea typeface="微软雅黑" panose="020B0503020204020204" pitchFamily="34" charset="-122"/>
            </a:endParaRPr>
          </a:p>
        </p:txBody>
      </p:sp>
      <p:sp>
        <p:nvSpPr>
          <p:cNvPr id="98" name="借助丰富的用户精准学习经验，实现用户分层，提高通过率、提升管理效率"/>
          <p:cNvSpPr txBox="1"/>
          <p:nvPr/>
        </p:nvSpPr>
        <p:spPr>
          <a:xfrm>
            <a:off x="8865123" y="3593647"/>
            <a:ext cx="2419485" cy="763733"/>
          </a:xfrm>
          <a:prstGeom prst="rect">
            <a:avLst/>
          </a:prstGeom>
          <a:noFill/>
          <a:ln w="12700" cap="flat">
            <a:noFill/>
            <a:miter lim="400000"/>
          </a:ln>
          <a:effectLst/>
        </p:spPr>
        <p:txBody>
          <a:bodyPr wrap="square" lIns="45719" tIns="45719" rIns="45719" bIns="45719" numCol="1" anchor="ctr">
            <a:spAutoFit/>
          </a:bodyPr>
          <a:lstStyle>
            <a:lvl1pPr>
              <a:lnSpc>
                <a:spcPct val="110000"/>
              </a:lnSpc>
              <a:defRPr sz="12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a:lnSpc>
                <a:spcPts val="1840"/>
              </a:lnSpc>
            </a:pPr>
            <a:r>
              <a:rPr>
                <a:latin typeface="微软雅黑" panose="020B0503020204020204" pitchFamily="34" charset="-122"/>
                <a:ea typeface="微软雅黑" panose="020B0503020204020204" pitchFamily="34" charset="-122"/>
              </a:rPr>
              <a:t>借助丰富的用户精准学习经验，实现用户分层，提高通过率、提升管理效率</a:t>
            </a:r>
            <a:endParaRPr>
              <a:latin typeface="微软雅黑" panose="020B0503020204020204" pitchFamily="34" charset="-122"/>
              <a:ea typeface="微软雅黑" panose="020B0503020204020204" pitchFamily="34" charset="-122"/>
            </a:endParaRPr>
          </a:p>
        </p:txBody>
      </p:sp>
      <p:sp>
        <p:nvSpPr>
          <p:cNvPr id="100" name="结合历史各类流量运营经验，针对不同类型的流量定制搭建全流程风控策略"/>
          <p:cNvSpPr txBox="1"/>
          <p:nvPr/>
        </p:nvSpPr>
        <p:spPr>
          <a:xfrm>
            <a:off x="8865123" y="4577586"/>
            <a:ext cx="2419485" cy="763733"/>
          </a:xfrm>
          <a:prstGeom prst="rect">
            <a:avLst/>
          </a:prstGeom>
          <a:noFill/>
          <a:ln w="12700" cap="flat">
            <a:noFill/>
            <a:miter lim="400000"/>
          </a:ln>
          <a:effectLst/>
        </p:spPr>
        <p:txBody>
          <a:bodyPr wrap="square" lIns="45719" tIns="45719" rIns="45719" bIns="45719" numCol="1" anchor="ctr">
            <a:spAutoFit/>
          </a:bodyPr>
          <a:lstStyle>
            <a:lvl1pPr>
              <a:lnSpc>
                <a:spcPct val="110000"/>
              </a:lnSpc>
              <a:defRPr sz="12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a:lnSpc>
                <a:spcPts val="1840"/>
              </a:lnSpc>
            </a:pPr>
            <a:r>
              <a:rPr>
                <a:latin typeface="微软雅黑" panose="020B0503020204020204" pitchFamily="34" charset="-122"/>
                <a:ea typeface="微软雅黑" panose="020B0503020204020204" pitchFamily="34" charset="-122"/>
              </a:rPr>
              <a:t>结合历史各类流量运营经验，针对不同类型的流量定制搭建全流程风控策略</a:t>
            </a:r>
            <a:endParaRPr>
              <a:latin typeface="微软雅黑" panose="020B0503020204020204" pitchFamily="34" charset="-122"/>
              <a:ea typeface="微软雅黑" panose="020B0503020204020204" pitchFamily="34" charset="-122"/>
            </a:endParaRPr>
          </a:p>
        </p:txBody>
      </p:sp>
      <p:sp>
        <p:nvSpPr>
          <p:cNvPr id="106" name="椭圆 105"/>
          <p:cNvSpPr/>
          <p:nvPr/>
        </p:nvSpPr>
        <p:spPr>
          <a:xfrm>
            <a:off x="1938685" y="2761272"/>
            <a:ext cx="1742446" cy="1742446"/>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sp>
        <p:nvSpPr>
          <p:cNvPr id="12" name="矩形 11"/>
          <p:cNvSpPr/>
          <p:nvPr/>
        </p:nvSpPr>
        <p:spPr>
          <a:xfrm>
            <a:off x="1895064" y="3318521"/>
            <a:ext cx="1858821" cy="605294"/>
          </a:xfrm>
          <a:prstGeom prst="rect">
            <a:avLst/>
          </a:prstGeom>
        </p:spPr>
        <p:txBody>
          <a:bodyPr wrap="square" anchor="ctr">
            <a:spAutoFit/>
          </a:bodyPr>
          <a:lstStyle/>
          <a:p>
            <a:pPr algn="ctr">
              <a:lnSpc>
                <a:spcPts val="1980"/>
              </a:lnSpc>
              <a:defRPr>
                <a:solidFill>
                  <a:srgbClr val="FFFFFF"/>
                </a:solidFill>
                <a:latin typeface="思源黑体"/>
                <a:ea typeface="思源黑体"/>
                <a:cs typeface="思源黑体"/>
                <a:sym typeface="思源黑体"/>
              </a:defRPr>
            </a:pPr>
            <a:r>
              <a:rPr lang="zh-CN" altLang="en-US" sz="1600">
                <a:solidFill>
                  <a:schemeClr val="accent2"/>
                </a:solidFill>
                <a:latin typeface="微软雅黑" panose="020B0503020204020204" pitchFamily="34" charset="-122"/>
                <a:ea typeface="微软雅黑" panose="020B0503020204020204" pitchFamily="34" charset="-122"/>
              </a:rPr>
              <a:t>金融机构</a:t>
            </a:r>
            <a:endParaRPr lang="en-US" altLang="zh-CN" sz="1600">
              <a:solidFill>
                <a:schemeClr val="accent2"/>
              </a:solidFill>
              <a:latin typeface="微软雅黑" panose="020B0503020204020204" pitchFamily="34" charset="-122"/>
              <a:ea typeface="微软雅黑" panose="020B0503020204020204" pitchFamily="34" charset="-122"/>
            </a:endParaRPr>
          </a:p>
          <a:p>
            <a:pPr algn="ctr">
              <a:lnSpc>
                <a:spcPts val="1980"/>
              </a:lnSpc>
              <a:defRPr>
                <a:solidFill>
                  <a:srgbClr val="FFFFFF"/>
                </a:solidFill>
                <a:latin typeface="思源黑体"/>
                <a:ea typeface="思源黑体"/>
                <a:cs typeface="思源黑体"/>
                <a:sym typeface="思源黑体"/>
              </a:defRPr>
            </a:pPr>
            <a:r>
              <a:rPr lang="zh-CN" altLang="en-US" b="1">
                <a:solidFill>
                  <a:schemeClr val="accent2"/>
                </a:solidFill>
                <a:latin typeface="微软雅黑" panose="020B0503020204020204" pitchFamily="34" charset="-122"/>
                <a:ea typeface="微软雅黑" panose="020B0503020204020204" pitchFamily="34" charset="-122"/>
              </a:rPr>
              <a:t>破局核心</a:t>
            </a:r>
            <a:endParaRPr lang="zh-CN" altLang="en-US" b="1">
              <a:solidFill>
                <a:schemeClr val="accent2"/>
              </a:solidFill>
              <a:latin typeface="微软雅黑" panose="020B0503020204020204" pitchFamily="34" charset="-122"/>
              <a:ea typeface="微软雅黑" panose="020B0503020204020204" pitchFamily="34" charset="-122"/>
            </a:endParaRPr>
          </a:p>
        </p:txBody>
      </p:sp>
      <p:cxnSp>
        <p:nvCxnSpPr>
          <p:cNvPr id="21" name="直线连接符 20"/>
          <p:cNvCxnSpPr/>
          <p:nvPr/>
        </p:nvCxnSpPr>
        <p:spPr>
          <a:xfrm>
            <a:off x="3676139" y="3625232"/>
            <a:ext cx="160747" cy="0"/>
          </a:xfrm>
          <a:prstGeom prst="line">
            <a:avLst/>
          </a:prstGeom>
          <a:ln w="12700">
            <a:solidFill>
              <a:schemeClr val="accent2"/>
            </a:solidFill>
            <a:tailEnd type="triangle" w="lg" len="sm"/>
          </a:ln>
        </p:spPr>
        <p:style>
          <a:lnRef idx="1">
            <a:schemeClr val="accent1"/>
          </a:lnRef>
          <a:fillRef idx="0">
            <a:schemeClr val="accent1"/>
          </a:fillRef>
          <a:effectRef idx="0">
            <a:schemeClr val="accent1"/>
          </a:effectRef>
          <a:fontRef idx="minor">
            <a:schemeClr val="tx1"/>
          </a:fontRef>
        </p:style>
      </p:cxnSp>
      <p:sp>
        <p:nvSpPr>
          <p:cNvPr id="127" name="圆角矩形 126"/>
          <p:cNvSpPr/>
          <p:nvPr/>
        </p:nvSpPr>
        <p:spPr>
          <a:xfrm>
            <a:off x="4898780" y="2471830"/>
            <a:ext cx="367479" cy="23400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a:latin typeface="微软雅黑" panose="020B0503020204020204" pitchFamily="34" charset="-122"/>
                <a:ea typeface="微软雅黑" panose="020B0503020204020204" pitchFamily="34" charset="-122"/>
              </a:rPr>
              <a:t>融慧能力与资源</a:t>
            </a:r>
            <a:endParaRPr kumimoji="1" lang="zh-CN" altLang="en-US" sz="1400" b="1">
              <a:latin typeface="微软雅黑" panose="020B0503020204020204" pitchFamily="34" charset="-122"/>
              <a:ea typeface="微软雅黑" panose="020B0503020204020204" pitchFamily="34" charset="-122"/>
            </a:endParaRPr>
          </a:p>
        </p:txBody>
      </p:sp>
      <p:cxnSp>
        <p:nvCxnSpPr>
          <p:cNvPr id="128" name="直线箭头连接符 127"/>
          <p:cNvCxnSpPr/>
          <p:nvPr/>
        </p:nvCxnSpPr>
        <p:spPr>
          <a:xfrm>
            <a:off x="2746729" y="2760253"/>
            <a:ext cx="2178664" cy="0"/>
          </a:xfrm>
          <a:prstGeom prst="straightConnector1">
            <a:avLst/>
          </a:prstGeom>
          <a:ln w="12700">
            <a:solidFill>
              <a:schemeClr val="accent2"/>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30" name="圆角矩形 129"/>
          <p:cNvSpPr/>
          <p:nvPr/>
        </p:nvSpPr>
        <p:spPr>
          <a:xfrm>
            <a:off x="7377111" y="2471830"/>
            <a:ext cx="367479" cy="234000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80"/>
              </a:lnSpc>
              <a:defRPr>
                <a:solidFill>
                  <a:srgbClr val="FFFFFF"/>
                </a:solidFill>
                <a:latin typeface="思源黑体"/>
                <a:ea typeface="思源黑体"/>
                <a:cs typeface="思源黑体"/>
                <a:sym typeface="思源黑体"/>
              </a:defRPr>
            </a:pPr>
            <a:r>
              <a:rPr lang="zh-CN" altLang="en-US" sz="1400" b="1">
                <a:solidFill>
                  <a:schemeClr val="bg1"/>
                </a:solidFill>
                <a:latin typeface="微软雅黑" panose="020B0503020204020204" pitchFamily="34" charset="-122"/>
                <a:ea typeface="微软雅黑" panose="020B0503020204020204" pitchFamily="34" charset="-122"/>
              </a:rPr>
              <a:t>融慧定制风控解决方案</a:t>
            </a:r>
            <a:endParaRPr lang="zh-CN" altLang="en-US" sz="1400" b="1">
              <a:solidFill>
                <a:schemeClr val="bg1"/>
              </a:solidFill>
              <a:latin typeface="微软雅黑" panose="020B0503020204020204" pitchFamily="34" charset="-122"/>
              <a:ea typeface="微软雅黑" panose="020B0503020204020204" pitchFamily="34" charset="-122"/>
            </a:endParaRPr>
          </a:p>
        </p:txBody>
      </p:sp>
      <p:cxnSp>
        <p:nvCxnSpPr>
          <p:cNvPr id="84" name="直线连接符 83"/>
          <p:cNvCxnSpPr/>
          <p:nvPr/>
        </p:nvCxnSpPr>
        <p:spPr>
          <a:xfrm flipV="1">
            <a:off x="5266259" y="3588552"/>
            <a:ext cx="357408" cy="1"/>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4" name="右中括号 133"/>
          <p:cNvSpPr/>
          <p:nvPr/>
        </p:nvSpPr>
        <p:spPr>
          <a:xfrm>
            <a:off x="6887333" y="1997496"/>
            <a:ext cx="286999" cy="3322557"/>
          </a:xfrm>
          <a:prstGeom prst="rightBracket">
            <a:avLst>
              <a:gd name="adj" fmla="val 104971"/>
            </a:avLst>
          </a:prstGeom>
          <a:ln w="9525">
            <a:solidFill>
              <a:schemeClr val="accent3">
                <a:alpha val="53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schemeClr val="tx2">
                  <a:lumMod val="50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组合 113"/>
          <p:cNvGrpSpPr/>
          <p:nvPr/>
        </p:nvGrpSpPr>
        <p:grpSpPr>
          <a:xfrm>
            <a:off x="1721397" y="1198632"/>
            <a:ext cx="10470601" cy="4692660"/>
            <a:chOff x="1721397" y="1283692"/>
            <a:chExt cx="10470601" cy="4692660"/>
          </a:xfrm>
        </p:grpSpPr>
        <p:sp>
          <p:nvSpPr>
            <p:cNvPr id="79" name="矩形 78"/>
            <p:cNvSpPr/>
            <p:nvPr/>
          </p:nvSpPr>
          <p:spPr>
            <a:xfrm flipH="1">
              <a:off x="1721399" y="3578552"/>
              <a:ext cx="10470599" cy="2397800"/>
            </a:xfrm>
            <a:prstGeom prst="rect">
              <a:avLst/>
            </a:prstGeom>
            <a:gradFill flip="none" rotWithShape="1">
              <a:gsLst>
                <a:gs pos="0">
                  <a:schemeClr val="bg1">
                    <a:lumMod val="95000"/>
                    <a:alpha val="0"/>
                  </a:schemeClr>
                </a:gs>
                <a:gs pos="70000">
                  <a:schemeClr val="accent2">
                    <a:alpha val="18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sp>
          <p:nvSpPr>
            <p:cNvPr id="22" name="矩形 21"/>
            <p:cNvSpPr/>
            <p:nvPr/>
          </p:nvSpPr>
          <p:spPr>
            <a:xfrm flipH="1">
              <a:off x="1721397" y="1283692"/>
              <a:ext cx="10470599" cy="2291915"/>
            </a:xfrm>
            <a:prstGeom prst="rect">
              <a:avLst/>
            </a:prstGeom>
            <a:gradFill>
              <a:gsLst>
                <a:gs pos="0">
                  <a:schemeClr val="bg1">
                    <a:lumMod val="95000"/>
                    <a:alpha val="0"/>
                  </a:schemeClr>
                </a:gs>
                <a:gs pos="70000">
                  <a:schemeClr val="tx1">
                    <a:lumMod val="10000"/>
                    <a:lumOff val="9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grpSp>
      <p:cxnSp>
        <p:nvCxnSpPr>
          <p:cNvPr id="94" name="直线连接符 93"/>
          <p:cNvCxnSpPr/>
          <p:nvPr/>
        </p:nvCxnSpPr>
        <p:spPr>
          <a:xfrm flipH="1">
            <a:off x="709857" y="3773124"/>
            <a:ext cx="1011544"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itle 1"/>
          <p:cNvSpPr txBox="1"/>
          <p:nvPr/>
        </p:nvSpPr>
        <p:spPr>
          <a:xfrm>
            <a:off x="615407" y="36576"/>
            <a:ext cx="3691745" cy="966708"/>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bg2">
                    <a:lumMod val="10000"/>
                  </a:schemeClr>
                </a:solidFill>
                <a:latin typeface="+mj-lt"/>
                <a:ea typeface="+mj-ea"/>
                <a:cs typeface="+mj-cs"/>
              </a:defRPr>
            </a:lvl1pPr>
          </a:lstStyle>
          <a:p>
            <a:pPr>
              <a:lnSpc>
                <a:spcPct val="100000"/>
              </a:lnSpc>
            </a:pPr>
            <a:r>
              <a:rPr lang="zh-CN" altLang="en-US" sz="2900" b="1">
                <a:solidFill>
                  <a:schemeClr val="tx1"/>
                </a:solidFill>
                <a:latin typeface="微软雅黑" panose="020B0503020204020204" pitchFamily="34" charset="-122"/>
                <a:ea typeface="微软雅黑" panose="020B0503020204020204" pitchFamily="34" charset="-122"/>
              </a:rPr>
              <a:t>端到端信贷体系输出</a:t>
            </a:r>
            <a:endParaRPr lang="zh-CN" altLang="en-US" sz="2900">
              <a:solidFill>
                <a:schemeClr val="tx1"/>
              </a:solidFill>
            </a:endParaRPr>
          </a:p>
        </p:txBody>
      </p:sp>
      <p:sp>
        <p:nvSpPr>
          <p:cNvPr id="2" name="矩形 1"/>
          <p:cNvSpPr/>
          <p:nvPr/>
        </p:nvSpPr>
        <p:spPr>
          <a:xfrm>
            <a:off x="4139781" y="284797"/>
            <a:ext cx="7660148" cy="465302"/>
          </a:xfrm>
          <a:prstGeom prst="rect">
            <a:avLst/>
          </a:prstGeom>
        </p:spPr>
        <p:txBody>
          <a:bodyPr vert="horz" lIns="91440" tIns="45720" rIns="91440" bIns="45720" rtlCol="0" anchor="ctr">
            <a:normAutofit/>
          </a:bodyPr>
          <a:lstStyle/>
          <a:p>
            <a:pPr>
              <a:lnSpc>
                <a:spcPct val="120000"/>
              </a:lnSpc>
              <a:spcBef>
                <a:spcPct val="0"/>
              </a:spcBef>
            </a:pPr>
            <a:r>
              <a:rPr lang="zh-CN" altLang="en-US" b="1">
                <a:gradFill>
                  <a:gsLst>
                    <a:gs pos="0">
                      <a:srgbClr val="46C484"/>
                    </a:gs>
                    <a:gs pos="100000">
                      <a:srgbClr val="2351B4"/>
                    </a:gs>
                  </a:gsLst>
                  <a:lin ang="10800000" scaled="1"/>
                </a:gradFill>
                <a:latin typeface="微软雅黑" panose="020B0503020204020204" pitchFamily="34" charset="-122"/>
                <a:ea typeface="微软雅黑" panose="020B0503020204020204" pitchFamily="34" charset="-122"/>
                <a:cs typeface="+mj-cs"/>
              </a:rPr>
              <a:t>合作方和融慧从产品、获客、风控策略到系统进行全方位合作</a:t>
            </a:r>
            <a:endParaRPr lang="zh-CN" altLang="en-US" b="1">
              <a:gradFill>
                <a:gsLst>
                  <a:gs pos="0">
                    <a:srgbClr val="46C484"/>
                  </a:gs>
                  <a:gs pos="100000">
                    <a:srgbClr val="2351B4"/>
                  </a:gs>
                </a:gsLst>
                <a:lin ang="10800000" scaled="1"/>
              </a:gradFill>
              <a:latin typeface="微软雅黑" panose="020B0503020204020204" pitchFamily="34" charset="-122"/>
              <a:ea typeface="微软雅黑" panose="020B0503020204020204" pitchFamily="34" charset="-122"/>
              <a:cs typeface="+mj-cs"/>
            </a:endParaRPr>
          </a:p>
        </p:txBody>
      </p:sp>
      <p:sp>
        <p:nvSpPr>
          <p:cNvPr id="4" name="五边形 3"/>
          <p:cNvSpPr/>
          <p:nvPr/>
        </p:nvSpPr>
        <p:spPr>
          <a:xfrm>
            <a:off x="1713990" y="3194389"/>
            <a:ext cx="2257444" cy="598720"/>
          </a:xfrm>
          <a:prstGeom prst="homePlate">
            <a:avLst>
              <a:gd name="adj" fmla="val 43017"/>
            </a:avLst>
          </a:prstGeom>
          <a:solidFill>
            <a:schemeClr val="accent2"/>
          </a:solidFill>
          <a:ln w="1270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spc="300">
                <a:solidFill>
                  <a:schemeClr val="bg1"/>
                </a:solidFill>
                <a:latin typeface="+mj-ea"/>
                <a:ea typeface="+mj-ea"/>
              </a:rPr>
              <a:t>产品</a:t>
            </a:r>
            <a:endParaRPr kumimoji="1" lang="zh-CN" altLang="en-US" b="1" spc="300">
              <a:solidFill>
                <a:schemeClr val="bg1"/>
              </a:solidFill>
              <a:latin typeface="+mj-ea"/>
              <a:ea typeface="+mj-ea"/>
            </a:endParaRPr>
          </a:p>
        </p:txBody>
      </p:sp>
      <p:pic>
        <p:nvPicPr>
          <p:cNvPr id="9" name="图形 8"/>
          <p:cNvPicPr>
            <a:picLocks noChangeAspect="1"/>
          </p:cNvPicPr>
          <p:nvPr/>
        </p:nvPicPr>
        <p:blipFill>
          <a:blip r:embed="rId1" cstate="print">
            <a:extLst>
              <a:ext uri="{96DAC541-7B7A-43D3-8B79-37D633B846F1}">
                <asvg:svgBlip xmlns:asvg="http://schemas.microsoft.com/office/drawing/2016/SVG/main" r:embed="rId2"/>
              </a:ext>
            </a:extLst>
          </a:blip>
          <a:stretch>
            <a:fillRect/>
          </a:stretch>
        </p:blipFill>
        <p:spPr>
          <a:xfrm>
            <a:off x="887173" y="4188176"/>
            <a:ext cx="651969" cy="466051"/>
          </a:xfrm>
          <a:prstGeom prst="rect">
            <a:avLst/>
          </a:prstGeom>
        </p:spPr>
      </p:pic>
      <p:sp>
        <p:nvSpPr>
          <p:cNvPr id="67" name="五边形 66"/>
          <p:cNvSpPr/>
          <p:nvPr/>
        </p:nvSpPr>
        <p:spPr>
          <a:xfrm>
            <a:off x="4267999" y="3194389"/>
            <a:ext cx="2257444" cy="598720"/>
          </a:xfrm>
          <a:prstGeom prst="homePlate">
            <a:avLst>
              <a:gd name="adj" fmla="val 43017"/>
            </a:avLst>
          </a:prstGeom>
          <a:solidFill>
            <a:schemeClr val="accent1"/>
          </a:solidFill>
          <a:ln w="1270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spc="300">
                <a:solidFill>
                  <a:schemeClr val="bg1"/>
                </a:solidFill>
                <a:latin typeface="+mj-ea"/>
                <a:ea typeface="+mj-ea"/>
              </a:rPr>
              <a:t>获客</a:t>
            </a:r>
            <a:endParaRPr kumimoji="1" lang="zh-CN" altLang="en-US" b="1" spc="300">
              <a:solidFill>
                <a:schemeClr val="bg1"/>
              </a:solidFill>
              <a:latin typeface="+mj-ea"/>
              <a:ea typeface="+mj-ea"/>
            </a:endParaRPr>
          </a:p>
        </p:txBody>
      </p:sp>
      <p:sp>
        <p:nvSpPr>
          <p:cNvPr id="68" name="五边形 67"/>
          <p:cNvSpPr/>
          <p:nvPr/>
        </p:nvSpPr>
        <p:spPr>
          <a:xfrm>
            <a:off x="6822008" y="3194389"/>
            <a:ext cx="2257444" cy="598720"/>
          </a:xfrm>
          <a:prstGeom prst="homePlate">
            <a:avLst>
              <a:gd name="adj" fmla="val 43017"/>
            </a:avLst>
          </a:prstGeom>
          <a:solidFill>
            <a:schemeClr val="accent2"/>
          </a:solidFill>
          <a:ln w="1270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spc="300">
                <a:solidFill>
                  <a:schemeClr val="bg1"/>
                </a:solidFill>
                <a:latin typeface="+mj-ea"/>
                <a:ea typeface="+mj-ea"/>
              </a:rPr>
              <a:t>风控策略</a:t>
            </a:r>
            <a:endParaRPr kumimoji="1" lang="zh-CN" altLang="en-US" b="1" spc="300">
              <a:solidFill>
                <a:schemeClr val="bg1"/>
              </a:solidFill>
              <a:latin typeface="+mj-ea"/>
              <a:ea typeface="+mj-ea"/>
            </a:endParaRPr>
          </a:p>
        </p:txBody>
      </p:sp>
      <p:sp>
        <p:nvSpPr>
          <p:cNvPr id="69" name="五边形 68"/>
          <p:cNvSpPr/>
          <p:nvPr/>
        </p:nvSpPr>
        <p:spPr>
          <a:xfrm>
            <a:off x="9376018" y="3185661"/>
            <a:ext cx="2257444" cy="598720"/>
          </a:xfrm>
          <a:prstGeom prst="homePlate">
            <a:avLst>
              <a:gd name="adj" fmla="val 43017"/>
            </a:avLst>
          </a:prstGeom>
          <a:solidFill>
            <a:schemeClr val="accent1"/>
          </a:solidFill>
          <a:ln w="1270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spc="300">
                <a:solidFill>
                  <a:schemeClr val="bg1"/>
                </a:solidFill>
                <a:latin typeface="+mj-ea"/>
                <a:ea typeface="+mj-ea"/>
              </a:rPr>
              <a:t>系统</a:t>
            </a:r>
            <a:endParaRPr kumimoji="1" lang="zh-CN" altLang="en-US" b="1" spc="300">
              <a:solidFill>
                <a:schemeClr val="bg1"/>
              </a:solidFill>
              <a:latin typeface="+mj-ea"/>
              <a:ea typeface="+mj-ea"/>
            </a:endParaRPr>
          </a:p>
        </p:txBody>
      </p:sp>
      <p:sp>
        <p:nvSpPr>
          <p:cNvPr id="10" name="矩形 9"/>
          <p:cNvSpPr/>
          <p:nvPr/>
        </p:nvSpPr>
        <p:spPr>
          <a:xfrm>
            <a:off x="1911806" y="4327185"/>
            <a:ext cx="1943016" cy="837280"/>
          </a:xfrm>
          <a:prstGeom prst="rect">
            <a:avLst/>
          </a:prstGeom>
        </p:spPr>
        <p:txBody>
          <a:bodyPr wrap="square">
            <a:spAutoFit/>
          </a:bodyPr>
          <a:lstStyle/>
          <a:p>
            <a:pPr defTabSz="856615">
              <a:lnSpc>
                <a:spcPts val="2040"/>
              </a:lnSpc>
              <a:defRPr sz="1400">
                <a:solidFill>
                  <a:srgbClr val="0D0D0D"/>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300"/>
              <a:t>输出从</a:t>
            </a:r>
            <a:r>
              <a:rPr lang="en-US" altLang="zh-CN" sz="1300"/>
              <a:t>0</a:t>
            </a:r>
            <a:r>
              <a:rPr lang="zh-CN" altLang="en-US" sz="1300"/>
              <a:t>到</a:t>
            </a:r>
            <a:r>
              <a:rPr lang="en-US" altLang="zh-CN" sz="1300"/>
              <a:t>1</a:t>
            </a:r>
            <a:r>
              <a:rPr lang="zh-CN" altLang="en-US" sz="1300"/>
              <a:t>的信贷产品建设经验，包括业务系统交互和产品页面设计</a:t>
            </a:r>
            <a:endParaRPr lang="zh-CN" altLang="en-US" sz="1300"/>
          </a:p>
        </p:txBody>
      </p:sp>
      <p:sp>
        <p:nvSpPr>
          <p:cNvPr id="11" name="矩形 10"/>
          <p:cNvSpPr/>
          <p:nvPr/>
        </p:nvSpPr>
        <p:spPr>
          <a:xfrm>
            <a:off x="709856" y="3328577"/>
            <a:ext cx="1006605" cy="307777"/>
          </a:xfrm>
          <a:prstGeom prst="rect">
            <a:avLst/>
          </a:prstGeom>
        </p:spPr>
        <p:txBody>
          <a:bodyPr wrap="square">
            <a:spAutoFit/>
          </a:bodyPr>
          <a:lstStyle/>
          <a:p>
            <a:pPr algn="ctr"/>
            <a:r>
              <a:rPr lang="zh-CN" altLang="en-US" sz="1400" b="1">
                <a:solidFill>
                  <a:schemeClr val="accent2"/>
                </a:solidFill>
                <a:latin typeface="微软雅黑" panose="020B0503020204020204" pitchFamily="34" charset="-122"/>
                <a:ea typeface="微软雅黑" panose="020B0503020204020204" pitchFamily="34" charset="-122"/>
              </a:rPr>
              <a:t>合作模式</a:t>
            </a:r>
            <a:endParaRPr lang="zh-CN" altLang="en-US" sz="1400">
              <a:solidFill>
                <a:schemeClr val="accent2"/>
              </a:solidFill>
            </a:endParaRPr>
          </a:p>
        </p:txBody>
      </p:sp>
      <p:cxnSp>
        <p:nvCxnSpPr>
          <p:cNvPr id="15" name="直线箭头连接符 14"/>
          <p:cNvCxnSpPr>
            <a:stCxn id="4" idx="3"/>
            <a:endCxn id="67" idx="1"/>
          </p:cNvCxnSpPr>
          <p:nvPr/>
        </p:nvCxnSpPr>
        <p:spPr>
          <a:xfrm>
            <a:off x="3971434" y="3493749"/>
            <a:ext cx="296565"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7" name="文本框 26"/>
          <p:cNvSpPr txBox="1"/>
          <p:nvPr/>
        </p:nvSpPr>
        <p:spPr>
          <a:xfrm>
            <a:off x="1052741" y="2014043"/>
            <a:ext cx="337508" cy="830997"/>
          </a:xfrm>
          <a:prstGeom prst="rect">
            <a:avLst/>
          </a:prstGeom>
          <a:ln w="12700">
            <a:miter lim="400000"/>
          </a:ln>
        </p:spPr>
        <p:txBody>
          <a:bodyPr wrap="square" lIns="45719" rIns="45719">
            <a:spAutoFit/>
          </a:bodyPr>
          <a:lstStyle>
            <a:lvl1pPr algn="ctr">
              <a:defRPr sz="24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lang="zh-CN" altLang="en-US" sz="1600"/>
              <a:t>合作</a:t>
            </a:r>
            <a:r>
              <a:rPr sz="1600"/>
              <a:t>方</a:t>
            </a:r>
            <a:endParaRPr sz="1600"/>
          </a:p>
        </p:txBody>
      </p:sp>
      <p:sp>
        <p:nvSpPr>
          <p:cNvPr id="80" name="文本框 26"/>
          <p:cNvSpPr txBox="1"/>
          <p:nvPr/>
        </p:nvSpPr>
        <p:spPr>
          <a:xfrm>
            <a:off x="1067925" y="4598176"/>
            <a:ext cx="410679" cy="830997"/>
          </a:xfrm>
          <a:prstGeom prst="rect">
            <a:avLst/>
          </a:prstGeom>
          <a:ln w="12700">
            <a:miter lim="400000"/>
          </a:ln>
        </p:spPr>
        <p:txBody>
          <a:bodyPr wrap="square" lIns="45719" rIns="45719">
            <a:spAutoFit/>
          </a:bodyPr>
          <a:lstStyle>
            <a:lvl1pPr algn="ctr">
              <a:defRPr sz="24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lang="zh-CN" altLang="en-US" sz="1600"/>
              <a:t>融慧</a:t>
            </a:r>
            <a:r>
              <a:rPr sz="1600"/>
              <a:t>方</a:t>
            </a:r>
            <a:endParaRPr sz="1600"/>
          </a:p>
        </p:txBody>
      </p:sp>
      <p:sp>
        <p:nvSpPr>
          <p:cNvPr id="23" name="矩形 22"/>
          <p:cNvSpPr/>
          <p:nvPr/>
        </p:nvSpPr>
        <p:spPr>
          <a:xfrm>
            <a:off x="1911804" y="1935348"/>
            <a:ext cx="1943017" cy="583878"/>
          </a:xfrm>
          <a:prstGeom prst="rect">
            <a:avLst/>
          </a:prstGeom>
        </p:spPr>
        <p:txBody>
          <a:bodyPr wrap="square">
            <a:spAutoFit/>
          </a:bodyPr>
          <a:lstStyle/>
          <a:p>
            <a:pPr defTabSz="856615">
              <a:lnSpc>
                <a:spcPts val="2040"/>
              </a:lnSpc>
            </a:pPr>
            <a:r>
              <a:rPr lang="zh-CN" altLang="en-US" sz="1300">
                <a:solidFill>
                  <a:srgbClr val="0D0D0D"/>
                </a:solidFill>
                <a:latin typeface="微软雅黑" panose="020B0503020204020204" pitchFamily="34" charset="-122"/>
                <a:ea typeface="微软雅黑" panose="020B0503020204020204" pitchFamily="34" charset="-122"/>
              </a:rPr>
              <a:t>共同制定产品参数、</a:t>
            </a:r>
            <a:endParaRPr lang="en-US" altLang="zh-CN" sz="1300">
              <a:solidFill>
                <a:srgbClr val="0D0D0D"/>
              </a:solidFill>
              <a:latin typeface="微软雅黑" panose="020B0503020204020204" pitchFamily="34" charset="-122"/>
              <a:ea typeface="微软雅黑" panose="020B0503020204020204" pitchFamily="34" charset="-122"/>
            </a:endParaRPr>
          </a:p>
          <a:p>
            <a:pPr defTabSz="856615">
              <a:lnSpc>
                <a:spcPts val="2040"/>
              </a:lnSpc>
            </a:pPr>
            <a:r>
              <a:rPr lang="zh-CN" altLang="en-US" sz="1300">
                <a:solidFill>
                  <a:srgbClr val="0D0D0D"/>
                </a:solidFill>
                <a:latin typeface="微软雅黑" panose="020B0503020204020204" pitchFamily="34" charset="-122"/>
                <a:ea typeface="微软雅黑" panose="020B0503020204020204" pitchFamily="34" charset="-122"/>
              </a:rPr>
              <a:t>业务流程</a:t>
            </a:r>
            <a:endParaRPr lang="zh-CN" altLang="en-US" sz="1300">
              <a:solidFill>
                <a:srgbClr val="0D0D0D"/>
              </a:solidFill>
              <a:latin typeface="微软雅黑" panose="020B0503020204020204" pitchFamily="34" charset="-122"/>
              <a:ea typeface="微软雅黑" panose="020B0503020204020204" pitchFamily="34" charset="-122"/>
            </a:endParaRPr>
          </a:p>
        </p:txBody>
      </p:sp>
      <p:cxnSp>
        <p:nvCxnSpPr>
          <p:cNvPr id="88" name="直线箭头连接符 87"/>
          <p:cNvCxnSpPr/>
          <p:nvPr/>
        </p:nvCxnSpPr>
        <p:spPr>
          <a:xfrm>
            <a:off x="6506289" y="3493749"/>
            <a:ext cx="296565"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线箭头连接符 88"/>
          <p:cNvCxnSpPr/>
          <p:nvPr/>
        </p:nvCxnSpPr>
        <p:spPr>
          <a:xfrm>
            <a:off x="9064294" y="3493749"/>
            <a:ext cx="296565"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115" name="组合 114"/>
          <p:cNvGrpSpPr/>
          <p:nvPr/>
        </p:nvGrpSpPr>
        <p:grpSpPr>
          <a:xfrm>
            <a:off x="4119897" y="1195689"/>
            <a:ext cx="5081286" cy="4706512"/>
            <a:chOff x="4119897" y="1157488"/>
            <a:chExt cx="5081286" cy="4829774"/>
          </a:xfrm>
        </p:grpSpPr>
        <p:cxnSp>
          <p:nvCxnSpPr>
            <p:cNvPr id="25" name="直线连接符 24"/>
            <p:cNvCxnSpPr/>
            <p:nvPr/>
          </p:nvCxnSpPr>
          <p:spPr>
            <a:xfrm>
              <a:off x="4119897" y="1157488"/>
              <a:ext cx="0" cy="4829774"/>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直线连接符 83"/>
            <p:cNvCxnSpPr/>
            <p:nvPr/>
          </p:nvCxnSpPr>
          <p:spPr>
            <a:xfrm>
              <a:off x="6654753" y="1157488"/>
              <a:ext cx="0" cy="4829774"/>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直线连接符 84"/>
            <p:cNvCxnSpPr/>
            <p:nvPr/>
          </p:nvCxnSpPr>
          <p:spPr>
            <a:xfrm>
              <a:off x="9201183" y="1157488"/>
              <a:ext cx="0" cy="4829774"/>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98" name="矩形 97"/>
          <p:cNvSpPr/>
          <p:nvPr/>
        </p:nvSpPr>
        <p:spPr>
          <a:xfrm>
            <a:off x="4400363" y="4327185"/>
            <a:ext cx="1943016" cy="833946"/>
          </a:xfrm>
          <a:prstGeom prst="rect">
            <a:avLst/>
          </a:prstGeom>
        </p:spPr>
        <p:txBody>
          <a:bodyPr wrap="square">
            <a:spAutoFit/>
          </a:bodyPr>
          <a:lstStyle/>
          <a:p>
            <a:pPr defTabSz="856615">
              <a:lnSpc>
                <a:spcPts val="2040"/>
              </a:lnSpc>
            </a:pPr>
            <a:r>
              <a:rPr lang="zh-CN" altLang="en-US" sz="1300">
                <a:solidFill>
                  <a:srgbClr val="0D0D0D"/>
                </a:solidFill>
                <a:latin typeface="微软雅黑" panose="020B0503020204020204" pitchFamily="34" charset="-122"/>
                <a:ea typeface="微软雅黑" panose="020B0503020204020204" pitchFamily="34" charset="-122"/>
              </a:rPr>
              <a:t>搭建多渠道多场景流量体系，稳定且规模化输出流量</a:t>
            </a:r>
            <a:endParaRPr lang="zh-CN" altLang="en-US" sz="1300">
              <a:solidFill>
                <a:srgbClr val="0D0D0D"/>
              </a:solidFill>
              <a:latin typeface="微软雅黑" panose="020B0503020204020204" pitchFamily="34" charset="-122"/>
              <a:ea typeface="微软雅黑" panose="020B0503020204020204" pitchFamily="34" charset="-122"/>
            </a:endParaRPr>
          </a:p>
        </p:txBody>
      </p:sp>
      <p:sp>
        <p:nvSpPr>
          <p:cNvPr id="99" name="矩形 98"/>
          <p:cNvSpPr/>
          <p:nvPr/>
        </p:nvSpPr>
        <p:spPr>
          <a:xfrm>
            <a:off x="4400361" y="1935348"/>
            <a:ext cx="1943017" cy="580800"/>
          </a:xfrm>
          <a:prstGeom prst="rect">
            <a:avLst/>
          </a:prstGeom>
        </p:spPr>
        <p:txBody>
          <a:bodyPr wrap="square">
            <a:spAutoFit/>
          </a:bodyPr>
          <a:lstStyle/>
          <a:p>
            <a:pPr defTabSz="856615">
              <a:lnSpc>
                <a:spcPts val="2040"/>
              </a:lnSpc>
            </a:pPr>
            <a:r>
              <a:rPr lang="zh-CN" altLang="en-US" sz="1300">
                <a:solidFill>
                  <a:srgbClr val="0D0D0D"/>
                </a:solidFill>
                <a:latin typeface="微软雅黑" panose="020B0503020204020204" pitchFamily="34" charset="-122"/>
                <a:ea typeface="微软雅黑" panose="020B0503020204020204" pitchFamily="34" charset="-122"/>
              </a:rPr>
              <a:t>接入合作方特色的线上获客渠道</a:t>
            </a:r>
            <a:endParaRPr lang="zh-CN" altLang="en-US" sz="1300">
              <a:solidFill>
                <a:srgbClr val="0D0D0D"/>
              </a:solidFill>
              <a:latin typeface="微软雅黑" panose="020B0503020204020204" pitchFamily="34" charset="-122"/>
              <a:ea typeface="微软雅黑" panose="020B0503020204020204" pitchFamily="34" charset="-122"/>
            </a:endParaRPr>
          </a:p>
        </p:txBody>
      </p:sp>
      <p:sp>
        <p:nvSpPr>
          <p:cNvPr id="100" name="矩形 99"/>
          <p:cNvSpPr/>
          <p:nvPr/>
        </p:nvSpPr>
        <p:spPr>
          <a:xfrm>
            <a:off x="6902413" y="4327185"/>
            <a:ext cx="2094713" cy="833946"/>
          </a:xfrm>
          <a:prstGeom prst="rect">
            <a:avLst/>
          </a:prstGeom>
        </p:spPr>
        <p:txBody>
          <a:bodyPr wrap="square">
            <a:spAutoFit/>
          </a:bodyPr>
          <a:lstStyle/>
          <a:p>
            <a:pPr defTabSz="856615">
              <a:lnSpc>
                <a:spcPts val="2040"/>
              </a:lnSpc>
            </a:pPr>
            <a:r>
              <a:rPr lang="zh-CN" altLang="en-US" sz="1300">
                <a:solidFill>
                  <a:srgbClr val="0D0D0D"/>
                </a:solidFill>
                <a:latin typeface="微软雅黑" panose="020B0503020204020204" pitchFamily="34" charset="-122"/>
                <a:ea typeface="微软雅黑" panose="020B0503020204020204" pitchFamily="34" charset="-122"/>
              </a:rPr>
              <a:t>输出多场景风控运营能力，建立以大数据模型为核心的风控策略</a:t>
            </a:r>
            <a:endParaRPr lang="zh-CN" altLang="en-US" sz="1300">
              <a:solidFill>
                <a:srgbClr val="0D0D0D"/>
              </a:solidFill>
              <a:latin typeface="微软雅黑" panose="020B0503020204020204" pitchFamily="34" charset="-122"/>
              <a:ea typeface="微软雅黑" panose="020B0503020204020204" pitchFamily="34" charset="-122"/>
            </a:endParaRPr>
          </a:p>
        </p:txBody>
      </p:sp>
      <p:sp>
        <p:nvSpPr>
          <p:cNvPr id="101" name="矩形 100"/>
          <p:cNvSpPr/>
          <p:nvPr/>
        </p:nvSpPr>
        <p:spPr>
          <a:xfrm>
            <a:off x="6902413" y="1935348"/>
            <a:ext cx="2132661" cy="580800"/>
          </a:xfrm>
          <a:prstGeom prst="rect">
            <a:avLst/>
          </a:prstGeom>
        </p:spPr>
        <p:txBody>
          <a:bodyPr wrap="square">
            <a:spAutoFit/>
          </a:bodyPr>
          <a:lstStyle/>
          <a:p>
            <a:pPr defTabSz="856615">
              <a:lnSpc>
                <a:spcPts val="2040"/>
              </a:lnSpc>
            </a:pPr>
            <a:r>
              <a:rPr lang="zh-CN" altLang="en-US" sz="1300">
                <a:solidFill>
                  <a:srgbClr val="0D0D0D"/>
                </a:solidFill>
                <a:latin typeface="微软雅黑" panose="020B0503020204020204" pitchFamily="34" charset="-122"/>
                <a:ea typeface="微软雅黑" panose="020B0503020204020204" pitchFamily="34" charset="-122"/>
              </a:rPr>
              <a:t>共同制定风控策略</a:t>
            </a:r>
            <a:endParaRPr lang="zh-CN" altLang="en-US" sz="1300">
              <a:solidFill>
                <a:srgbClr val="0D0D0D"/>
              </a:solidFill>
              <a:latin typeface="微软雅黑" panose="020B0503020204020204" pitchFamily="34" charset="-122"/>
              <a:ea typeface="微软雅黑" panose="020B0503020204020204" pitchFamily="34" charset="-122"/>
            </a:endParaRPr>
          </a:p>
          <a:p>
            <a:pPr defTabSz="856615">
              <a:lnSpc>
                <a:spcPts val="2040"/>
              </a:lnSpc>
            </a:pPr>
            <a:r>
              <a:rPr lang="zh-CN" altLang="en-US" sz="1300">
                <a:solidFill>
                  <a:srgbClr val="0D0D0D"/>
                </a:solidFill>
                <a:latin typeface="微软雅黑" panose="020B0503020204020204" pitchFamily="34" charset="-122"/>
                <a:ea typeface="微软雅黑" panose="020B0503020204020204" pitchFamily="34" charset="-122"/>
              </a:rPr>
              <a:t>共同进行定制化风控建模</a:t>
            </a:r>
            <a:endParaRPr lang="zh-CN" altLang="en-US" sz="1300">
              <a:solidFill>
                <a:srgbClr val="0D0D0D"/>
              </a:solidFill>
              <a:latin typeface="微软雅黑" panose="020B0503020204020204" pitchFamily="34" charset="-122"/>
              <a:ea typeface="微软雅黑" panose="020B0503020204020204" pitchFamily="34" charset="-122"/>
            </a:endParaRPr>
          </a:p>
        </p:txBody>
      </p:sp>
      <p:sp>
        <p:nvSpPr>
          <p:cNvPr id="102" name="矩形 101"/>
          <p:cNvSpPr/>
          <p:nvPr/>
        </p:nvSpPr>
        <p:spPr>
          <a:xfrm>
            <a:off x="9445612" y="4021509"/>
            <a:ext cx="2097940" cy="1504130"/>
          </a:xfrm>
          <a:prstGeom prst="rect">
            <a:avLst/>
          </a:prstGeom>
        </p:spPr>
        <p:txBody>
          <a:bodyPr wrap="square">
            <a:spAutoFit/>
          </a:bodyPr>
          <a:lstStyle/>
          <a:p>
            <a:pPr defTabSz="856615">
              <a:lnSpc>
                <a:spcPts val="2040"/>
              </a:lnSpc>
              <a:spcAft>
                <a:spcPts val="600"/>
              </a:spcAft>
            </a:pPr>
            <a:r>
              <a:rPr lang="zh-CN" altLang="en-US" sz="1300">
                <a:solidFill>
                  <a:srgbClr val="0D0D0D"/>
                </a:solidFill>
                <a:latin typeface="微软雅黑" panose="020B0503020204020204" pitchFamily="34" charset="-122"/>
                <a:ea typeface="微软雅黑" panose="020B0503020204020204" pitchFamily="34" charset="-122"/>
              </a:rPr>
              <a:t>部署稳定安全且易用的全流程信贷系统</a:t>
            </a:r>
            <a:endParaRPr lang="zh-CN" altLang="en-US" sz="1300">
              <a:solidFill>
                <a:srgbClr val="0D0D0D"/>
              </a:solidFill>
              <a:latin typeface="微软雅黑" panose="020B0503020204020204" pitchFamily="34" charset="-122"/>
              <a:ea typeface="微软雅黑" panose="020B0503020204020204" pitchFamily="34" charset="-122"/>
            </a:endParaRPr>
          </a:p>
          <a:p>
            <a:pPr defTabSz="856615">
              <a:lnSpc>
                <a:spcPts val="2040"/>
              </a:lnSpc>
              <a:spcAft>
                <a:spcPts val="600"/>
              </a:spcAft>
            </a:pPr>
            <a:r>
              <a:rPr lang="zh-CN" altLang="en-US" sz="1300">
                <a:solidFill>
                  <a:srgbClr val="0D0D0D"/>
                </a:solidFill>
                <a:latin typeface="微软雅黑" panose="020B0503020204020204" pitchFamily="34" charset="-122"/>
                <a:ea typeface="微软雅黑" panose="020B0503020204020204" pitchFamily="34" charset="-122"/>
              </a:rPr>
              <a:t>针对不同业务场景定制化开发需求</a:t>
            </a:r>
            <a:endParaRPr lang="zh-CN" altLang="en-US" sz="1300">
              <a:solidFill>
                <a:srgbClr val="0D0D0D"/>
              </a:solidFill>
              <a:latin typeface="微软雅黑" panose="020B0503020204020204" pitchFamily="34" charset="-122"/>
              <a:ea typeface="微软雅黑" panose="020B0503020204020204" pitchFamily="34" charset="-122"/>
            </a:endParaRPr>
          </a:p>
          <a:p>
            <a:pPr defTabSz="856615">
              <a:lnSpc>
                <a:spcPts val="2040"/>
              </a:lnSpc>
              <a:spcAft>
                <a:spcPts val="600"/>
              </a:spcAft>
            </a:pPr>
            <a:r>
              <a:rPr lang="zh-CN" altLang="en-US" sz="1300">
                <a:solidFill>
                  <a:srgbClr val="0D0D0D"/>
                </a:solidFill>
                <a:latin typeface="微软雅黑" panose="020B0503020204020204" pitchFamily="34" charset="-122"/>
                <a:ea typeface="微软雅黑" panose="020B0503020204020204" pitchFamily="34" charset="-122"/>
              </a:rPr>
              <a:t>优化提升合作方业务系统</a:t>
            </a:r>
            <a:endParaRPr lang="zh-CN" altLang="en-US" sz="1300">
              <a:solidFill>
                <a:srgbClr val="0D0D0D"/>
              </a:solidFill>
              <a:latin typeface="微软雅黑" panose="020B0503020204020204" pitchFamily="34" charset="-122"/>
              <a:ea typeface="微软雅黑" panose="020B0503020204020204" pitchFamily="34" charset="-122"/>
            </a:endParaRPr>
          </a:p>
        </p:txBody>
      </p:sp>
      <p:sp>
        <p:nvSpPr>
          <p:cNvPr id="103" name="矩形 102"/>
          <p:cNvSpPr/>
          <p:nvPr/>
        </p:nvSpPr>
        <p:spPr>
          <a:xfrm>
            <a:off x="9445611" y="1935348"/>
            <a:ext cx="1943017" cy="577466"/>
          </a:xfrm>
          <a:prstGeom prst="rect">
            <a:avLst/>
          </a:prstGeom>
        </p:spPr>
        <p:txBody>
          <a:bodyPr wrap="square">
            <a:spAutoFit/>
          </a:bodyPr>
          <a:lstStyle/>
          <a:p>
            <a:pPr defTabSz="856615">
              <a:lnSpc>
                <a:spcPts val="2040"/>
              </a:lnSpc>
            </a:pPr>
            <a:r>
              <a:rPr lang="zh-CN" altLang="en-US" sz="1300">
                <a:solidFill>
                  <a:srgbClr val="0D0D0D"/>
                </a:solidFill>
                <a:latin typeface="微软雅黑" panose="020B0503020204020204" pitchFamily="34" charset="-122"/>
                <a:ea typeface="微软雅黑" panose="020B0503020204020204" pitchFamily="34" charset="-122"/>
              </a:rPr>
              <a:t>共同确认系统需求</a:t>
            </a:r>
            <a:endParaRPr lang="zh-CN" altLang="en-US" sz="1300">
              <a:solidFill>
                <a:srgbClr val="0D0D0D"/>
              </a:solidFill>
              <a:latin typeface="微软雅黑" panose="020B0503020204020204" pitchFamily="34" charset="-122"/>
              <a:ea typeface="微软雅黑" panose="020B0503020204020204" pitchFamily="34" charset="-122"/>
            </a:endParaRPr>
          </a:p>
          <a:p>
            <a:pPr defTabSz="856615">
              <a:lnSpc>
                <a:spcPts val="2040"/>
              </a:lnSpc>
            </a:pPr>
            <a:r>
              <a:rPr lang="zh-CN" altLang="en-US" sz="1300">
                <a:solidFill>
                  <a:srgbClr val="0D0D0D"/>
                </a:solidFill>
                <a:latin typeface="微软雅黑" panose="020B0503020204020204" pitchFamily="34" charset="-122"/>
                <a:ea typeface="微软雅黑" panose="020B0503020204020204" pitchFamily="34" charset="-122"/>
              </a:rPr>
              <a:t>共同进行系统测试</a:t>
            </a:r>
            <a:endParaRPr lang="zh-CN" altLang="en-US" sz="1300">
              <a:solidFill>
                <a:srgbClr val="0D0D0D"/>
              </a:solidFill>
              <a:latin typeface="微软雅黑" panose="020B0503020204020204" pitchFamily="34" charset="-122"/>
              <a:ea typeface="微软雅黑" panose="020B0503020204020204" pitchFamily="34" charset="-122"/>
            </a:endParaRPr>
          </a:p>
        </p:txBody>
      </p:sp>
      <p:cxnSp>
        <p:nvCxnSpPr>
          <p:cNvPr id="105" name="直线连接符 104"/>
          <p:cNvCxnSpPr/>
          <p:nvPr/>
        </p:nvCxnSpPr>
        <p:spPr>
          <a:xfrm flipH="1">
            <a:off x="698282" y="3205965"/>
            <a:ext cx="1011544"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9" name="图形 108" descr="两位男士 纯色填充"/>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2202" y="1345065"/>
            <a:ext cx="627899" cy="62789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矩形"/>
          <p:cNvSpPr/>
          <p:nvPr/>
        </p:nvSpPr>
        <p:spPr>
          <a:xfrm>
            <a:off x="6437550" y="2040643"/>
            <a:ext cx="4987795" cy="3849009"/>
          </a:xfrm>
          <a:prstGeom prst="rect">
            <a:avLst/>
          </a:prstGeom>
          <a:solidFill>
            <a:schemeClr val="accent2">
              <a:alpha val="12000"/>
            </a:schemeClr>
          </a:solidFill>
          <a:ln w="12700" cap="flat">
            <a:solidFill>
              <a:schemeClr val="accent2"/>
            </a:solidFill>
            <a:prstDash val="solid"/>
            <a:miter lim="800000"/>
          </a:ln>
          <a:effectLst/>
        </p:spPr>
        <p:txBody>
          <a:bodyPr wrap="square" lIns="45719" tIns="45719" rIns="45719" bIns="45719" numCol="1" anchor="ctr">
            <a:noAutofit/>
          </a:bodyPr>
          <a:lstStyle/>
          <a:p>
            <a:pPr>
              <a:spcBef>
                <a:spcPts val="1800"/>
              </a:spcBef>
              <a:defRPr sz="1300">
                <a:solidFill>
                  <a:srgbClr val="575757"/>
                </a:solidFill>
                <a:latin typeface="Roboto Light"/>
                <a:ea typeface="Roboto Light"/>
                <a:cs typeface="Roboto Light"/>
                <a:sym typeface="Roboto Light"/>
              </a:defRPr>
            </a:pPr>
            <a:endParaRPr>
              <a:latin typeface="微软雅黑" panose="020B0503020204020204" pitchFamily="34" charset="-122"/>
              <a:ea typeface="微软雅黑" panose="020B0503020204020204" pitchFamily="34" charset="-122"/>
            </a:endParaRPr>
          </a:p>
        </p:txBody>
      </p:sp>
      <p:sp>
        <p:nvSpPr>
          <p:cNvPr id="17" name="Title 1"/>
          <p:cNvSpPr txBox="1"/>
          <p:nvPr/>
        </p:nvSpPr>
        <p:spPr>
          <a:xfrm>
            <a:off x="591923" y="0"/>
            <a:ext cx="3157117" cy="968345"/>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bg2">
                    <a:lumMod val="10000"/>
                  </a:schemeClr>
                </a:solidFill>
                <a:latin typeface="+mj-lt"/>
                <a:ea typeface="+mj-ea"/>
                <a:cs typeface="+mj-cs"/>
              </a:defRPr>
            </a:lvl1pPr>
          </a:lstStyle>
          <a:p>
            <a:pPr>
              <a:lnSpc>
                <a:spcPts val="4320"/>
              </a:lnSpc>
            </a:pPr>
            <a:r>
              <a:rPr lang="zh-CN" altLang="en-US" sz="2900" b="1">
                <a:solidFill>
                  <a:schemeClr val="tx1"/>
                </a:solidFill>
                <a:latin typeface="微软雅黑" panose="020B0503020204020204" pitchFamily="34" charset="-122"/>
                <a:ea typeface="微软雅黑" panose="020B0503020204020204" pitchFamily="34" charset="-122"/>
              </a:rPr>
              <a:t>人行变量衍生平台</a:t>
            </a:r>
            <a:endParaRPr lang="en-US" altLang="zh-CN" sz="2900" b="1">
              <a:solidFill>
                <a:schemeClr val="tx1"/>
              </a:solidFill>
              <a:latin typeface="微软雅黑" panose="020B0503020204020204" pitchFamily="34" charset="-122"/>
              <a:ea typeface="微软雅黑" panose="020B0503020204020204" pitchFamily="34" charset="-122"/>
            </a:endParaRPr>
          </a:p>
        </p:txBody>
      </p:sp>
      <p:sp>
        <p:nvSpPr>
          <p:cNvPr id="26" name="矩形"/>
          <p:cNvSpPr/>
          <p:nvPr/>
        </p:nvSpPr>
        <p:spPr>
          <a:xfrm>
            <a:off x="695656" y="2040643"/>
            <a:ext cx="5228365" cy="3849009"/>
          </a:xfrm>
          <a:prstGeom prst="rect">
            <a:avLst/>
          </a:prstGeom>
          <a:noFill/>
          <a:ln w="12700" cap="flat">
            <a:solidFill>
              <a:schemeClr val="bg1">
                <a:lumMod val="50000"/>
              </a:schemeClr>
            </a:solidFill>
            <a:prstDash val="solid"/>
            <a:miter lim="800000"/>
          </a:ln>
          <a:effectLst/>
        </p:spPr>
        <p:txBody>
          <a:bodyPr wrap="square" lIns="45719" tIns="45719" rIns="45719" bIns="45719" numCol="1" anchor="ctr">
            <a:noAutofit/>
          </a:bodyPr>
          <a:lstStyle/>
          <a:p>
            <a:pPr>
              <a:spcBef>
                <a:spcPts val="1800"/>
              </a:spcBef>
              <a:defRPr sz="1300">
                <a:solidFill>
                  <a:srgbClr val="575757"/>
                </a:solidFill>
                <a:latin typeface="Roboto Light"/>
                <a:ea typeface="Roboto Light"/>
                <a:cs typeface="Roboto Light"/>
                <a:sym typeface="Roboto Light"/>
              </a:defRPr>
            </a:pPr>
            <a:endParaRPr>
              <a:latin typeface="微软雅黑" panose="020B0503020204020204" pitchFamily="34" charset="-122"/>
              <a:ea typeface="微软雅黑" panose="020B0503020204020204" pitchFamily="34" charset="-122"/>
            </a:endParaRPr>
          </a:p>
        </p:txBody>
      </p:sp>
      <p:sp>
        <p:nvSpPr>
          <p:cNvPr id="30" name="难点2：变量衍生…"/>
          <p:cNvSpPr txBox="1"/>
          <p:nvPr/>
        </p:nvSpPr>
        <p:spPr>
          <a:xfrm>
            <a:off x="921791" y="3270727"/>
            <a:ext cx="4719802" cy="630940"/>
          </a:xfrm>
          <a:prstGeom prst="rect">
            <a:avLst/>
          </a:prstGeom>
          <a:noFill/>
          <a:ln w="12700" cap="flat">
            <a:noFill/>
            <a:miter lim="400000"/>
          </a:ln>
          <a:effectLst/>
        </p:spPr>
        <p:txBody>
          <a:bodyPr wrap="square" lIns="45719" tIns="45719" rIns="45719" bIns="45719" numCol="1" anchor="ctr">
            <a:spAutoFit/>
          </a:bodyPr>
          <a:lstStyle/>
          <a:p>
            <a:pPr>
              <a:spcAft>
                <a:spcPts val="600"/>
              </a:spcAft>
              <a:defRPr sz="1600" b="1">
                <a:solidFill>
                  <a:srgbClr val="181717"/>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a:solidFill>
                  <a:schemeClr val="accent2"/>
                </a:solidFill>
                <a:latin typeface="微软雅黑" panose="020B0503020204020204" pitchFamily="34" charset="-122"/>
                <a:ea typeface="微软雅黑" panose="020B0503020204020204" pitchFamily="34" charset="-122"/>
              </a:rPr>
              <a:t>难点2：变量衍生</a:t>
            </a:r>
            <a:endParaRPr>
              <a:solidFill>
                <a:schemeClr val="accent2"/>
              </a:solidFill>
              <a:latin typeface="微软雅黑" panose="020B0503020204020204" pitchFamily="34" charset="-122"/>
              <a:ea typeface="微软雅黑" panose="020B0503020204020204" pitchFamily="34" charset="-122"/>
            </a:endParaRPr>
          </a:p>
          <a:p>
            <a:pPr>
              <a:spcAft>
                <a:spcPts val="600"/>
              </a:spcAft>
              <a:defRPr sz="1600">
                <a:solidFill>
                  <a:srgbClr val="181717"/>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400">
                <a:latin typeface="微软雅黑" panose="020B0503020204020204" pitchFamily="34" charset="-122"/>
                <a:ea typeface="微软雅黑" panose="020B0503020204020204" pitchFamily="34" charset="-122"/>
              </a:rPr>
              <a:t>数据使用不充分不能系统性</a:t>
            </a:r>
            <a:r>
              <a:rPr lang="zh-CN" altLang="en-US" sz="1400">
                <a:latin typeface="微软雅黑" panose="020B0503020204020204" pitchFamily="34" charset="-122"/>
                <a:ea typeface="微软雅黑" panose="020B0503020204020204" pitchFamily="34" charset="-122"/>
              </a:rPr>
              <a:t>地</a:t>
            </a:r>
            <a:r>
              <a:rPr sz="1400">
                <a:latin typeface="微软雅黑" panose="020B0503020204020204" pitchFamily="34" charset="-122"/>
                <a:ea typeface="微软雅黑" panose="020B0503020204020204" pitchFamily="34" charset="-122"/>
              </a:rPr>
              <a:t>衍生变量，丢失重要信息</a:t>
            </a:r>
            <a:endParaRPr sz="1400">
              <a:latin typeface="微软雅黑" panose="020B0503020204020204" pitchFamily="34" charset="-122"/>
              <a:ea typeface="微软雅黑" panose="020B0503020204020204" pitchFamily="34" charset="-122"/>
            </a:endParaRPr>
          </a:p>
        </p:txBody>
      </p:sp>
      <p:sp>
        <p:nvSpPr>
          <p:cNvPr id="33" name="难点3：变量使用…"/>
          <p:cNvSpPr txBox="1"/>
          <p:nvPr/>
        </p:nvSpPr>
        <p:spPr>
          <a:xfrm>
            <a:off x="919884" y="4186269"/>
            <a:ext cx="4725974" cy="630940"/>
          </a:xfrm>
          <a:prstGeom prst="rect">
            <a:avLst/>
          </a:prstGeom>
          <a:noFill/>
          <a:ln w="12700" cap="flat">
            <a:noFill/>
            <a:miter lim="400000"/>
          </a:ln>
          <a:effectLst/>
        </p:spPr>
        <p:txBody>
          <a:bodyPr wrap="square" lIns="45719" tIns="45719" rIns="45719" bIns="45719" numCol="1" anchor="ctr">
            <a:spAutoFit/>
          </a:bodyPr>
          <a:lstStyle/>
          <a:p>
            <a:pPr>
              <a:spcAft>
                <a:spcPts val="600"/>
              </a:spcAft>
              <a:defRPr sz="1600" b="1">
                <a:solidFill>
                  <a:srgbClr val="181717"/>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a:solidFill>
                  <a:schemeClr val="accent2"/>
                </a:solidFill>
                <a:latin typeface="微软雅黑" panose="020B0503020204020204" pitchFamily="34" charset="-122"/>
                <a:ea typeface="微软雅黑" panose="020B0503020204020204" pitchFamily="34" charset="-122"/>
              </a:rPr>
              <a:t>难点3：变量使用</a:t>
            </a:r>
            <a:endParaRPr>
              <a:solidFill>
                <a:schemeClr val="accent2"/>
              </a:solidFill>
              <a:latin typeface="微软雅黑" panose="020B0503020204020204" pitchFamily="34" charset="-122"/>
              <a:ea typeface="微软雅黑" panose="020B0503020204020204" pitchFamily="34" charset="-122"/>
            </a:endParaRPr>
          </a:p>
          <a:p>
            <a:pPr>
              <a:spcAft>
                <a:spcPts val="600"/>
              </a:spcAft>
              <a:defRPr sz="1600">
                <a:solidFill>
                  <a:srgbClr val="181717"/>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400">
                <a:latin typeface="微软雅黑" panose="020B0503020204020204" pitchFamily="34" charset="-122"/>
                <a:ea typeface="微软雅黑" panose="020B0503020204020204" pitchFamily="34" charset="-122"/>
              </a:rPr>
              <a:t>缺乏数据分析和策略使用经验、缺乏建模能力</a:t>
            </a:r>
            <a:endParaRPr sz="1400">
              <a:latin typeface="微软雅黑" panose="020B0503020204020204" pitchFamily="34" charset="-122"/>
              <a:ea typeface="微软雅黑" panose="020B0503020204020204" pitchFamily="34" charset="-122"/>
            </a:endParaRPr>
          </a:p>
        </p:txBody>
      </p:sp>
      <p:sp>
        <p:nvSpPr>
          <p:cNvPr id="36" name="提供人行征信报告解析和数据提取工具…"/>
          <p:cNvSpPr txBox="1"/>
          <p:nvPr/>
        </p:nvSpPr>
        <p:spPr>
          <a:xfrm>
            <a:off x="6765091" y="2316055"/>
            <a:ext cx="4446908" cy="634852"/>
          </a:xfrm>
          <a:prstGeom prst="rect">
            <a:avLst/>
          </a:prstGeom>
          <a:noFill/>
          <a:ln w="12700" cap="flat">
            <a:noFill/>
            <a:miter lim="400000"/>
          </a:ln>
          <a:effectLst/>
        </p:spPr>
        <p:txBody>
          <a:bodyPr wrap="square" lIns="45719" tIns="45719" rIns="45719" bIns="45719" numCol="1" anchor="ctr">
            <a:spAutoFit/>
          </a:bodyPr>
          <a:lstStyle/>
          <a:p>
            <a:pPr indent="35560">
              <a:lnSpc>
                <a:spcPts val="2220"/>
              </a:lnSpc>
              <a:defRPr sz="1600">
                <a:solidFill>
                  <a:srgbClr val="181717"/>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400">
                <a:latin typeface="微软雅黑" panose="020B0503020204020204" pitchFamily="34" charset="-122"/>
                <a:ea typeface="微软雅黑" panose="020B0503020204020204" pitchFamily="34" charset="-122"/>
              </a:rPr>
              <a:t>提供人行征信报告解析和数据提取工具</a:t>
            </a:r>
            <a:endParaRPr sz="1200">
              <a:solidFill>
                <a:srgbClr val="575757"/>
              </a:solidFill>
              <a:latin typeface="微软雅黑" panose="020B0503020204020204" pitchFamily="34" charset="-122"/>
              <a:ea typeface="微软雅黑" panose="020B0503020204020204" pitchFamily="34" charset="-122"/>
              <a:cs typeface="Roboto Light"/>
              <a:sym typeface="Roboto Light"/>
            </a:endParaRPr>
          </a:p>
          <a:p>
            <a:pPr indent="35560">
              <a:lnSpc>
                <a:spcPts val="2220"/>
              </a:lnSpc>
              <a:defRPr sz="1600">
                <a:solidFill>
                  <a:srgbClr val="181717"/>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600" b="1">
                <a:solidFill>
                  <a:schemeClr val="accent2"/>
                </a:solidFill>
                <a:latin typeface="微软雅黑" panose="020B0503020204020204" pitchFamily="34" charset="-122"/>
                <a:ea typeface="微软雅黑" panose="020B0503020204020204" pitchFamily="34" charset="-122"/>
              </a:rPr>
              <a:t>节省整理时间和人力成本</a:t>
            </a:r>
            <a:endParaRPr sz="1600" b="1">
              <a:solidFill>
                <a:schemeClr val="accent2"/>
              </a:solidFill>
              <a:latin typeface="微软雅黑" panose="020B0503020204020204" pitchFamily="34" charset="-122"/>
              <a:ea typeface="微软雅黑" panose="020B0503020204020204" pitchFamily="34" charset="-122"/>
            </a:endParaRPr>
          </a:p>
        </p:txBody>
      </p:sp>
      <p:sp>
        <p:nvSpPr>
          <p:cNvPr id="38" name="圆角矩形"/>
          <p:cNvSpPr/>
          <p:nvPr/>
        </p:nvSpPr>
        <p:spPr>
          <a:xfrm>
            <a:off x="703578" y="1408368"/>
            <a:ext cx="5220443" cy="537102"/>
          </a:xfrm>
          <a:prstGeom prst="roundRect">
            <a:avLst>
              <a:gd name="adj" fmla="val 0"/>
            </a:avLst>
          </a:prstGeom>
          <a:solidFill>
            <a:schemeClr val="tx2"/>
          </a:solidFill>
          <a:ln w="12700" cap="flat">
            <a:noFill/>
            <a:miter lim="400000"/>
          </a:ln>
          <a:effectLst/>
        </p:spPr>
        <p:txBody>
          <a:bodyPr wrap="square" lIns="45719" tIns="45719" rIns="45719" bIns="45719" numCol="1" anchor="ctr">
            <a:noAutofit/>
          </a:bodyPr>
          <a:lstStyle/>
          <a:p>
            <a:pPr algn="ctr">
              <a:defRPr>
                <a:solidFill>
                  <a:srgbClr val="FFFFFF"/>
                </a:solidFill>
                <a:latin typeface="思源黑体"/>
                <a:ea typeface="思源黑体"/>
                <a:cs typeface="思源黑体"/>
                <a:sym typeface="思源黑体"/>
              </a:defRPr>
            </a:pPr>
            <a:r>
              <a:rPr lang="zh-CN" altLang="en-US">
                <a:latin typeface="微软雅黑" panose="020B0503020204020204" pitchFamily="34" charset="-122"/>
                <a:ea typeface="微软雅黑" panose="020B0503020204020204" pitchFamily="34" charset="-122"/>
              </a:rPr>
              <a:t>人行征信报告衍生变量项目的难点</a:t>
            </a:r>
            <a:endParaRPr lang="zh-CN" altLang="en-US">
              <a:latin typeface="微软雅黑" panose="020B0503020204020204" pitchFamily="34" charset="-122"/>
              <a:ea typeface="微软雅黑" panose="020B0503020204020204" pitchFamily="34" charset="-122"/>
            </a:endParaRPr>
          </a:p>
        </p:txBody>
      </p:sp>
      <p:sp>
        <p:nvSpPr>
          <p:cNvPr id="48" name="完成9大类衍生变量开发，具备良好业务含义…"/>
          <p:cNvSpPr txBox="1"/>
          <p:nvPr/>
        </p:nvSpPr>
        <p:spPr>
          <a:xfrm>
            <a:off x="6746041" y="3270123"/>
            <a:ext cx="4467228" cy="634852"/>
          </a:xfrm>
          <a:prstGeom prst="rect">
            <a:avLst/>
          </a:prstGeom>
          <a:noFill/>
          <a:ln w="12700" cap="flat">
            <a:noFill/>
            <a:miter lim="400000"/>
          </a:ln>
          <a:effectLst/>
        </p:spPr>
        <p:txBody>
          <a:bodyPr wrap="square" lIns="45719" tIns="45719" rIns="45719" bIns="45719" numCol="1" anchor="ctr">
            <a:spAutoFit/>
          </a:bodyPr>
          <a:lstStyle/>
          <a:p>
            <a:pPr indent="35560">
              <a:lnSpc>
                <a:spcPts val="2220"/>
              </a:lnSpc>
              <a:defRPr sz="1600">
                <a:solidFill>
                  <a:srgbClr val="181717"/>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400">
                <a:latin typeface="微软雅黑" panose="020B0503020204020204" pitchFamily="34" charset="-122"/>
                <a:ea typeface="微软雅黑" panose="020B0503020204020204" pitchFamily="34" charset="-122"/>
              </a:rPr>
              <a:t>完成</a:t>
            </a:r>
            <a:r>
              <a:rPr lang="zh-CN" altLang="en-US" sz="1400">
                <a:latin typeface="微软雅黑" panose="020B0503020204020204" pitchFamily="34" charset="-122"/>
                <a:ea typeface="微软雅黑" panose="020B0503020204020204" pitchFamily="34" charset="-122"/>
              </a:rPr>
              <a:t> </a:t>
            </a:r>
            <a:r>
              <a:rPr sz="1600" b="1">
                <a:solidFill>
                  <a:schemeClr val="accent2"/>
                </a:solidFill>
                <a:latin typeface="微软雅黑" panose="020B0503020204020204" pitchFamily="34" charset="-122"/>
                <a:ea typeface="微软雅黑" panose="020B0503020204020204" pitchFamily="34" charset="-122"/>
              </a:rPr>
              <a:t>9大类</a:t>
            </a:r>
            <a:r>
              <a:rPr lang="zh-CN" altLang="en-US" sz="1600" b="1">
                <a:solidFill>
                  <a:schemeClr val="accent2"/>
                </a:solidFill>
                <a:latin typeface="微软雅黑" panose="020B0503020204020204" pitchFamily="34" charset="-122"/>
                <a:ea typeface="微软雅黑" panose="020B0503020204020204" pitchFamily="34" charset="-122"/>
              </a:rPr>
              <a:t> </a:t>
            </a:r>
            <a:r>
              <a:rPr sz="1400">
                <a:latin typeface="微软雅黑" panose="020B0503020204020204" pitchFamily="34" charset="-122"/>
                <a:ea typeface="微软雅黑" panose="020B0503020204020204" pitchFamily="34" charset="-122"/>
              </a:rPr>
              <a:t>衍生变量开发，具备良好业务含义</a:t>
            </a:r>
            <a:endParaRPr sz="1400">
              <a:latin typeface="微软雅黑" panose="020B0503020204020204" pitchFamily="34" charset="-122"/>
              <a:ea typeface="微软雅黑" panose="020B0503020204020204" pitchFamily="34" charset="-122"/>
            </a:endParaRPr>
          </a:p>
          <a:p>
            <a:pPr indent="35560">
              <a:lnSpc>
                <a:spcPts val="2220"/>
              </a:lnSpc>
              <a:defRPr sz="1600">
                <a:solidFill>
                  <a:srgbClr val="181717"/>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400">
                <a:latin typeface="微软雅黑" panose="020B0503020204020204" pitchFamily="34" charset="-122"/>
                <a:ea typeface="微软雅黑" panose="020B0503020204020204" pitchFamily="34" charset="-122"/>
              </a:rPr>
              <a:t>系统性生成衍生变量，</a:t>
            </a:r>
            <a:r>
              <a:rPr sz="1600" b="1">
                <a:solidFill>
                  <a:schemeClr val="accent2"/>
                </a:solidFill>
                <a:latin typeface="微软雅黑" panose="020B0503020204020204" pitchFamily="34" charset="-122"/>
                <a:ea typeface="微软雅黑" panose="020B0503020204020204" pitchFamily="34" charset="-122"/>
              </a:rPr>
              <a:t>不遗漏信息</a:t>
            </a:r>
            <a:endParaRPr sz="1400" b="1">
              <a:solidFill>
                <a:schemeClr val="accent2"/>
              </a:solidFill>
              <a:latin typeface="微软雅黑" panose="020B0503020204020204" pitchFamily="34" charset="-122"/>
              <a:ea typeface="微软雅黑" panose="020B0503020204020204" pitchFamily="34" charset="-122"/>
            </a:endParaRPr>
          </a:p>
        </p:txBody>
      </p:sp>
      <p:sp>
        <p:nvSpPr>
          <p:cNvPr id="51" name="提供人行特征策略使用方案…"/>
          <p:cNvSpPr txBox="1"/>
          <p:nvPr/>
        </p:nvSpPr>
        <p:spPr>
          <a:xfrm>
            <a:off x="6744771" y="4184313"/>
            <a:ext cx="4467229" cy="634852"/>
          </a:xfrm>
          <a:prstGeom prst="rect">
            <a:avLst/>
          </a:prstGeom>
          <a:noFill/>
          <a:ln w="12700" cap="flat">
            <a:noFill/>
            <a:miter lim="400000"/>
          </a:ln>
          <a:effectLst/>
        </p:spPr>
        <p:txBody>
          <a:bodyPr wrap="square" lIns="45719" tIns="45719" rIns="45719" bIns="45719" numCol="1" anchor="ctr">
            <a:spAutoFit/>
          </a:bodyPr>
          <a:lstStyle/>
          <a:p>
            <a:pPr indent="35560">
              <a:lnSpc>
                <a:spcPts val="2220"/>
              </a:lnSpc>
              <a:defRPr sz="1600">
                <a:solidFill>
                  <a:srgbClr val="181717"/>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600" b="1">
                <a:solidFill>
                  <a:schemeClr val="accent2"/>
                </a:solidFill>
                <a:latin typeface="微软雅黑" panose="020B0503020204020204" pitchFamily="34" charset="-122"/>
                <a:ea typeface="微软雅黑" panose="020B0503020204020204" pitchFamily="34" charset="-122"/>
              </a:rPr>
              <a:t>提供人行特征策略使用方案</a:t>
            </a:r>
            <a:endParaRPr sz="1600" b="1">
              <a:solidFill>
                <a:schemeClr val="accent2"/>
              </a:solidFill>
              <a:latin typeface="微软雅黑" panose="020B0503020204020204" pitchFamily="34" charset="-122"/>
              <a:ea typeface="微软雅黑" panose="020B0503020204020204" pitchFamily="34" charset="-122"/>
            </a:endParaRPr>
          </a:p>
          <a:p>
            <a:pPr indent="35560">
              <a:lnSpc>
                <a:spcPts val="2220"/>
              </a:lnSpc>
              <a:defRPr sz="1600">
                <a:solidFill>
                  <a:srgbClr val="181717"/>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400">
                <a:latin typeface="微软雅黑" panose="020B0503020204020204" pitchFamily="34" charset="-122"/>
                <a:ea typeface="微软雅黑" panose="020B0503020204020204" pitchFamily="34" charset="-122"/>
              </a:rPr>
              <a:t>帮助机构进行定制化模型开发</a:t>
            </a:r>
            <a:endParaRPr sz="1400">
              <a:latin typeface="微软雅黑" panose="020B0503020204020204" pitchFamily="34" charset="-122"/>
              <a:ea typeface="微软雅黑" panose="020B0503020204020204" pitchFamily="34" charset="-122"/>
            </a:endParaRPr>
          </a:p>
        </p:txBody>
      </p:sp>
      <p:sp>
        <p:nvSpPr>
          <p:cNvPr id="54" name="难点4：变量开发验证时间长…"/>
          <p:cNvSpPr txBox="1"/>
          <p:nvPr/>
        </p:nvSpPr>
        <p:spPr>
          <a:xfrm>
            <a:off x="914876" y="5101811"/>
            <a:ext cx="4725974" cy="630940"/>
          </a:xfrm>
          <a:prstGeom prst="rect">
            <a:avLst/>
          </a:prstGeom>
          <a:noFill/>
          <a:ln w="12700" cap="flat">
            <a:noFill/>
            <a:miter lim="400000"/>
          </a:ln>
          <a:effectLst/>
        </p:spPr>
        <p:txBody>
          <a:bodyPr wrap="square" lIns="45719" tIns="45719" rIns="45719" bIns="45719" numCol="1" anchor="ctr">
            <a:spAutoFit/>
          </a:bodyPr>
          <a:lstStyle/>
          <a:p>
            <a:pPr>
              <a:spcAft>
                <a:spcPts val="600"/>
              </a:spcAft>
              <a:defRPr sz="1600" b="1">
                <a:solidFill>
                  <a:srgbClr val="181717"/>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a:solidFill>
                  <a:schemeClr val="accent2"/>
                </a:solidFill>
                <a:latin typeface="微软雅黑" panose="020B0503020204020204" pitchFamily="34" charset="-122"/>
                <a:ea typeface="微软雅黑" panose="020B0503020204020204" pitchFamily="34" charset="-122"/>
              </a:rPr>
              <a:t>难点4：变量开发验证时间长</a:t>
            </a:r>
            <a:endParaRPr>
              <a:solidFill>
                <a:schemeClr val="accent2"/>
              </a:solidFill>
              <a:latin typeface="微软雅黑" panose="020B0503020204020204" pitchFamily="34" charset="-122"/>
              <a:ea typeface="微软雅黑" panose="020B0503020204020204" pitchFamily="34" charset="-122"/>
            </a:endParaRPr>
          </a:p>
          <a:p>
            <a:pPr>
              <a:spcAft>
                <a:spcPts val="600"/>
              </a:spcAft>
              <a:defRPr sz="1600">
                <a:solidFill>
                  <a:srgbClr val="181717"/>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400">
                <a:latin typeface="微软雅黑" panose="020B0503020204020204" pitchFamily="34" charset="-122"/>
                <a:ea typeface="微软雅黑" panose="020B0503020204020204" pitchFamily="34" charset="-122"/>
              </a:rPr>
              <a:t>变量的数据较</a:t>
            </a:r>
            <a:r>
              <a:rPr lang="zh-CN" altLang="en-US" sz="1400">
                <a:latin typeface="微软雅黑" panose="020B0503020204020204" pitchFamily="34" charset="-122"/>
                <a:ea typeface="微软雅黑" panose="020B0503020204020204" pitchFamily="34" charset="-122"/>
              </a:rPr>
              <a:t>多</a:t>
            </a:r>
            <a:r>
              <a:rPr sz="1400">
                <a:latin typeface="微软雅黑" panose="020B0503020204020204" pitchFamily="34" charset="-122"/>
                <a:ea typeface="微软雅黑" panose="020B0503020204020204" pitchFamily="34" charset="-122"/>
              </a:rPr>
              <a:t>，逻辑</a:t>
            </a:r>
            <a:r>
              <a:rPr lang="zh-CN" altLang="en-US" sz="1400">
                <a:latin typeface="微软雅黑" panose="020B0503020204020204" pitchFamily="34" charset="-122"/>
                <a:ea typeface="微软雅黑" panose="020B0503020204020204" pitchFamily="34" charset="-122"/>
              </a:rPr>
              <a:t>复杂</a:t>
            </a:r>
            <a:r>
              <a:rPr sz="1400">
                <a:latin typeface="微软雅黑" panose="020B0503020204020204" pitchFamily="34" charset="-122"/>
                <a:ea typeface="微软雅黑" panose="020B0503020204020204" pitchFamily="34" charset="-122"/>
              </a:rPr>
              <a:t>，IT开发验证需要大量时间</a:t>
            </a:r>
            <a:endParaRPr sz="1400">
              <a:latin typeface="微软雅黑" panose="020B0503020204020204" pitchFamily="34" charset="-122"/>
              <a:ea typeface="微软雅黑" panose="020B0503020204020204" pitchFamily="34" charset="-122"/>
            </a:endParaRPr>
          </a:p>
        </p:txBody>
      </p:sp>
      <p:sp>
        <p:nvSpPr>
          <p:cNvPr id="58" name="编写Java完成所有变量的开发…"/>
          <p:cNvSpPr txBox="1"/>
          <p:nvPr/>
        </p:nvSpPr>
        <p:spPr>
          <a:xfrm>
            <a:off x="6744771" y="5103002"/>
            <a:ext cx="4467229" cy="634852"/>
          </a:xfrm>
          <a:prstGeom prst="rect">
            <a:avLst/>
          </a:prstGeom>
          <a:noFill/>
          <a:ln w="12700" cap="flat">
            <a:noFill/>
            <a:miter lim="400000"/>
          </a:ln>
          <a:effectLst/>
        </p:spPr>
        <p:txBody>
          <a:bodyPr wrap="square" lIns="45719" tIns="45719" rIns="45719" bIns="45719" numCol="1" anchor="ctr">
            <a:spAutoFit/>
          </a:bodyPr>
          <a:lstStyle/>
          <a:p>
            <a:pPr indent="35560">
              <a:lnSpc>
                <a:spcPts val="2220"/>
              </a:lnSpc>
              <a:defRPr sz="1600">
                <a:solidFill>
                  <a:srgbClr val="181717"/>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400">
                <a:latin typeface="微软雅黑" panose="020B0503020204020204" pitchFamily="34" charset="-122"/>
                <a:ea typeface="微软雅黑" panose="020B0503020204020204" pitchFamily="34" charset="-122"/>
              </a:rPr>
              <a:t>编写Java完成所有变量的开发</a:t>
            </a:r>
            <a:endParaRPr sz="1400">
              <a:latin typeface="微软雅黑" panose="020B0503020204020204" pitchFamily="34" charset="-122"/>
              <a:ea typeface="微软雅黑" panose="020B0503020204020204" pitchFamily="34" charset="-122"/>
            </a:endParaRPr>
          </a:p>
          <a:p>
            <a:pPr indent="35560">
              <a:lnSpc>
                <a:spcPts val="2220"/>
              </a:lnSpc>
              <a:defRPr sz="1600">
                <a:solidFill>
                  <a:srgbClr val="181717"/>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400">
                <a:latin typeface="微软雅黑" panose="020B0503020204020204" pitchFamily="34" charset="-122"/>
                <a:ea typeface="微软雅黑" panose="020B0503020204020204" pitchFamily="34" charset="-122"/>
              </a:rPr>
              <a:t>所有变量均完成逻辑验证，开发准确性测试</a:t>
            </a:r>
            <a:endParaRPr sz="1400">
              <a:latin typeface="微软雅黑" panose="020B0503020204020204" pitchFamily="34" charset="-122"/>
              <a:ea typeface="微软雅黑" panose="020B0503020204020204" pitchFamily="34" charset="-122"/>
            </a:endParaRPr>
          </a:p>
        </p:txBody>
      </p:sp>
      <p:sp>
        <p:nvSpPr>
          <p:cNvPr id="40" name="文本框 39"/>
          <p:cNvSpPr txBox="1"/>
          <p:nvPr/>
        </p:nvSpPr>
        <p:spPr>
          <a:xfrm>
            <a:off x="3749040" y="354231"/>
            <a:ext cx="6893730" cy="373500"/>
          </a:xfrm>
          <a:prstGeom prst="rect">
            <a:avLst/>
          </a:prstGeom>
        </p:spPr>
        <p:txBody>
          <a:bodyPr vert="horz" lIns="91440" tIns="45720" rIns="91440" bIns="45720" rtlCol="0" anchor="ctr">
            <a:noAutofit/>
          </a:bodyPr>
          <a:lstStyle>
            <a:defPPr>
              <a:defRPr lang="zh-HK"/>
            </a:defPPr>
            <a:lvl1pPr>
              <a:lnSpc>
                <a:spcPct val="120000"/>
              </a:lnSpc>
              <a:spcBef>
                <a:spcPct val="0"/>
              </a:spcBef>
              <a:defRPr b="1">
                <a:gradFill>
                  <a:gsLst>
                    <a:gs pos="0">
                      <a:srgbClr val="46C484"/>
                    </a:gs>
                    <a:gs pos="100000">
                      <a:srgbClr val="2351B4"/>
                    </a:gs>
                  </a:gsLst>
                  <a:lin ang="10800000" scaled="1"/>
                </a:gradFill>
                <a:latin typeface="微软雅黑" panose="020B0503020204020204" pitchFamily="34" charset="-122"/>
                <a:ea typeface="微软雅黑" panose="020B0503020204020204" pitchFamily="34" charset="-122"/>
                <a:cs typeface="+mj-cs"/>
              </a:defRPr>
            </a:lvl1pPr>
          </a:lstStyle>
          <a:p>
            <a:r>
              <a:rPr lang="zh-CN" altLang="en-US"/>
              <a:t>包含人行报告解析、核心变量衍生、变量管理的</a:t>
            </a:r>
            <a:r>
              <a:rPr lang="zh-CN" altLang="en-US">
                <a:sym typeface="思源黑体" panose="020B0400000000000000" pitchFamily="34" charset="-122"/>
              </a:rPr>
              <a:t>全流程解决方案</a:t>
            </a:r>
            <a:endParaRPr lang="zh-CN" altLang="en-US">
              <a:sym typeface="思源黑体" panose="020B0400000000000000" pitchFamily="34" charset="-122"/>
            </a:endParaRPr>
          </a:p>
        </p:txBody>
      </p:sp>
      <p:sp>
        <p:nvSpPr>
          <p:cNvPr id="68" name="难点2：变量衍生…"/>
          <p:cNvSpPr txBox="1"/>
          <p:nvPr/>
        </p:nvSpPr>
        <p:spPr>
          <a:xfrm>
            <a:off x="921791" y="2235157"/>
            <a:ext cx="4725974" cy="846384"/>
          </a:xfrm>
          <a:prstGeom prst="rect">
            <a:avLst/>
          </a:prstGeom>
          <a:noFill/>
          <a:ln w="12700" cap="flat">
            <a:noFill/>
            <a:miter lim="400000"/>
          </a:ln>
          <a:effectLst/>
        </p:spPr>
        <p:txBody>
          <a:bodyPr wrap="square" lIns="45719" tIns="45719" rIns="45719" bIns="45719" numCol="1" anchor="ctr">
            <a:spAutoFit/>
          </a:bodyPr>
          <a:lstStyle/>
          <a:p>
            <a:pPr>
              <a:spcAft>
                <a:spcPts val="600"/>
              </a:spcAft>
              <a:defRPr sz="1600" b="1">
                <a:solidFill>
                  <a:srgbClr val="181717"/>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a:solidFill>
                  <a:schemeClr val="accent2"/>
                </a:solidFill>
                <a:latin typeface="微软雅黑" panose="020B0503020204020204" pitchFamily="34" charset="-122"/>
                <a:ea typeface="微软雅黑" panose="020B0503020204020204" pitchFamily="34" charset="-122"/>
              </a:rPr>
              <a:t>难点</a:t>
            </a:r>
            <a:r>
              <a:rPr lang="en-US" altLang="zh-CN">
                <a:solidFill>
                  <a:schemeClr val="accent2"/>
                </a:solidFill>
                <a:latin typeface="微软雅黑" panose="020B0503020204020204" pitchFamily="34" charset="-122"/>
                <a:ea typeface="微软雅黑" panose="020B0503020204020204" pitchFamily="34" charset="-122"/>
              </a:rPr>
              <a:t>1</a:t>
            </a:r>
            <a:r>
              <a:rPr>
                <a:solidFill>
                  <a:schemeClr val="accent2"/>
                </a:solidFill>
                <a:latin typeface="微软雅黑" panose="020B0503020204020204" pitchFamily="34" charset="-122"/>
                <a:ea typeface="微软雅黑" panose="020B0503020204020204" pitchFamily="34" charset="-122"/>
              </a:rPr>
              <a:t>：</a:t>
            </a:r>
            <a:r>
              <a:rPr lang="zh-CN" altLang="en-US">
                <a:solidFill>
                  <a:schemeClr val="accent2"/>
                </a:solidFill>
                <a:latin typeface="微软雅黑" panose="020B0503020204020204" pitchFamily="34" charset="-122"/>
                <a:ea typeface="微软雅黑" panose="020B0503020204020204" pitchFamily="34" charset="-122"/>
              </a:rPr>
              <a:t>报告整理</a:t>
            </a:r>
            <a:endParaRPr>
              <a:solidFill>
                <a:schemeClr val="accent2"/>
              </a:solidFill>
              <a:latin typeface="微软雅黑" panose="020B0503020204020204" pitchFamily="34" charset="-122"/>
              <a:ea typeface="微软雅黑" panose="020B0503020204020204" pitchFamily="34" charset="-122"/>
            </a:endParaRPr>
          </a:p>
          <a:p>
            <a:pPr>
              <a:spcAft>
                <a:spcPts val="600"/>
              </a:spcAft>
              <a:defRPr sz="1600">
                <a:solidFill>
                  <a:srgbClr val="181717"/>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400">
                <a:latin typeface="微软雅黑" panose="020B0503020204020204" pitchFamily="34" charset="-122"/>
                <a:ea typeface="微软雅黑" panose="020B0503020204020204" pitchFamily="34" charset="-122"/>
              </a:rPr>
              <a:t>人行征信报告信息分类较多，数据类型多样，分析整理时间和人力成本较高</a:t>
            </a:r>
            <a:endParaRPr lang="zh-CN" altLang="en-US" sz="1400">
              <a:latin typeface="微软雅黑" panose="020B0503020204020204" pitchFamily="34" charset="-122"/>
              <a:ea typeface="微软雅黑" panose="020B0503020204020204" pitchFamily="34" charset="-122"/>
            </a:endParaRPr>
          </a:p>
        </p:txBody>
      </p:sp>
      <p:cxnSp>
        <p:nvCxnSpPr>
          <p:cNvPr id="3" name="直线连接符 2"/>
          <p:cNvCxnSpPr/>
          <p:nvPr/>
        </p:nvCxnSpPr>
        <p:spPr>
          <a:xfrm>
            <a:off x="695656" y="3144970"/>
            <a:ext cx="5228365"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直线连接符 68"/>
          <p:cNvCxnSpPr/>
          <p:nvPr/>
        </p:nvCxnSpPr>
        <p:spPr>
          <a:xfrm>
            <a:off x="695656" y="4072817"/>
            <a:ext cx="5228365"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直线连接符 69"/>
          <p:cNvCxnSpPr/>
          <p:nvPr/>
        </p:nvCxnSpPr>
        <p:spPr>
          <a:xfrm>
            <a:off x="695656" y="4960323"/>
            <a:ext cx="5228365"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6437551" y="3144970"/>
            <a:ext cx="4982270" cy="1815353"/>
            <a:chOff x="6437550" y="3144970"/>
            <a:chExt cx="5228365" cy="1815353"/>
          </a:xfrm>
        </p:grpSpPr>
        <p:cxnSp>
          <p:nvCxnSpPr>
            <p:cNvPr id="75" name="直线连接符 74"/>
            <p:cNvCxnSpPr/>
            <p:nvPr/>
          </p:nvCxnSpPr>
          <p:spPr>
            <a:xfrm>
              <a:off x="6437550" y="3144970"/>
              <a:ext cx="5228365"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76" name="直线连接符 75"/>
            <p:cNvCxnSpPr/>
            <p:nvPr/>
          </p:nvCxnSpPr>
          <p:spPr>
            <a:xfrm>
              <a:off x="6437550" y="4072817"/>
              <a:ext cx="5228365"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77" name="直线连接符 76"/>
            <p:cNvCxnSpPr/>
            <p:nvPr/>
          </p:nvCxnSpPr>
          <p:spPr>
            <a:xfrm>
              <a:off x="6437550" y="4960323"/>
              <a:ext cx="5228365"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sp>
        <p:nvSpPr>
          <p:cNvPr id="78" name="圆角矩形"/>
          <p:cNvSpPr/>
          <p:nvPr/>
        </p:nvSpPr>
        <p:spPr>
          <a:xfrm>
            <a:off x="6432025" y="1408368"/>
            <a:ext cx="4987795" cy="537102"/>
          </a:xfrm>
          <a:prstGeom prst="roundRect">
            <a:avLst>
              <a:gd name="adj" fmla="val 0"/>
            </a:avLst>
          </a:prstGeom>
          <a:solidFill>
            <a:schemeClr val="accent2"/>
          </a:solidFill>
          <a:ln w="12700" cap="flat">
            <a:noFill/>
            <a:miter lim="400000"/>
          </a:ln>
          <a:effectLst/>
        </p:spPr>
        <p:txBody>
          <a:bodyPr wrap="square" lIns="45719" tIns="45719" rIns="45719" bIns="45719" numCol="1" anchor="ctr">
            <a:noAutofit/>
          </a:bodyPr>
          <a:lstStyle/>
          <a:p>
            <a:pPr algn="ctr"/>
            <a:r>
              <a:rPr lang="zh-CN" altLang="en-US">
                <a:solidFill>
                  <a:schemeClr val="bg1"/>
                </a:solidFill>
                <a:latin typeface="微软雅黑" panose="020B0503020204020204" pitchFamily="34" charset="-122"/>
                <a:ea typeface="微软雅黑" panose="020B0503020204020204" pitchFamily="34" charset="-122"/>
              </a:rPr>
              <a:t>融慧解决方案</a:t>
            </a:r>
            <a:endParaRPr lang="zh-CN" altLang="en-US">
              <a:solidFill>
                <a:schemeClr val="bg1"/>
              </a:solidFill>
              <a:latin typeface="微软雅黑" panose="020B0503020204020204" pitchFamily="34" charset="-122"/>
              <a:ea typeface="微软雅黑" panose="020B0503020204020204" pitchFamily="34" charset="-122"/>
            </a:endParaRPr>
          </a:p>
        </p:txBody>
      </p:sp>
      <p:cxnSp>
        <p:nvCxnSpPr>
          <p:cNvPr id="79" name="直线箭头连接符 78"/>
          <p:cNvCxnSpPr/>
          <p:nvPr/>
        </p:nvCxnSpPr>
        <p:spPr>
          <a:xfrm>
            <a:off x="5924021" y="2673345"/>
            <a:ext cx="508004" cy="0"/>
          </a:xfrm>
          <a:prstGeom prst="straightConnector1">
            <a:avLst/>
          </a:prstGeom>
          <a:ln w="9525">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0" name="直线箭头连接符 79"/>
          <p:cNvCxnSpPr/>
          <p:nvPr/>
        </p:nvCxnSpPr>
        <p:spPr>
          <a:xfrm>
            <a:off x="5924021" y="3618225"/>
            <a:ext cx="508004" cy="0"/>
          </a:xfrm>
          <a:prstGeom prst="straightConnector1">
            <a:avLst/>
          </a:prstGeom>
          <a:ln w="9525">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1" name="直线箭头连接符 80"/>
          <p:cNvCxnSpPr/>
          <p:nvPr/>
        </p:nvCxnSpPr>
        <p:spPr>
          <a:xfrm>
            <a:off x="5924021" y="4522465"/>
            <a:ext cx="508004" cy="0"/>
          </a:xfrm>
          <a:prstGeom prst="straightConnector1">
            <a:avLst/>
          </a:prstGeom>
          <a:ln w="9525">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2" name="直线箭头连接符 81"/>
          <p:cNvCxnSpPr/>
          <p:nvPr/>
        </p:nvCxnSpPr>
        <p:spPr>
          <a:xfrm>
            <a:off x="5924021" y="5426705"/>
            <a:ext cx="508004" cy="0"/>
          </a:xfrm>
          <a:prstGeom prst="straightConnector1">
            <a:avLst/>
          </a:prstGeom>
          <a:ln w="9525">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形 14"/>
          <p:cNvPicPr>
            <a:picLocks noChangeAspect="1"/>
          </p:cNvPicPr>
          <p:nvPr/>
        </p:nvPicPr>
        <p:blipFill rotWithShape="1">
          <a:blip r:embed="rId1" cstate="print">
            <a:extLst>
              <a:ext uri="{96DAC541-7B7A-43D3-8B79-37D633B846F1}">
                <asvg:svgBlip xmlns:asvg="http://schemas.microsoft.com/office/drawing/2016/SVG/main" r:embed="rId2"/>
              </a:ext>
            </a:extLst>
          </a:blip>
          <a:srcRect t="1" r="53242" b="74431"/>
          <a:stretch>
            <a:fillRect/>
          </a:stretch>
        </p:blipFill>
        <p:spPr>
          <a:xfrm>
            <a:off x="1" y="6297227"/>
            <a:ext cx="5700712" cy="560773"/>
          </a:xfrm>
          <a:prstGeom prst="rect">
            <a:avLst/>
          </a:prstGeom>
        </p:spPr>
      </p:pic>
      <p:pic>
        <p:nvPicPr>
          <p:cNvPr id="30" name="图形 29"/>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4848" y="6432551"/>
            <a:ext cx="1266825" cy="348836"/>
          </a:xfrm>
          <a:prstGeom prst="rect">
            <a:avLst/>
          </a:prstGeom>
        </p:spPr>
      </p:pic>
      <p:sp>
        <p:nvSpPr>
          <p:cNvPr id="34" name="Title 1"/>
          <p:cNvSpPr txBox="1"/>
          <p:nvPr/>
        </p:nvSpPr>
        <p:spPr>
          <a:xfrm>
            <a:off x="596843" y="180503"/>
            <a:ext cx="2602967" cy="707935"/>
          </a:xfrm>
          <a:prstGeom prst="rect">
            <a:avLst/>
          </a:prstGeom>
        </p:spPr>
        <p:txBody>
          <a:bodyPr/>
          <a:lstStyle>
            <a:lvl1pPr algn="l" defTabSz="914400" rtl="0" eaLnBrk="1" latinLnBrk="0" hangingPunct="1">
              <a:lnSpc>
                <a:spcPct val="80000"/>
              </a:lnSpc>
              <a:spcBef>
                <a:spcPct val="0"/>
              </a:spcBef>
              <a:buNone/>
              <a:defRPr sz="3600" b="1" i="0" kern="1200" spc="-100" baseline="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ts val="4320"/>
              </a:lnSpc>
            </a:pPr>
            <a:r>
              <a:rPr lang="zh-CN" altLang="en-US" sz="2400"/>
              <a:t>目 录</a:t>
            </a:r>
            <a:endParaRPr lang="en-US" sz="2800" dirty="0"/>
          </a:p>
        </p:txBody>
      </p:sp>
      <p:sp>
        <p:nvSpPr>
          <p:cNvPr id="94" name="Slide Number Placeholder 24"/>
          <p:cNvSpPr txBox="1"/>
          <p:nvPr/>
        </p:nvSpPr>
        <p:spPr>
          <a:xfrm>
            <a:off x="-162754" y="6390515"/>
            <a:ext cx="100385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6C48702-E445-134E-B960-6F692773524F}" type="slidenum">
              <a:rPr lang="en-US" sz="800" b="1" i="0" smtClean="0">
                <a:solidFill>
                  <a:schemeClr val="tx1"/>
                </a:solidFill>
                <a:latin typeface="Open Sans SemiBold" charset="0"/>
                <a:ea typeface="Open Sans SemiBold" charset="0"/>
                <a:cs typeface="Open Sans SemiBold" charset="0"/>
              </a:rPr>
            </a:fld>
            <a:endParaRPr lang="en-US" sz="800" b="1" i="0" dirty="0">
              <a:solidFill>
                <a:schemeClr val="tx1"/>
              </a:solidFill>
              <a:latin typeface="Open Sans SemiBold" charset="0"/>
              <a:ea typeface="Open Sans SemiBold" charset="0"/>
              <a:cs typeface="Open Sans SemiBold" charset="0"/>
            </a:endParaRPr>
          </a:p>
        </p:txBody>
      </p:sp>
      <p:pic>
        <p:nvPicPr>
          <p:cNvPr id="143" name="图形 142"/>
          <p:cNvPicPr>
            <a:picLocks noChangeAspect="1"/>
          </p:cNvPicPr>
          <p:nvPr/>
        </p:nvPicPr>
        <p:blipFill rotWithShape="1">
          <a:blip r:embed="rId1" cstate="print">
            <a:extLst>
              <a:ext uri="{96DAC541-7B7A-43D3-8B79-37D633B846F1}">
                <asvg:svgBlip xmlns:asvg="http://schemas.microsoft.com/office/drawing/2016/SVG/main" r:embed="rId2"/>
              </a:ext>
            </a:extLst>
          </a:blip>
          <a:srcRect t="1" r="53242" b="74431"/>
          <a:stretch>
            <a:fillRect/>
          </a:stretch>
        </p:blipFill>
        <p:spPr>
          <a:xfrm rot="10800000">
            <a:off x="6491288" y="0"/>
            <a:ext cx="5700712" cy="560773"/>
          </a:xfrm>
          <a:prstGeom prst="rect">
            <a:avLst/>
          </a:prstGeom>
        </p:spPr>
      </p:pic>
      <p:sp>
        <p:nvSpPr>
          <p:cNvPr id="2" name="矩形 1"/>
          <p:cNvSpPr/>
          <p:nvPr/>
        </p:nvSpPr>
        <p:spPr>
          <a:xfrm>
            <a:off x="1279649" y="3985027"/>
            <a:ext cx="2031325" cy="461665"/>
          </a:xfrm>
          <a:prstGeom prst="rect">
            <a:avLst/>
          </a:prstGeom>
        </p:spPr>
        <p:txBody>
          <a:bodyPr wrap="none">
            <a:spAutoFit/>
          </a:bodyPr>
          <a:lstStyle/>
          <a:p>
            <a:pPr algn="ctr">
              <a:spcBef>
                <a:spcPts val="1000"/>
              </a:spcBef>
            </a:pPr>
            <a:r>
              <a:rPr lang="zh-CN" altLang="en-US" sz="2400" b="1">
                <a:latin typeface="微软雅黑" panose="020B0503020204020204" pitchFamily="34" charset="-122"/>
                <a:ea typeface="微软雅黑" panose="020B0503020204020204" pitchFamily="34" charset="-122"/>
              </a:rPr>
              <a:t>融慧金科简介</a:t>
            </a:r>
            <a:endParaRPr lang="en-US" altLang="zh-CN" sz="2400" b="1" dirty="0">
              <a:latin typeface="微软雅黑" panose="020B0503020204020204" pitchFamily="34" charset="-122"/>
              <a:ea typeface="微软雅黑" panose="020B0503020204020204" pitchFamily="34" charset="-122"/>
            </a:endParaRPr>
          </a:p>
        </p:txBody>
      </p:sp>
      <p:sp>
        <p:nvSpPr>
          <p:cNvPr id="16" name="矩形 15"/>
          <p:cNvSpPr/>
          <p:nvPr/>
        </p:nvSpPr>
        <p:spPr>
          <a:xfrm>
            <a:off x="1264983" y="1936690"/>
            <a:ext cx="2060657" cy="1323439"/>
          </a:xfrm>
          <a:prstGeom prst="rect">
            <a:avLst/>
          </a:prstGeom>
        </p:spPr>
        <p:txBody>
          <a:bodyPr wrap="square">
            <a:spAutoFit/>
          </a:bodyPr>
          <a:lstStyle/>
          <a:p>
            <a:pPr algn="ctr">
              <a:spcBef>
                <a:spcPts val="1000"/>
              </a:spcBef>
            </a:pPr>
            <a:r>
              <a:rPr lang="en-US" altLang="zh-CN" sz="8000" b="1" dirty="0">
                <a:gradFill>
                  <a:gsLst>
                    <a:gs pos="0">
                      <a:schemeClr val="accent1"/>
                    </a:gs>
                    <a:gs pos="99000">
                      <a:schemeClr val="accent4"/>
                    </a:gs>
                  </a:gsLst>
                  <a:lin ang="16200000" scaled="1"/>
                </a:gradFill>
                <a:latin typeface="Cabin" pitchFamily="2" charset="0"/>
                <a:ea typeface="微软雅黑" panose="020B0503020204020204" pitchFamily="34" charset="-122"/>
                <a:cs typeface="Arial" panose="020B0604020202020204" pitchFamily="34" charset="0"/>
              </a:rPr>
              <a:t>01</a:t>
            </a:r>
            <a:endParaRPr lang="en-US" altLang="zh-CN" sz="8000" b="1" dirty="0">
              <a:gradFill>
                <a:gsLst>
                  <a:gs pos="0">
                    <a:schemeClr val="accent1"/>
                  </a:gs>
                  <a:gs pos="99000">
                    <a:schemeClr val="accent4"/>
                  </a:gs>
                </a:gsLst>
                <a:lin ang="16200000" scaled="1"/>
              </a:gradFill>
              <a:latin typeface="Cabin" pitchFamily="2" charset="0"/>
              <a:ea typeface="微软雅黑" panose="020B0503020204020204" pitchFamily="34" charset="-122"/>
              <a:cs typeface="Arial" panose="020B0604020202020204" pitchFamily="34" charset="0"/>
            </a:endParaRPr>
          </a:p>
        </p:txBody>
      </p:sp>
      <p:sp>
        <p:nvSpPr>
          <p:cNvPr id="18" name="矩形 17"/>
          <p:cNvSpPr/>
          <p:nvPr/>
        </p:nvSpPr>
        <p:spPr>
          <a:xfrm>
            <a:off x="1698032" y="1831306"/>
            <a:ext cx="1194558" cy="307777"/>
          </a:xfrm>
          <a:prstGeom prst="rect">
            <a:avLst/>
          </a:prstGeom>
        </p:spPr>
        <p:txBody>
          <a:bodyPr wrap="none">
            <a:spAutoFit/>
          </a:bodyPr>
          <a:lstStyle/>
          <a:p>
            <a:pPr algn="ctr">
              <a:spcBef>
                <a:spcPts val="1000"/>
              </a:spcBef>
            </a:pPr>
            <a:r>
              <a:rPr lang="en-US" altLang="zh-CN" sz="1400" dirty="0">
                <a:solidFill>
                  <a:schemeClr val="tx2">
                    <a:lumMod val="60000"/>
                    <a:lumOff val="40000"/>
                  </a:schemeClr>
                </a:solidFill>
                <a:latin typeface="Cabin" pitchFamily="2" charset="0"/>
              </a:rPr>
              <a:t>About</a:t>
            </a:r>
            <a:r>
              <a:rPr lang="zh-CN" altLang="en-US" sz="1400">
                <a:solidFill>
                  <a:schemeClr val="tx2">
                    <a:lumMod val="60000"/>
                    <a:lumOff val="40000"/>
                  </a:schemeClr>
                </a:solidFill>
                <a:latin typeface="Cabin" pitchFamily="2" charset="0"/>
              </a:rPr>
              <a:t> </a:t>
            </a:r>
            <a:r>
              <a:rPr lang="en-US" altLang="zh-CN" sz="1400" dirty="0" err="1">
                <a:solidFill>
                  <a:schemeClr val="tx2">
                    <a:lumMod val="60000"/>
                    <a:lumOff val="40000"/>
                  </a:schemeClr>
                </a:solidFill>
                <a:latin typeface="Cabin" pitchFamily="2" charset="0"/>
              </a:rPr>
              <a:t>FinTell</a:t>
            </a:r>
            <a:endParaRPr lang="en-US" altLang="zh-CN" sz="1400">
              <a:solidFill>
                <a:schemeClr val="tx2">
                  <a:lumMod val="60000"/>
                  <a:lumOff val="40000"/>
                </a:schemeClr>
              </a:solidFill>
              <a:latin typeface="Cabin" pitchFamily="2" charset="0"/>
            </a:endParaRPr>
          </a:p>
        </p:txBody>
      </p:sp>
      <p:sp>
        <p:nvSpPr>
          <p:cNvPr id="32" name="矩形 31"/>
          <p:cNvSpPr/>
          <p:nvPr/>
        </p:nvSpPr>
        <p:spPr>
          <a:xfrm>
            <a:off x="5102673" y="3985027"/>
            <a:ext cx="2031325" cy="461665"/>
          </a:xfrm>
          <a:prstGeom prst="rect">
            <a:avLst/>
          </a:prstGeom>
        </p:spPr>
        <p:txBody>
          <a:bodyPr wrap="none">
            <a:spAutoFit/>
          </a:bodyPr>
          <a:lstStyle/>
          <a:p>
            <a:pPr>
              <a:spcBef>
                <a:spcPts val="1000"/>
              </a:spcBef>
            </a:pPr>
            <a:r>
              <a:rPr lang="zh-CN" altLang="en-US" sz="2400" b="1">
                <a:latin typeface="微软雅黑" panose="020B0503020204020204" pitchFamily="34" charset="-122"/>
                <a:ea typeface="微软雅黑" panose="020B0503020204020204" pitchFamily="34" charset="-122"/>
              </a:rPr>
              <a:t>融慧产品服务</a:t>
            </a:r>
            <a:endParaRPr lang="en-US" altLang="zh-CN" sz="2400" b="1">
              <a:latin typeface="微软雅黑" panose="020B0503020204020204" pitchFamily="34" charset="-122"/>
              <a:ea typeface="微软雅黑" panose="020B0503020204020204" pitchFamily="34" charset="-122"/>
            </a:endParaRPr>
          </a:p>
        </p:txBody>
      </p:sp>
      <p:sp>
        <p:nvSpPr>
          <p:cNvPr id="33" name="矩形 32"/>
          <p:cNvSpPr/>
          <p:nvPr/>
        </p:nvSpPr>
        <p:spPr>
          <a:xfrm>
            <a:off x="5103473" y="1936690"/>
            <a:ext cx="2029724" cy="1323439"/>
          </a:xfrm>
          <a:prstGeom prst="rect">
            <a:avLst/>
          </a:prstGeom>
        </p:spPr>
        <p:txBody>
          <a:bodyPr wrap="square">
            <a:spAutoFit/>
          </a:bodyPr>
          <a:lstStyle/>
          <a:p>
            <a:pPr algn="ctr">
              <a:spcBef>
                <a:spcPts val="1000"/>
              </a:spcBef>
            </a:pPr>
            <a:r>
              <a:rPr lang="en-US" altLang="zh-CN" sz="8000" b="1">
                <a:gradFill>
                  <a:gsLst>
                    <a:gs pos="0">
                      <a:schemeClr val="accent1"/>
                    </a:gs>
                    <a:gs pos="99000">
                      <a:schemeClr val="accent4"/>
                    </a:gs>
                  </a:gsLst>
                  <a:lin ang="16200000" scaled="1"/>
                </a:gradFill>
                <a:latin typeface="Cabin" pitchFamily="2" charset="0"/>
                <a:ea typeface="微软雅黑" panose="020B0503020204020204" pitchFamily="34" charset="-122"/>
                <a:cs typeface="Arial" panose="020B0604020202020204" pitchFamily="34" charset="0"/>
              </a:rPr>
              <a:t>02</a:t>
            </a:r>
            <a:endParaRPr lang="en-US" altLang="zh-CN" sz="8000" b="1">
              <a:gradFill>
                <a:gsLst>
                  <a:gs pos="0">
                    <a:schemeClr val="accent1"/>
                  </a:gs>
                  <a:gs pos="99000">
                    <a:schemeClr val="accent4"/>
                  </a:gs>
                </a:gsLst>
                <a:lin ang="16200000" scaled="1"/>
              </a:gradFill>
              <a:latin typeface="Cabin" pitchFamily="2" charset="0"/>
              <a:ea typeface="微软雅黑" panose="020B0503020204020204" pitchFamily="34" charset="-122"/>
              <a:cs typeface="Arial" panose="020B0604020202020204" pitchFamily="34" charset="0"/>
            </a:endParaRPr>
          </a:p>
        </p:txBody>
      </p:sp>
      <p:sp>
        <p:nvSpPr>
          <p:cNvPr id="35" name="矩形 34"/>
          <p:cNvSpPr/>
          <p:nvPr/>
        </p:nvSpPr>
        <p:spPr>
          <a:xfrm>
            <a:off x="5408043" y="1831306"/>
            <a:ext cx="1420582" cy="307777"/>
          </a:xfrm>
          <a:prstGeom prst="rect">
            <a:avLst/>
          </a:prstGeom>
        </p:spPr>
        <p:txBody>
          <a:bodyPr wrap="none">
            <a:spAutoFit/>
          </a:bodyPr>
          <a:lstStyle/>
          <a:p>
            <a:pPr algn="ctr">
              <a:spcBef>
                <a:spcPts val="1000"/>
              </a:spcBef>
            </a:pPr>
            <a:r>
              <a:rPr lang="en-US" altLang="zh-CN" sz="1400">
                <a:solidFill>
                  <a:schemeClr val="tx2">
                    <a:lumMod val="60000"/>
                    <a:lumOff val="40000"/>
                  </a:schemeClr>
                </a:solidFill>
                <a:latin typeface="Cabin" pitchFamily="2" charset="0"/>
              </a:rPr>
              <a:t>Product</a:t>
            </a:r>
            <a:r>
              <a:rPr lang="zh-CN" altLang="en-US" sz="1400">
                <a:solidFill>
                  <a:schemeClr val="tx2">
                    <a:lumMod val="60000"/>
                    <a:lumOff val="40000"/>
                  </a:schemeClr>
                </a:solidFill>
                <a:latin typeface="Cabin" pitchFamily="2" charset="0"/>
              </a:rPr>
              <a:t> </a:t>
            </a:r>
            <a:r>
              <a:rPr lang="en-US" altLang="zh-CN" sz="1400">
                <a:solidFill>
                  <a:schemeClr val="tx2">
                    <a:lumMod val="60000"/>
                    <a:lumOff val="40000"/>
                  </a:schemeClr>
                </a:solidFill>
                <a:latin typeface="Cabin" pitchFamily="2" charset="0"/>
              </a:rPr>
              <a:t>&amp;</a:t>
            </a:r>
            <a:r>
              <a:rPr lang="zh-CN" altLang="en-US" sz="1400">
                <a:solidFill>
                  <a:schemeClr val="tx2">
                    <a:lumMod val="60000"/>
                    <a:lumOff val="40000"/>
                  </a:schemeClr>
                </a:solidFill>
                <a:latin typeface="Cabin" pitchFamily="2" charset="0"/>
              </a:rPr>
              <a:t> </a:t>
            </a:r>
            <a:r>
              <a:rPr lang="en-US" altLang="zh-CN" sz="1400">
                <a:solidFill>
                  <a:schemeClr val="tx2">
                    <a:lumMod val="60000"/>
                    <a:lumOff val="40000"/>
                  </a:schemeClr>
                </a:solidFill>
                <a:latin typeface="Cabin" pitchFamily="2" charset="0"/>
              </a:rPr>
              <a:t>Service</a:t>
            </a:r>
            <a:endParaRPr lang="en-US" altLang="zh-CN" sz="1400">
              <a:solidFill>
                <a:schemeClr val="tx2">
                  <a:lumMod val="60000"/>
                  <a:lumOff val="40000"/>
                </a:schemeClr>
              </a:solidFill>
              <a:latin typeface="Cabin" pitchFamily="2" charset="0"/>
            </a:endParaRPr>
          </a:p>
        </p:txBody>
      </p:sp>
      <p:sp>
        <p:nvSpPr>
          <p:cNvPr id="37" name="矩形 36"/>
          <p:cNvSpPr/>
          <p:nvPr/>
        </p:nvSpPr>
        <p:spPr>
          <a:xfrm>
            <a:off x="8910230" y="3985027"/>
            <a:ext cx="2031325" cy="461665"/>
          </a:xfrm>
          <a:prstGeom prst="rect">
            <a:avLst/>
          </a:prstGeom>
        </p:spPr>
        <p:txBody>
          <a:bodyPr wrap="none">
            <a:spAutoFit/>
          </a:bodyPr>
          <a:lstStyle/>
          <a:p>
            <a:pPr algn="ctr">
              <a:spcBef>
                <a:spcPts val="1000"/>
              </a:spcBef>
            </a:pPr>
            <a:r>
              <a:rPr lang="zh-CN" altLang="en-US" sz="2400" b="1">
                <a:latin typeface="微软雅黑" panose="020B0503020204020204" pitchFamily="34" charset="-122"/>
                <a:ea typeface="微软雅黑" panose="020B0503020204020204" pitchFamily="34" charset="-122"/>
              </a:rPr>
              <a:t>融慧成功案例</a:t>
            </a:r>
            <a:endParaRPr lang="en-US" altLang="zh-CN" sz="2400" b="1">
              <a:latin typeface="微软雅黑" panose="020B0503020204020204" pitchFamily="34" charset="-122"/>
              <a:ea typeface="微软雅黑" panose="020B0503020204020204" pitchFamily="34" charset="-122"/>
            </a:endParaRPr>
          </a:p>
        </p:txBody>
      </p:sp>
      <p:sp>
        <p:nvSpPr>
          <p:cNvPr id="38" name="矩形 37"/>
          <p:cNvSpPr/>
          <p:nvPr/>
        </p:nvSpPr>
        <p:spPr>
          <a:xfrm>
            <a:off x="9083241" y="1936690"/>
            <a:ext cx="1685302" cy="1323439"/>
          </a:xfrm>
          <a:prstGeom prst="rect">
            <a:avLst/>
          </a:prstGeom>
        </p:spPr>
        <p:txBody>
          <a:bodyPr wrap="square">
            <a:spAutoFit/>
          </a:bodyPr>
          <a:lstStyle/>
          <a:p>
            <a:pPr algn="ctr">
              <a:spcBef>
                <a:spcPts val="1000"/>
              </a:spcBef>
            </a:pPr>
            <a:r>
              <a:rPr lang="en-US" altLang="zh-CN" sz="8000" b="1">
                <a:gradFill>
                  <a:gsLst>
                    <a:gs pos="0">
                      <a:schemeClr val="accent1"/>
                    </a:gs>
                    <a:gs pos="99000">
                      <a:schemeClr val="accent4"/>
                    </a:gs>
                  </a:gsLst>
                  <a:lin ang="16200000" scaled="1"/>
                </a:gradFill>
                <a:latin typeface="Cabin" pitchFamily="2" charset="0"/>
                <a:ea typeface="微软雅黑" panose="020B0503020204020204" pitchFamily="34" charset="-122"/>
                <a:cs typeface="Arial" panose="020B0604020202020204" pitchFamily="34" charset="0"/>
              </a:rPr>
              <a:t>03</a:t>
            </a:r>
            <a:endParaRPr lang="en-US" altLang="zh-CN" sz="8000" b="1">
              <a:gradFill>
                <a:gsLst>
                  <a:gs pos="0">
                    <a:schemeClr val="accent1"/>
                  </a:gs>
                  <a:gs pos="99000">
                    <a:schemeClr val="accent4"/>
                  </a:gs>
                </a:gsLst>
                <a:lin ang="16200000" scaled="1"/>
              </a:gradFill>
              <a:latin typeface="Cabin" pitchFamily="2" charset="0"/>
              <a:ea typeface="微软雅黑" panose="020B0503020204020204" pitchFamily="34" charset="-122"/>
              <a:cs typeface="Arial" panose="020B0604020202020204" pitchFamily="34" charset="0"/>
            </a:endParaRPr>
          </a:p>
        </p:txBody>
      </p:sp>
      <p:sp>
        <p:nvSpPr>
          <p:cNvPr id="39" name="矩形 38"/>
          <p:cNvSpPr/>
          <p:nvPr/>
        </p:nvSpPr>
        <p:spPr>
          <a:xfrm>
            <a:off x="9306171" y="1831306"/>
            <a:ext cx="1239442" cy="307777"/>
          </a:xfrm>
          <a:prstGeom prst="rect">
            <a:avLst/>
          </a:prstGeom>
        </p:spPr>
        <p:txBody>
          <a:bodyPr wrap="none">
            <a:spAutoFit/>
          </a:bodyPr>
          <a:lstStyle/>
          <a:p>
            <a:pPr algn="ctr">
              <a:spcBef>
                <a:spcPts val="1000"/>
              </a:spcBef>
            </a:pPr>
            <a:r>
              <a:rPr lang="en-US" altLang="zh-CN" sz="1400">
                <a:solidFill>
                  <a:schemeClr val="tx2">
                    <a:lumMod val="60000"/>
                    <a:lumOff val="40000"/>
                  </a:schemeClr>
                </a:solidFill>
                <a:latin typeface="Cabin" pitchFamily="2" charset="0"/>
              </a:rPr>
              <a:t>Winning</a:t>
            </a:r>
            <a:r>
              <a:rPr lang="zh-CN" altLang="en-US" sz="1400">
                <a:solidFill>
                  <a:schemeClr val="tx2">
                    <a:lumMod val="60000"/>
                    <a:lumOff val="40000"/>
                  </a:schemeClr>
                </a:solidFill>
                <a:latin typeface="Cabin" pitchFamily="2" charset="0"/>
              </a:rPr>
              <a:t> </a:t>
            </a:r>
            <a:r>
              <a:rPr lang="en-US" altLang="zh-CN" sz="1400">
                <a:solidFill>
                  <a:schemeClr val="tx2">
                    <a:lumMod val="60000"/>
                    <a:lumOff val="40000"/>
                  </a:schemeClr>
                </a:solidFill>
                <a:latin typeface="Cabin" pitchFamily="2" charset="0"/>
              </a:rPr>
              <a:t>Cases</a:t>
            </a:r>
            <a:endParaRPr lang="en-US" altLang="zh-CN" sz="1400">
              <a:solidFill>
                <a:schemeClr val="tx2">
                  <a:lumMod val="60000"/>
                  <a:lumOff val="40000"/>
                </a:schemeClr>
              </a:solidFill>
              <a:latin typeface="Cabin" pitchFamily="2" charset="0"/>
            </a:endParaRPr>
          </a:p>
        </p:txBody>
      </p:sp>
      <p:sp>
        <p:nvSpPr>
          <p:cNvPr id="21" name="Title 1"/>
          <p:cNvSpPr txBox="1"/>
          <p:nvPr/>
        </p:nvSpPr>
        <p:spPr>
          <a:xfrm>
            <a:off x="1438276" y="204976"/>
            <a:ext cx="2602967" cy="563606"/>
          </a:xfrm>
          <a:prstGeom prst="rect">
            <a:avLst/>
          </a:prstGeom>
        </p:spPr>
        <p:txBody>
          <a:bodyPr/>
          <a:lstStyle>
            <a:lvl1pPr algn="l" defTabSz="914400" rtl="0" eaLnBrk="1" latinLnBrk="0" hangingPunct="1">
              <a:lnSpc>
                <a:spcPct val="80000"/>
              </a:lnSpc>
              <a:spcBef>
                <a:spcPct val="0"/>
              </a:spcBef>
              <a:buNone/>
              <a:defRPr sz="3600" b="1" i="0" kern="1200" spc="-100" baseline="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ts val="4320"/>
              </a:lnSpc>
            </a:pPr>
            <a:r>
              <a:rPr lang="en-US" altLang="zh-CN" sz="2000"/>
              <a:t>Contents</a:t>
            </a:r>
            <a:endParaRPr lang="en-US" altLang="zh-CN" sz="2000"/>
          </a:p>
        </p:txBody>
      </p:sp>
      <p:cxnSp>
        <p:nvCxnSpPr>
          <p:cNvPr id="5" name="直线连接符 4"/>
          <p:cNvCxnSpPr/>
          <p:nvPr/>
        </p:nvCxnSpPr>
        <p:spPr>
          <a:xfrm>
            <a:off x="702297" y="841852"/>
            <a:ext cx="389003" cy="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itle 29"/>
          <p:cNvSpPr txBox="1"/>
          <p:nvPr/>
        </p:nvSpPr>
        <p:spPr>
          <a:xfrm>
            <a:off x="565798" y="4202997"/>
            <a:ext cx="3459027" cy="822960"/>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2">
                    <a:lumMod val="10000"/>
                  </a:schemeClr>
                </a:solidFill>
                <a:latin typeface="+mj-lt"/>
                <a:ea typeface="+mj-ea"/>
                <a:cs typeface="+mj-cs"/>
              </a:defRPr>
            </a:lvl1pPr>
          </a:lstStyle>
          <a:p>
            <a:pPr algn="ctr">
              <a:lnSpc>
                <a:spcPct val="100000"/>
              </a:lnSpc>
            </a:pPr>
            <a:r>
              <a:rPr lang="zh-CN" altLang="en-US" sz="1400">
                <a:solidFill>
                  <a:schemeClr val="tx1">
                    <a:alpha val="80000"/>
                  </a:schemeClr>
                </a:solidFill>
                <a:latin typeface="微软雅黑" panose="020B0503020204020204" pitchFamily="34" charset="-122"/>
                <a:ea typeface="微软雅黑" panose="020B0503020204020204" pitchFamily="34" charset="-122"/>
              </a:rPr>
              <a:t>融慧金科的发展历程及荣誉</a:t>
            </a:r>
            <a:endParaRPr lang="en-US" sz="1400">
              <a:solidFill>
                <a:schemeClr val="tx1">
                  <a:alpha val="80000"/>
                </a:schemeClr>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2295311" y="3044208"/>
            <a:ext cx="7630581" cy="805495"/>
            <a:chOff x="2295311" y="2965324"/>
            <a:chExt cx="7630581" cy="1189633"/>
          </a:xfrm>
        </p:grpSpPr>
        <p:cxnSp>
          <p:nvCxnSpPr>
            <p:cNvPr id="29" name="直线连接符 28"/>
            <p:cNvCxnSpPr/>
            <p:nvPr/>
          </p:nvCxnSpPr>
          <p:spPr>
            <a:xfrm flipV="1">
              <a:off x="2295311" y="2965324"/>
              <a:ext cx="0" cy="117113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线连接符 39"/>
            <p:cNvCxnSpPr/>
            <p:nvPr/>
          </p:nvCxnSpPr>
          <p:spPr>
            <a:xfrm flipV="1">
              <a:off x="6118335" y="2983825"/>
              <a:ext cx="0" cy="117113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线连接符 41"/>
            <p:cNvCxnSpPr/>
            <p:nvPr/>
          </p:nvCxnSpPr>
          <p:spPr>
            <a:xfrm flipV="1">
              <a:off x="9925892" y="2983825"/>
              <a:ext cx="0" cy="1171132"/>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4" name="Title 29"/>
          <p:cNvSpPr txBox="1"/>
          <p:nvPr/>
        </p:nvSpPr>
        <p:spPr>
          <a:xfrm>
            <a:off x="4193098" y="4202997"/>
            <a:ext cx="3850473" cy="822960"/>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2">
                    <a:lumMod val="10000"/>
                  </a:schemeClr>
                </a:solidFill>
                <a:latin typeface="+mj-lt"/>
                <a:ea typeface="+mj-ea"/>
                <a:cs typeface="+mj-cs"/>
              </a:defRPr>
            </a:lvl1pPr>
          </a:lstStyle>
          <a:p>
            <a:pPr algn="ctr"/>
            <a:r>
              <a:rPr lang="zh-CN" altLang="en-US" sz="1400">
                <a:solidFill>
                  <a:schemeClr val="tx1">
                    <a:alpha val="80000"/>
                  </a:schemeClr>
                </a:solidFill>
                <a:latin typeface="微软雅黑" panose="020B0503020204020204" pitchFamily="34" charset="-122"/>
                <a:ea typeface="微软雅黑" panose="020B0503020204020204" pitchFamily="34" charset="-122"/>
              </a:rPr>
              <a:t>赋能全流程闭环服务</a:t>
            </a:r>
            <a:endParaRPr lang="en-US" altLang="zh-CN" sz="1400">
              <a:solidFill>
                <a:schemeClr val="tx1">
                  <a:alpha val="80000"/>
                </a:schemeClr>
              </a:solidFill>
              <a:latin typeface="微软雅黑" panose="020B0503020204020204" pitchFamily="34" charset="-122"/>
              <a:ea typeface="微软雅黑" panose="020B0503020204020204" pitchFamily="34" charset="-122"/>
            </a:endParaRPr>
          </a:p>
        </p:txBody>
      </p:sp>
      <p:sp>
        <p:nvSpPr>
          <p:cNvPr id="45" name="Title 29"/>
          <p:cNvSpPr txBox="1"/>
          <p:nvPr/>
        </p:nvSpPr>
        <p:spPr>
          <a:xfrm>
            <a:off x="8134720" y="4202997"/>
            <a:ext cx="3582343" cy="822960"/>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2">
                    <a:lumMod val="10000"/>
                  </a:schemeClr>
                </a:solidFill>
                <a:latin typeface="+mj-lt"/>
                <a:ea typeface="+mj-ea"/>
                <a:cs typeface="+mj-cs"/>
              </a:defRPr>
            </a:lvl1pPr>
          </a:lstStyle>
          <a:p>
            <a:pPr algn="ctr"/>
            <a:r>
              <a:rPr lang="zh-CN" altLang="en-US" sz="1400">
                <a:solidFill>
                  <a:schemeClr val="tx1">
                    <a:alpha val="80000"/>
                  </a:schemeClr>
                </a:solidFill>
                <a:latin typeface="微软雅黑" panose="020B0503020204020204" pitchFamily="34" charset="-122"/>
                <a:ea typeface="微软雅黑" panose="020B0503020204020204" pitchFamily="34" charset="-122"/>
              </a:rPr>
              <a:t>标杆客户成功合作案例</a:t>
            </a:r>
            <a:endParaRPr lang="en-US" altLang="zh-CN" sz="1400">
              <a:solidFill>
                <a:schemeClr val="tx1">
                  <a:alpha val="8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矩形"/>
          <p:cNvSpPr/>
          <p:nvPr/>
        </p:nvSpPr>
        <p:spPr>
          <a:xfrm>
            <a:off x="9533111" y="1402599"/>
            <a:ext cx="1244067" cy="4736086"/>
          </a:xfrm>
          <a:prstGeom prst="rect">
            <a:avLst/>
          </a:prstGeom>
          <a:solidFill>
            <a:schemeClr val="bg1">
              <a:lumMod val="95000"/>
            </a:schemeClr>
          </a:solidFill>
          <a:ln w="15875" cap="flat">
            <a:solidFill>
              <a:schemeClr val="accent2">
                <a:alpha val="75000"/>
              </a:schemeClr>
            </a:solidFill>
            <a:prstDash val="sysDot"/>
            <a:miter lim="800000"/>
          </a:ln>
          <a:effectLst/>
        </p:spPr>
        <p:txBody>
          <a:bodyPr wrap="square" lIns="45719" tIns="45719" rIns="45719" bIns="45719" numCol="1" anchor="ctr">
            <a:noAutofit/>
          </a:bodyPr>
          <a:lstStyle/>
          <a:p>
            <a:pPr algn="ctr">
              <a:defRPr>
                <a:solidFill>
                  <a:srgbClr val="FFFFFF"/>
                </a:solidFill>
                <a:latin typeface="思源黑体"/>
                <a:ea typeface="思源黑体"/>
                <a:cs typeface="思源黑体"/>
                <a:sym typeface="思源黑体"/>
              </a:defRPr>
            </a:pPr>
            <a:endParaRPr lang="zh-CN" altLang="en-US" b="1">
              <a:solidFill>
                <a:schemeClr val="accent2"/>
              </a:solidFill>
              <a:latin typeface="微软雅黑" panose="020B0503020204020204" pitchFamily="34" charset="-122"/>
              <a:ea typeface="微软雅黑" panose="020B0503020204020204" pitchFamily="34" charset="-122"/>
            </a:endParaRPr>
          </a:p>
        </p:txBody>
      </p:sp>
      <p:sp>
        <p:nvSpPr>
          <p:cNvPr id="87" name="圆角矩形 86"/>
          <p:cNvSpPr/>
          <p:nvPr/>
        </p:nvSpPr>
        <p:spPr>
          <a:xfrm>
            <a:off x="9714143" y="1700515"/>
            <a:ext cx="882003" cy="8820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84000" rIns="0" bIns="72000" rtlCol="0" anchor="ctr"/>
          <a:lstStyle/>
          <a:p>
            <a:pPr algn="ctr">
              <a:lnSpc>
                <a:spcPct val="150000"/>
              </a:lnSpc>
            </a:pPr>
            <a:r>
              <a:rPr kumimoji="1" lang="zh-CN" altLang="en-US" sz="1050">
                <a:solidFill>
                  <a:srgbClr val="3B6EDA"/>
                </a:solidFill>
                <a:latin typeface="微软雅黑" panose="020B0503020204020204" pitchFamily="34" charset="-122"/>
                <a:ea typeface="微软雅黑" panose="020B0503020204020204" pitchFamily="34" charset="-122"/>
                <a:cs typeface="微软雅黑" panose="020B0503020204020204" pitchFamily="34" charset="-122"/>
              </a:rPr>
              <a:t>信用卡中心</a:t>
            </a:r>
            <a:endParaRPr kumimoji="1" lang="zh-CN" altLang="en-US" sz="1050">
              <a:solidFill>
                <a:srgbClr val="3B6EDA"/>
              </a:solidFill>
              <a:latin typeface="微软雅黑" panose="020B0503020204020204" pitchFamily="34" charset="-122"/>
              <a:ea typeface="微软雅黑" panose="020B0503020204020204" pitchFamily="34" charset="-122"/>
              <a:cs typeface="微软雅黑" panose="020B0503020204020204" pitchFamily="34" charset="-122"/>
            </a:endParaRPr>
          </a:p>
          <a:p>
            <a:pPr algn="ctr">
              <a:lnSpc>
                <a:spcPct val="150000"/>
              </a:lnSpc>
            </a:pPr>
            <a:endParaRPr kumimoji="1" lang="zh-CN" altLang="en-US" sz="1050" b="1" spc="300">
              <a:solidFill>
                <a:srgbClr val="3B6EDA"/>
              </a:solidFill>
              <a:latin typeface="微软雅黑" panose="020B0503020204020204" pitchFamily="34" charset="-122"/>
              <a:ea typeface="微软雅黑" panose="020B0503020204020204" pitchFamily="34" charset="-122"/>
            </a:endParaRPr>
          </a:p>
        </p:txBody>
      </p:sp>
      <p:sp>
        <p:nvSpPr>
          <p:cNvPr id="278" name="圆角矩形 277"/>
          <p:cNvSpPr/>
          <p:nvPr/>
        </p:nvSpPr>
        <p:spPr>
          <a:xfrm>
            <a:off x="9714143" y="2678711"/>
            <a:ext cx="882003" cy="8820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792000" bIns="396000" rtlCol="0" anchor="ctr"/>
          <a:lstStyle/>
          <a:p>
            <a:pPr algn="ctr">
              <a:lnSpc>
                <a:spcPct val="150000"/>
              </a:lnSpc>
            </a:pPr>
            <a:r>
              <a:rPr kumimoji="1" lang="zh-CN" altLang="en-US" sz="1050">
                <a:solidFill>
                  <a:srgbClr val="3B6EDA"/>
                </a:solidFill>
                <a:latin typeface="微软雅黑" panose="020B0503020204020204" pitchFamily="34" charset="-122"/>
                <a:ea typeface="微软雅黑" panose="020B0503020204020204" pitchFamily="34" charset="-122"/>
                <a:cs typeface="微软雅黑" panose="020B0503020204020204" pitchFamily="34" charset="-122"/>
              </a:rPr>
              <a:t>零售业务</a:t>
            </a:r>
            <a:endParaRPr kumimoji="1" lang="zh-CN" altLang="en-US" sz="1050">
              <a:solidFill>
                <a:srgbClr val="3B6ED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9" name="圆角矩形 278"/>
          <p:cNvSpPr/>
          <p:nvPr/>
        </p:nvSpPr>
        <p:spPr>
          <a:xfrm>
            <a:off x="9714143" y="3656907"/>
            <a:ext cx="882003" cy="8820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792000" bIns="432000" rtlCol="0" anchor="ctr"/>
          <a:lstStyle/>
          <a:p>
            <a:pPr algn="ctr">
              <a:lnSpc>
                <a:spcPct val="150000"/>
              </a:lnSpc>
            </a:pPr>
            <a:r>
              <a:rPr kumimoji="1" lang="zh-CN" altLang="en-US" sz="105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风控业务</a:t>
            </a:r>
            <a:endParaRPr kumimoji="1" lang="zh-CN" altLang="en-US" sz="105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0" name="圆角矩形 279"/>
          <p:cNvSpPr/>
          <p:nvPr/>
        </p:nvSpPr>
        <p:spPr>
          <a:xfrm>
            <a:off x="9714143" y="4635102"/>
            <a:ext cx="882003" cy="8820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792000" bIns="432000" rtlCol="0" anchor="ctr"/>
          <a:lstStyle/>
          <a:p>
            <a:pPr algn="ctr">
              <a:lnSpc>
                <a:spcPct val="150000"/>
              </a:lnSpc>
            </a:pPr>
            <a:r>
              <a:rPr kumimoji="1" lang="zh-CN" altLang="en-US" sz="1050">
                <a:solidFill>
                  <a:srgbClr val="3B6EDA"/>
                </a:solidFill>
                <a:latin typeface="微软雅黑" panose="020B0503020204020204" pitchFamily="34" charset="-122"/>
                <a:ea typeface="微软雅黑" panose="020B0503020204020204" pitchFamily="34" charset="-122"/>
                <a:cs typeface="微软雅黑" panose="020B0503020204020204" pitchFamily="34" charset="-122"/>
              </a:rPr>
              <a:t>运营业务</a:t>
            </a:r>
            <a:endParaRPr kumimoji="1" lang="zh-CN" altLang="en-US" sz="1050">
              <a:solidFill>
                <a:srgbClr val="3B6ED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4" name="矩形 273"/>
          <p:cNvSpPr/>
          <p:nvPr/>
        </p:nvSpPr>
        <p:spPr>
          <a:xfrm>
            <a:off x="9528906" y="1098468"/>
            <a:ext cx="1244067" cy="3304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b="1" spc="300">
              <a:latin typeface="微软雅黑" panose="020B0503020204020204" pitchFamily="34" charset="-122"/>
              <a:ea typeface="微软雅黑" panose="020B0503020204020204" pitchFamily="34" charset="-122"/>
            </a:endParaRPr>
          </a:p>
        </p:txBody>
      </p:sp>
      <p:sp>
        <p:nvSpPr>
          <p:cNvPr id="162" name="矩形 161"/>
          <p:cNvSpPr/>
          <p:nvPr/>
        </p:nvSpPr>
        <p:spPr>
          <a:xfrm>
            <a:off x="706182" y="1098468"/>
            <a:ext cx="886345" cy="3041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微软雅黑" panose="020B0503020204020204" pitchFamily="34" charset="-122"/>
              <a:ea typeface="微软雅黑" panose="020B0503020204020204" pitchFamily="34" charset="-122"/>
            </a:endParaRPr>
          </a:p>
        </p:txBody>
      </p:sp>
      <p:sp>
        <p:nvSpPr>
          <p:cNvPr id="17" name="Title 1"/>
          <p:cNvSpPr txBox="1"/>
          <p:nvPr/>
        </p:nvSpPr>
        <p:spPr>
          <a:xfrm>
            <a:off x="611095" y="231117"/>
            <a:ext cx="2940273" cy="561644"/>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bg2">
                    <a:lumMod val="10000"/>
                  </a:schemeClr>
                </a:solidFill>
                <a:latin typeface="+mj-lt"/>
                <a:ea typeface="+mj-ea"/>
                <a:cs typeface="+mj-cs"/>
              </a:defRPr>
            </a:lvl1pPr>
          </a:lstStyle>
          <a:p>
            <a:pPr>
              <a:lnSpc>
                <a:spcPct val="100000"/>
              </a:lnSpc>
            </a:pPr>
            <a:r>
              <a:rPr lang="zh-CN" altLang="en-US" sz="2900" b="1">
                <a:solidFill>
                  <a:schemeClr val="tx1"/>
                </a:solidFill>
                <a:latin typeface="微软雅黑" panose="020B0503020204020204" pitchFamily="34" charset="-122"/>
                <a:ea typeface="微软雅黑" panose="020B0503020204020204" pitchFamily="34" charset="-122"/>
              </a:rPr>
              <a:t>数据源管理平台</a:t>
            </a:r>
            <a:endParaRPr lang="en-US" altLang="zh-CN" sz="2900" b="1">
              <a:solidFill>
                <a:schemeClr val="tx1"/>
              </a:solidFill>
              <a:latin typeface="微软雅黑" panose="020B0503020204020204" pitchFamily="34" charset="-122"/>
              <a:ea typeface="微软雅黑" panose="020B0503020204020204" pitchFamily="34" charset="-122"/>
            </a:endParaRPr>
          </a:p>
        </p:txBody>
      </p:sp>
      <p:sp>
        <p:nvSpPr>
          <p:cNvPr id="2" name="矩形 1"/>
          <p:cNvSpPr/>
          <p:nvPr/>
        </p:nvSpPr>
        <p:spPr>
          <a:xfrm>
            <a:off x="3373582" y="319419"/>
            <a:ext cx="5948874" cy="396134"/>
          </a:xfrm>
          <a:prstGeom prst="rect">
            <a:avLst/>
          </a:prstGeom>
        </p:spPr>
        <p:txBody>
          <a:bodyPr vert="horz" lIns="91440" tIns="45720" rIns="91440" bIns="45720" rtlCol="0" anchor="ctr">
            <a:noAutofit/>
          </a:bodyPr>
          <a:lstStyle/>
          <a:p>
            <a:pPr>
              <a:lnSpc>
                <a:spcPct val="120000"/>
              </a:lnSpc>
              <a:spcBef>
                <a:spcPct val="0"/>
              </a:spcBef>
            </a:pPr>
            <a:r>
              <a:rPr lang="zh-CN" altLang="en-US" sz="2000" b="1">
                <a:gradFill>
                  <a:gsLst>
                    <a:gs pos="0">
                      <a:srgbClr val="46C484"/>
                    </a:gs>
                    <a:gs pos="100000">
                      <a:srgbClr val="2351B4"/>
                    </a:gs>
                  </a:gsLst>
                  <a:lin ang="10800000" scaled="1"/>
                </a:gradFill>
                <a:latin typeface="微软雅黑" panose="020B0503020204020204" pitchFamily="34" charset="-122"/>
                <a:ea typeface="微软雅黑" panose="020B0503020204020204" pitchFamily="34" charset="-122"/>
                <a:cs typeface="+mj-cs"/>
                <a:sym typeface="思源黑体" panose="020B0400000000000000" pitchFamily="34" charset="-122"/>
              </a:rPr>
              <a:t>模块化平台，给予企业数据整体周期的全面保障</a:t>
            </a:r>
            <a:endParaRPr lang="zh-CN" altLang="en-US" sz="2000" b="1">
              <a:gradFill>
                <a:gsLst>
                  <a:gs pos="0">
                    <a:srgbClr val="46C484"/>
                  </a:gs>
                  <a:gs pos="100000">
                    <a:srgbClr val="2351B4"/>
                  </a:gs>
                </a:gsLst>
                <a:lin ang="10800000" scaled="1"/>
              </a:gradFill>
              <a:latin typeface="微软雅黑" panose="020B0503020204020204" pitchFamily="34" charset="-122"/>
              <a:ea typeface="微软雅黑" panose="020B0503020204020204" pitchFamily="34" charset="-122"/>
              <a:cs typeface="+mj-cs"/>
            </a:endParaRPr>
          </a:p>
        </p:txBody>
      </p:sp>
      <p:sp>
        <p:nvSpPr>
          <p:cNvPr id="29" name="右中括号 28"/>
          <p:cNvSpPr/>
          <p:nvPr/>
        </p:nvSpPr>
        <p:spPr>
          <a:xfrm rot="16200000">
            <a:off x="5432566" y="-616852"/>
            <a:ext cx="213536" cy="6773634"/>
          </a:xfrm>
          <a:prstGeom prst="rightBracket">
            <a:avLst>
              <a:gd name="adj" fmla="val 125864"/>
            </a:avLst>
          </a:prstGeom>
          <a:ln w="952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schemeClr val="tx2">
                  <a:lumMod val="50000"/>
                </a:schemeClr>
              </a:solidFill>
              <a:latin typeface="微软雅黑" panose="020B0503020204020204" pitchFamily="34" charset="-122"/>
              <a:ea typeface="微软雅黑" panose="020B0503020204020204" pitchFamily="34" charset="-122"/>
            </a:endParaRPr>
          </a:p>
        </p:txBody>
      </p:sp>
      <p:sp>
        <p:nvSpPr>
          <p:cNvPr id="107" name="矩形"/>
          <p:cNvSpPr/>
          <p:nvPr/>
        </p:nvSpPr>
        <p:spPr>
          <a:xfrm>
            <a:off x="1962246" y="1292237"/>
            <a:ext cx="7178116" cy="1157425"/>
          </a:xfrm>
          <a:prstGeom prst="rect">
            <a:avLst/>
          </a:prstGeom>
          <a:solidFill>
            <a:schemeClr val="accent2">
              <a:lumMod val="20000"/>
              <a:lumOff val="80000"/>
              <a:alpha val="29000"/>
            </a:schemeClr>
          </a:solidFill>
          <a:ln w="15875" cap="flat">
            <a:solidFill>
              <a:srgbClr val="3B77E5"/>
            </a:solidFill>
            <a:prstDash val="sysDot"/>
            <a:miter lim="800000"/>
          </a:ln>
          <a:effectLst/>
        </p:spPr>
        <p:txBody>
          <a:bodyPr wrap="square" lIns="45719" tIns="45719" rIns="45719" bIns="45719" numCol="1" anchor="ctr">
            <a:noAutofit/>
          </a:bodyPr>
          <a:lstStyle/>
          <a:p>
            <a:pPr algn="ctr">
              <a:defRPr>
                <a:solidFill>
                  <a:srgbClr val="FFFFFF"/>
                </a:solidFill>
                <a:latin typeface="思源黑体"/>
                <a:ea typeface="思源黑体"/>
                <a:cs typeface="思源黑体"/>
                <a:sym typeface="思源黑体"/>
              </a:defRPr>
            </a:pPr>
            <a:endParaRPr lang="zh-CN" altLang="en-US" b="1">
              <a:solidFill>
                <a:schemeClr val="accent2"/>
              </a:solidFill>
              <a:latin typeface="微软雅黑" panose="020B0503020204020204" pitchFamily="34" charset="-122"/>
              <a:ea typeface="微软雅黑" panose="020B0503020204020204" pitchFamily="34" charset="-122"/>
            </a:endParaRPr>
          </a:p>
        </p:txBody>
      </p:sp>
      <p:sp>
        <p:nvSpPr>
          <p:cNvPr id="7" name="圆角矩形 6"/>
          <p:cNvSpPr/>
          <p:nvPr/>
        </p:nvSpPr>
        <p:spPr>
          <a:xfrm>
            <a:off x="4245169" y="1098469"/>
            <a:ext cx="2491417" cy="33787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a:latin typeface="微软雅黑" panose="020B0503020204020204" pitchFamily="34" charset="-122"/>
                <a:ea typeface="微软雅黑" panose="020B0503020204020204" pitchFamily="34" charset="-122"/>
              </a:rPr>
              <a:t>核心支撑： 数据管理平台</a:t>
            </a:r>
            <a:endParaRPr kumimoji="1" lang="zh-CN" altLang="en-US" sz="1400" b="1">
              <a:latin typeface="微软雅黑" panose="020B0503020204020204" pitchFamily="34" charset="-122"/>
              <a:ea typeface="微软雅黑" panose="020B0503020204020204" pitchFamily="34" charset="-122"/>
            </a:endParaRPr>
          </a:p>
        </p:txBody>
      </p:sp>
      <p:sp>
        <p:nvSpPr>
          <p:cNvPr id="9" name="矩形 8"/>
          <p:cNvSpPr/>
          <p:nvPr/>
        </p:nvSpPr>
        <p:spPr>
          <a:xfrm>
            <a:off x="819752" y="5375952"/>
            <a:ext cx="667170" cy="253916"/>
          </a:xfrm>
          <a:prstGeom prst="rect">
            <a:avLst/>
          </a:prstGeom>
        </p:spPr>
        <p:txBody>
          <a:bodyPr wrap="none">
            <a:spAutoFit/>
          </a:bodyPr>
          <a:lstStyle/>
          <a:p>
            <a:pPr algn="ctr"/>
            <a:r>
              <a:rPr lang="zh-CN" altLang="en-US" sz="1050">
                <a:solidFill>
                  <a:schemeClr val="accent2"/>
                </a:solidFill>
                <a:latin typeface="微软雅黑" panose="020B0503020204020204" pitchFamily="34" charset="-122"/>
                <a:ea typeface="微软雅黑" panose="020B0503020204020204" pitchFamily="34" charset="-122"/>
              </a:rPr>
              <a:t>数据源</a:t>
            </a:r>
            <a:r>
              <a:rPr lang="en-US" altLang="zh-CN" sz="1050">
                <a:solidFill>
                  <a:schemeClr val="accent2"/>
                </a:solidFill>
                <a:latin typeface="微软雅黑" panose="020B0503020204020204" pitchFamily="34" charset="-122"/>
                <a:ea typeface="微软雅黑" panose="020B0503020204020204" pitchFamily="34" charset="-122"/>
              </a:rPr>
              <a:t>4</a:t>
            </a:r>
            <a:endParaRPr lang="zh-CN" altLang="en-US" sz="1050">
              <a:solidFill>
                <a:schemeClr val="accent2"/>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3228808" y="1578214"/>
            <a:ext cx="4624972" cy="790021"/>
            <a:chOff x="3277343" y="5092303"/>
            <a:chExt cx="5479634" cy="936011"/>
          </a:xfrm>
        </p:grpSpPr>
        <p:grpSp>
          <p:nvGrpSpPr>
            <p:cNvPr id="22" name="组合 21"/>
            <p:cNvGrpSpPr/>
            <p:nvPr/>
          </p:nvGrpSpPr>
          <p:grpSpPr>
            <a:xfrm>
              <a:off x="5360787" y="5092303"/>
              <a:ext cx="1312747" cy="936011"/>
              <a:chOff x="5460014" y="5092303"/>
              <a:chExt cx="1312747" cy="936011"/>
            </a:xfrm>
          </p:grpSpPr>
          <p:sp>
            <p:nvSpPr>
              <p:cNvPr id="3" name="圆角矩形 2"/>
              <p:cNvSpPr>
                <a:spLocks noChangeAspect="1"/>
              </p:cNvSpPr>
              <p:nvPr/>
            </p:nvSpPr>
            <p:spPr>
              <a:xfrm>
                <a:off x="5828386" y="5092303"/>
                <a:ext cx="576000" cy="5760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微软雅黑" panose="020B0503020204020204" pitchFamily="34" charset="-122"/>
                  <a:ea typeface="微软雅黑" panose="020B0503020204020204" pitchFamily="34" charset="-122"/>
                </a:endParaRPr>
              </a:p>
            </p:txBody>
          </p:sp>
          <p:sp>
            <p:nvSpPr>
              <p:cNvPr id="8" name="矩形 7"/>
              <p:cNvSpPr/>
              <p:nvPr/>
            </p:nvSpPr>
            <p:spPr>
              <a:xfrm>
                <a:off x="5460014" y="5700128"/>
                <a:ext cx="1312747" cy="328186"/>
              </a:xfrm>
              <a:prstGeom prst="rect">
                <a:avLst/>
              </a:prstGeom>
            </p:spPr>
            <p:txBody>
              <a:bodyPr wrap="none">
                <a:spAutoFit/>
              </a:bodyPr>
              <a:lstStyle/>
              <a:p>
                <a:pPr algn="ctr"/>
                <a:r>
                  <a:rPr lang="zh-CN" altLang="en-US" sz="1200" b="1">
                    <a:solidFill>
                      <a:srgbClr val="3B6EDA"/>
                    </a:solidFill>
                    <a:latin typeface="微软雅黑" panose="020B0503020204020204" pitchFamily="34" charset="-122"/>
                    <a:ea typeface="微软雅黑" panose="020B0503020204020204" pitchFamily="34" charset="-122"/>
                  </a:rPr>
                  <a:t>质量监控模块</a:t>
                </a:r>
                <a:endParaRPr lang="zh-CN" altLang="en-US" sz="1200" b="1">
                  <a:solidFill>
                    <a:srgbClr val="3B6EDA"/>
                  </a:solidFill>
                  <a:latin typeface="微软雅黑" panose="020B0503020204020204" pitchFamily="34" charset="-122"/>
                  <a:ea typeface="微软雅黑" panose="020B0503020204020204" pitchFamily="34" charset="-122"/>
                </a:endParaRPr>
              </a:p>
            </p:txBody>
          </p:sp>
        </p:grpSp>
        <p:grpSp>
          <p:nvGrpSpPr>
            <p:cNvPr id="21" name="组合 20"/>
            <p:cNvGrpSpPr/>
            <p:nvPr/>
          </p:nvGrpSpPr>
          <p:grpSpPr>
            <a:xfrm>
              <a:off x="3277343" y="5092303"/>
              <a:ext cx="1312747" cy="936011"/>
              <a:chOff x="3596489" y="5092303"/>
              <a:chExt cx="1312747" cy="936011"/>
            </a:xfrm>
          </p:grpSpPr>
          <p:sp>
            <p:nvSpPr>
              <p:cNvPr id="139" name="圆角矩形 138"/>
              <p:cNvSpPr>
                <a:spLocks noChangeAspect="1"/>
              </p:cNvSpPr>
              <p:nvPr/>
            </p:nvSpPr>
            <p:spPr>
              <a:xfrm>
                <a:off x="3964862" y="5092303"/>
                <a:ext cx="576000" cy="5760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微软雅黑" panose="020B0503020204020204" pitchFamily="34" charset="-122"/>
                  <a:ea typeface="微软雅黑" panose="020B0503020204020204" pitchFamily="34" charset="-122"/>
                </a:endParaRPr>
              </a:p>
            </p:txBody>
          </p:sp>
          <p:sp>
            <p:nvSpPr>
              <p:cNvPr id="140" name="矩形 139"/>
              <p:cNvSpPr/>
              <p:nvPr/>
            </p:nvSpPr>
            <p:spPr>
              <a:xfrm>
                <a:off x="3596489" y="5700128"/>
                <a:ext cx="1312747" cy="328186"/>
              </a:xfrm>
              <a:prstGeom prst="rect">
                <a:avLst/>
              </a:prstGeom>
            </p:spPr>
            <p:txBody>
              <a:bodyPr wrap="none">
                <a:spAutoFit/>
              </a:bodyPr>
              <a:lstStyle/>
              <a:p>
                <a:pPr algn="ctr"/>
                <a:r>
                  <a:rPr lang="zh-CN" altLang="en-US" sz="1200" b="1">
                    <a:solidFill>
                      <a:srgbClr val="3B6EDA"/>
                    </a:solidFill>
                    <a:latin typeface="微软雅黑" panose="020B0503020204020204" pitchFamily="34" charset="-122"/>
                    <a:ea typeface="微软雅黑" panose="020B0503020204020204" pitchFamily="34" charset="-122"/>
                  </a:rPr>
                  <a:t>基础系统模块</a:t>
                </a:r>
                <a:endParaRPr lang="zh-CN" altLang="en-US" sz="1200" b="1">
                  <a:solidFill>
                    <a:srgbClr val="3B6EDA"/>
                  </a:solidFill>
                  <a:latin typeface="微软雅黑" panose="020B0503020204020204" pitchFamily="34" charset="-122"/>
                  <a:ea typeface="微软雅黑" panose="020B0503020204020204" pitchFamily="34" charset="-122"/>
                </a:endParaRPr>
              </a:p>
            </p:txBody>
          </p:sp>
        </p:grpSp>
        <p:grpSp>
          <p:nvGrpSpPr>
            <p:cNvPr id="141" name="组合 140"/>
            <p:cNvGrpSpPr/>
            <p:nvPr/>
          </p:nvGrpSpPr>
          <p:grpSpPr>
            <a:xfrm>
              <a:off x="7444230" y="5092303"/>
              <a:ext cx="1312747" cy="936011"/>
              <a:chOff x="5460014" y="5092303"/>
              <a:chExt cx="1312747" cy="936011"/>
            </a:xfrm>
          </p:grpSpPr>
          <p:sp>
            <p:nvSpPr>
              <p:cNvPr id="142" name="圆角矩形 141"/>
              <p:cNvSpPr>
                <a:spLocks noChangeAspect="1"/>
              </p:cNvSpPr>
              <p:nvPr/>
            </p:nvSpPr>
            <p:spPr>
              <a:xfrm>
                <a:off x="5828386" y="5092303"/>
                <a:ext cx="576000" cy="576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微软雅黑" panose="020B0503020204020204" pitchFamily="34" charset="-122"/>
                  <a:ea typeface="微软雅黑" panose="020B0503020204020204" pitchFamily="34" charset="-122"/>
                </a:endParaRPr>
              </a:p>
            </p:txBody>
          </p:sp>
          <p:sp>
            <p:nvSpPr>
              <p:cNvPr id="143" name="矩形 142"/>
              <p:cNvSpPr/>
              <p:nvPr/>
            </p:nvSpPr>
            <p:spPr>
              <a:xfrm>
                <a:off x="5460014" y="5700128"/>
                <a:ext cx="1312747" cy="328186"/>
              </a:xfrm>
              <a:prstGeom prst="rect">
                <a:avLst/>
              </a:prstGeom>
            </p:spPr>
            <p:txBody>
              <a:bodyPr wrap="none">
                <a:spAutoFit/>
              </a:bodyPr>
              <a:lstStyle/>
              <a:p>
                <a:pPr algn="ctr"/>
                <a:r>
                  <a:rPr lang="zh-CN" altLang="en-US" sz="1200" b="1">
                    <a:solidFill>
                      <a:srgbClr val="3B6EDA"/>
                    </a:solidFill>
                    <a:latin typeface="微软雅黑" panose="020B0503020204020204" pitchFamily="34" charset="-122"/>
                    <a:ea typeface="微软雅黑" panose="020B0503020204020204" pitchFamily="34" charset="-122"/>
                  </a:rPr>
                  <a:t>财务管理模块</a:t>
                </a:r>
                <a:endParaRPr lang="zh-CN" altLang="en-US" sz="1200" b="1">
                  <a:solidFill>
                    <a:srgbClr val="3B6EDA"/>
                  </a:solidFill>
                  <a:latin typeface="微软雅黑" panose="020B0503020204020204" pitchFamily="34" charset="-122"/>
                  <a:ea typeface="微软雅黑" panose="020B0503020204020204" pitchFamily="34" charset="-122"/>
                </a:endParaRPr>
              </a:p>
            </p:txBody>
          </p:sp>
        </p:grpSp>
      </p:grpSp>
      <p:pic>
        <p:nvPicPr>
          <p:cNvPr id="26" name="图形 25" descr="靶心 纯色填充"/>
          <p:cNvPicPr>
            <a:picLocks noChangeAspect="1"/>
          </p:cNvPicPr>
          <p:nvPr/>
        </p:nvPicPr>
        <p:blipFill>
          <a:blip r:embed="rId1" cstate="print">
            <a:extLst>
              <a:ext uri="{96DAC541-7B7A-43D3-8B79-37D633B846F1}">
                <asvg:svgBlip xmlns:asvg="http://schemas.microsoft.com/office/drawing/2016/SVG/main" r:embed="rId2"/>
              </a:ext>
            </a:extLst>
          </a:blip>
          <a:stretch>
            <a:fillRect/>
          </a:stretch>
        </p:blipFill>
        <p:spPr>
          <a:xfrm>
            <a:off x="5362198" y="1635845"/>
            <a:ext cx="358194" cy="358194"/>
          </a:xfrm>
          <a:prstGeom prst="rect">
            <a:avLst/>
          </a:prstGeom>
        </p:spPr>
      </p:pic>
      <p:pic>
        <p:nvPicPr>
          <p:cNvPr id="18" name="图形 17" descr="区块链 纯色填充"/>
          <p:cNvPicPr>
            <a:picLocks noChangeAspect="1"/>
          </p:cNvPicPr>
          <p:nvPr/>
        </p:nvPicPr>
        <p:blipFill>
          <a:blip r:embed="rId3" cstate="print">
            <a:extLst>
              <a:ext uri="{96DAC541-7B7A-43D3-8B79-37D633B846F1}">
                <asvg:svgBlip xmlns:asvg="http://schemas.microsoft.com/office/drawing/2016/SVG/main" r:embed="rId4"/>
              </a:ext>
            </a:extLst>
          </a:blip>
          <a:stretch>
            <a:fillRect/>
          </a:stretch>
        </p:blipFill>
        <p:spPr>
          <a:xfrm>
            <a:off x="3584939" y="1609225"/>
            <a:ext cx="396513" cy="396513"/>
          </a:xfrm>
          <a:prstGeom prst="rect">
            <a:avLst/>
          </a:prstGeom>
        </p:spPr>
      </p:pic>
      <p:pic>
        <p:nvPicPr>
          <p:cNvPr id="20" name="图形 19" descr="元 纯色填充"/>
          <p:cNvPicPr>
            <a:picLocks noChangeAspect="1"/>
          </p:cNvPicPr>
          <p:nvPr/>
        </p:nvPicPr>
        <p:blipFill>
          <a:blip r:embed="rId5" cstate="print">
            <a:extLst>
              <a:ext uri="{96DAC541-7B7A-43D3-8B79-37D633B846F1}">
                <asvg:svgBlip xmlns:asvg="http://schemas.microsoft.com/office/drawing/2016/SVG/main" r:embed="rId6"/>
              </a:ext>
            </a:extLst>
          </a:blip>
          <a:stretch>
            <a:fillRect/>
          </a:stretch>
        </p:blipFill>
        <p:spPr>
          <a:xfrm>
            <a:off x="7097996" y="1623736"/>
            <a:ext cx="396514" cy="396514"/>
          </a:xfrm>
          <a:prstGeom prst="rect">
            <a:avLst/>
          </a:prstGeom>
        </p:spPr>
      </p:pic>
      <p:sp>
        <p:nvSpPr>
          <p:cNvPr id="144" name="矩形"/>
          <p:cNvSpPr/>
          <p:nvPr/>
        </p:nvSpPr>
        <p:spPr>
          <a:xfrm>
            <a:off x="701977" y="1098468"/>
            <a:ext cx="886345" cy="5040215"/>
          </a:xfrm>
          <a:prstGeom prst="rect">
            <a:avLst/>
          </a:prstGeom>
          <a:noFill/>
          <a:ln w="12700" cap="flat">
            <a:solidFill>
              <a:schemeClr val="accent2">
                <a:alpha val="75000"/>
              </a:schemeClr>
            </a:solidFill>
            <a:prstDash val="sysDot"/>
            <a:miter lim="800000"/>
          </a:ln>
          <a:effectLst/>
        </p:spPr>
        <p:txBody>
          <a:bodyPr wrap="square" lIns="45719" tIns="45719" rIns="45719" bIns="45719" numCol="1" anchor="ctr">
            <a:noAutofit/>
          </a:bodyPr>
          <a:lstStyle/>
          <a:p>
            <a:pPr algn="ctr">
              <a:defRPr>
                <a:solidFill>
                  <a:srgbClr val="FFFFFF"/>
                </a:solidFill>
                <a:latin typeface="思源黑体"/>
                <a:ea typeface="思源黑体"/>
                <a:cs typeface="思源黑体"/>
                <a:sym typeface="思源黑体"/>
              </a:defRPr>
            </a:pPr>
            <a:endParaRPr lang="zh-CN" altLang="en-US" b="1">
              <a:solidFill>
                <a:schemeClr val="accent2"/>
              </a:solidFill>
              <a:latin typeface="微软雅黑" panose="020B0503020204020204" pitchFamily="34" charset="-122"/>
              <a:ea typeface="微软雅黑" panose="020B0503020204020204" pitchFamily="34" charset="-122"/>
            </a:endParaRPr>
          </a:p>
        </p:txBody>
      </p:sp>
      <p:cxnSp>
        <p:nvCxnSpPr>
          <p:cNvPr id="33" name="直线箭头连接符 32"/>
          <p:cNvCxnSpPr/>
          <p:nvPr/>
        </p:nvCxnSpPr>
        <p:spPr>
          <a:xfrm>
            <a:off x="5555965" y="2449661"/>
            <a:ext cx="0" cy="213536"/>
          </a:xfrm>
          <a:prstGeom prst="straightConnector1">
            <a:avLst/>
          </a:prstGeom>
          <a:ln w="9525">
            <a:solidFill>
              <a:schemeClr val="accent2"/>
            </a:soli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151" name="直线箭头连接符 150"/>
          <p:cNvCxnSpPr/>
          <p:nvPr/>
        </p:nvCxnSpPr>
        <p:spPr>
          <a:xfrm>
            <a:off x="9140361" y="8549008"/>
            <a:ext cx="388545" cy="0"/>
          </a:xfrm>
          <a:prstGeom prst="straightConnector1">
            <a:avLst/>
          </a:prstGeom>
          <a:ln w="95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0" name="矩形 209"/>
          <p:cNvSpPr/>
          <p:nvPr/>
        </p:nvSpPr>
        <p:spPr>
          <a:xfrm>
            <a:off x="819752" y="4286687"/>
            <a:ext cx="667170" cy="253916"/>
          </a:xfrm>
          <a:prstGeom prst="rect">
            <a:avLst/>
          </a:prstGeom>
        </p:spPr>
        <p:txBody>
          <a:bodyPr wrap="none">
            <a:spAutoFit/>
          </a:bodyPr>
          <a:lstStyle/>
          <a:p>
            <a:pPr algn="ctr"/>
            <a:r>
              <a:rPr lang="zh-CN" altLang="en-US" sz="1050">
                <a:solidFill>
                  <a:schemeClr val="accent2"/>
                </a:solidFill>
                <a:latin typeface="微软雅黑" panose="020B0503020204020204" pitchFamily="34" charset="-122"/>
                <a:ea typeface="微软雅黑" panose="020B0503020204020204" pitchFamily="34" charset="-122"/>
              </a:rPr>
              <a:t>数据源</a:t>
            </a:r>
            <a:r>
              <a:rPr lang="en-US" altLang="zh-CN" sz="1050">
                <a:solidFill>
                  <a:schemeClr val="accent2"/>
                </a:solidFill>
                <a:latin typeface="微软雅黑" panose="020B0503020204020204" pitchFamily="34" charset="-122"/>
                <a:ea typeface="微软雅黑" panose="020B0503020204020204" pitchFamily="34" charset="-122"/>
              </a:rPr>
              <a:t>3</a:t>
            </a:r>
            <a:endParaRPr lang="zh-CN" altLang="en-US" sz="1050">
              <a:solidFill>
                <a:schemeClr val="accent2"/>
              </a:solidFill>
              <a:latin typeface="微软雅黑" panose="020B0503020204020204" pitchFamily="34" charset="-122"/>
              <a:ea typeface="微软雅黑" panose="020B0503020204020204" pitchFamily="34" charset="-122"/>
            </a:endParaRPr>
          </a:p>
        </p:txBody>
      </p:sp>
      <p:sp>
        <p:nvSpPr>
          <p:cNvPr id="213" name="矩形 212"/>
          <p:cNvSpPr/>
          <p:nvPr/>
        </p:nvSpPr>
        <p:spPr>
          <a:xfrm>
            <a:off x="788595" y="2108157"/>
            <a:ext cx="729485" cy="253916"/>
          </a:xfrm>
          <a:prstGeom prst="rect">
            <a:avLst/>
          </a:prstGeom>
        </p:spPr>
        <p:txBody>
          <a:bodyPr wrap="square">
            <a:spAutoFit/>
          </a:bodyPr>
          <a:lstStyle/>
          <a:p>
            <a:pPr algn="ctr"/>
            <a:r>
              <a:rPr lang="zh-CN" altLang="en-US" sz="1050">
                <a:solidFill>
                  <a:schemeClr val="accent2"/>
                </a:solidFill>
                <a:latin typeface="微软雅黑" panose="020B0503020204020204" pitchFamily="34" charset="-122"/>
                <a:ea typeface="微软雅黑" panose="020B0503020204020204" pitchFamily="34" charset="-122"/>
              </a:rPr>
              <a:t>数据源</a:t>
            </a:r>
            <a:r>
              <a:rPr lang="en-US" altLang="zh-CN" sz="1050">
                <a:solidFill>
                  <a:schemeClr val="accent2"/>
                </a:solidFill>
                <a:latin typeface="微软雅黑" panose="020B0503020204020204" pitchFamily="34" charset="-122"/>
                <a:ea typeface="微软雅黑" panose="020B0503020204020204" pitchFamily="34" charset="-122"/>
              </a:rPr>
              <a:t>1</a:t>
            </a:r>
            <a:endParaRPr lang="zh-CN" altLang="en-US" sz="1050">
              <a:solidFill>
                <a:schemeClr val="accent2"/>
              </a:solidFill>
              <a:latin typeface="微软雅黑" panose="020B0503020204020204" pitchFamily="34" charset="-122"/>
              <a:ea typeface="微软雅黑" panose="020B0503020204020204" pitchFamily="34" charset="-122"/>
            </a:endParaRPr>
          </a:p>
        </p:txBody>
      </p:sp>
      <p:pic>
        <p:nvPicPr>
          <p:cNvPr id="215" name="图形 214"/>
          <p:cNvPicPr>
            <a:picLocks noChangeAspect="1"/>
          </p:cNvPicPr>
          <p:nvPr/>
        </p:nvPicPr>
        <p:blipFill>
          <a:blip r:embed="rId7" cstate="print">
            <a:extLst>
              <a:ext uri="{96DAC541-7B7A-43D3-8B79-37D633B846F1}">
                <asvg:svgBlip xmlns:asvg="http://schemas.microsoft.com/office/drawing/2016/SVG/main" r:embed="rId8"/>
              </a:ext>
            </a:extLst>
          </a:blip>
          <a:stretch>
            <a:fillRect/>
          </a:stretch>
        </p:blipFill>
        <p:spPr>
          <a:xfrm>
            <a:off x="1005159" y="1825360"/>
            <a:ext cx="296356" cy="296356"/>
          </a:xfrm>
          <a:prstGeom prst="rect">
            <a:avLst/>
          </a:prstGeom>
        </p:spPr>
      </p:pic>
      <p:pic>
        <p:nvPicPr>
          <p:cNvPr id="216" name="图形 215"/>
          <p:cNvPicPr>
            <a:picLocks noChangeAspect="1"/>
          </p:cNvPicPr>
          <p:nvPr/>
        </p:nvPicPr>
        <p:blipFill>
          <a:blip r:embed="rId7" cstate="print">
            <a:extLst>
              <a:ext uri="{96DAC541-7B7A-43D3-8B79-37D633B846F1}">
                <asvg:svgBlip xmlns:asvg="http://schemas.microsoft.com/office/drawing/2016/SVG/main" r:embed="rId8"/>
              </a:ext>
            </a:extLst>
          </a:blip>
          <a:stretch>
            <a:fillRect/>
          </a:stretch>
        </p:blipFill>
        <p:spPr>
          <a:xfrm>
            <a:off x="1005159" y="3997681"/>
            <a:ext cx="296356" cy="296356"/>
          </a:xfrm>
          <a:prstGeom prst="rect">
            <a:avLst/>
          </a:prstGeom>
        </p:spPr>
      </p:pic>
      <p:pic>
        <p:nvPicPr>
          <p:cNvPr id="217" name="图形 216"/>
          <p:cNvPicPr>
            <a:picLocks noChangeAspect="1"/>
          </p:cNvPicPr>
          <p:nvPr/>
        </p:nvPicPr>
        <p:blipFill>
          <a:blip r:embed="rId7" cstate="print">
            <a:extLst>
              <a:ext uri="{96DAC541-7B7A-43D3-8B79-37D633B846F1}">
                <asvg:svgBlip xmlns:asvg="http://schemas.microsoft.com/office/drawing/2016/SVG/main" r:embed="rId8"/>
              </a:ext>
            </a:extLst>
          </a:blip>
          <a:stretch>
            <a:fillRect/>
          </a:stretch>
        </p:blipFill>
        <p:spPr>
          <a:xfrm>
            <a:off x="1005159" y="5083110"/>
            <a:ext cx="296356" cy="296356"/>
          </a:xfrm>
          <a:prstGeom prst="rect">
            <a:avLst/>
          </a:prstGeom>
        </p:spPr>
      </p:pic>
      <p:sp>
        <p:nvSpPr>
          <p:cNvPr id="218" name="矩形 217"/>
          <p:cNvSpPr/>
          <p:nvPr/>
        </p:nvSpPr>
        <p:spPr>
          <a:xfrm>
            <a:off x="819752" y="3197422"/>
            <a:ext cx="667170" cy="253916"/>
          </a:xfrm>
          <a:prstGeom prst="rect">
            <a:avLst/>
          </a:prstGeom>
        </p:spPr>
        <p:txBody>
          <a:bodyPr wrap="square">
            <a:spAutoFit/>
          </a:bodyPr>
          <a:lstStyle/>
          <a:p>
            <a:pPr algn="ctr"/>
            <a:r>
              <a:rPr lang="zh-CN" altLang="en-US" sz="1050">
                <a:solidFill>
                  <a:schemeClr val="accent2"/>
                </a:solidFill>
                <a:latin typeface="微软雅黑" panose="020B0503020204020204" pitchFamily="34" charset="-122"/>
                <a:ea typeface="微软雅黑" panose="020B0503020204020204" pitchFamily="34" charset="-122"/>
              </a:rPr>
              <a:t>数据源</a:t>
            </a:r>
            <a:r>
              <a:rPr lang="en-US" altLang="zh-CN" sz="1050">
                <a:solidFill>
                  <a:schemeClr val="accent2"/>
                </a:solidFill>
                <a:latin typeface="微软雅黑" panose="020B0503020204020204" pitchFamily="34" charset="-122"/>
                <a:ea typeface="微软雅黑" panose="020B0503020204020204" pitchFamily="34" charset="-122"/>
              </a:rPr>
              <a:t>2</a:t>
            </a:r>
            <a:endParaRPr lang="zh-CN" altLang="en-US" sz="1050">
              <a:solidFill>
                <a:schemeClr val="accent2"/>
              </a:solidFill>
              <a:latin typeface="微软雅黑" panose="020B0503020204020204" pitchFamily="34" charset="-122"/>
              <a:ea typeface="微软雅黑" panose="020B0503020204020204" pitchFamily="34" charset="-122"/>
            </a:endParaRPr>
          </a:p>
        </p:txBody>
      </p:sp>
      <p:pic>
        <p:nvPicPr>
          <p:cNvPr id="220" name="图形 219"/>
          <p:cNvPicPr>
            <a:picLocks noChangeAspect="1"/>
          </p:cNvPicPr>
          <p:nvPr/>
        </p:nvPicPr>
        <p:blipFill>
          <a:blip r:embed="rId7" cstate="print">
            <a:extLst>
              <a:ext uri="{96DAC541-7B7A-43D3-8B79-37D633B846F1}">
                <asvg:svgBlip xmlns:asvg="http://schemas.microsoft.com/office/drawing/2016/SVG/main" r:embed="rId8"/>
              </a:ext>
            </a:extLst>
          </a:blip>
          <a:stretch>
            <a:fillRect/>
          </a:stretch>
        </p:blipFill>
        <p:spPr>
          <a:xfrm>
            <a:off x="1005159" y="2901066"/>
            <a:ext cx="296356" cy="296356"/>
          </a:xfrm>
          <a:prstGeom prst="rect">
            <a:avLst/>
          </a:prstGeom>
        </p:spPr>
      </p:pic>
      <p:sp>
        <p:nvSpPr>
          <p:cNvPr id="81" name="矩形 80"/>
          <p:cNvSpPr/>
          <p:nvPr/>
        </p:nvSpPr>
        <p:spPr>
          <a:xfrm>
            <a:off x="704361" y="1112345"/>
            <a:ext cx="889987" cy="261610"/>
          </a:xfrm>
          <a:prstGeom prst="rect">
            <a:avLst/>
          </a:prstGeom>
        </p:spPr>
        <p:txBody>
          <a:bodyPr wrap="none">
            <a:spAutoFit/>
          </a:bodyPr>
          <a:lstStyle/>
          <a:p>
            <a:r>
              <a:rPr lang="zh-CN" altLang="en-US" sz="1100" b="1">
                <a:solidFill>
                  <a:schemeClr val="bg1"/>
                </a:solidFill>
                <a:latin typeface="微软雅黑" panose="020B0503020204020204" pitchFamily="34" charset="-122"/>
                <a:ea typeface="微软雅黑" panose="020B0503020204020204" pitchFamily="34" charset="-122"/>
              </a:rPr>
              <a:t>三方数据源</a:t>
            </a:r>
            <a:endParaRPr lang="zh-CN" altLang="en-US" sz="1100" b="1">
              <a:solidFill>
                <a:schemeClr val="bg1"/>
              </a:solidFill>
              <a:latin typeface="微软雅黑" panose="020B0503020204020204" pitchFamily="34" charset="-122"/>
              <a:ea typeface="微软雅黑" panose="020B0503020204020204" pitchFamily="34" charset="-122"/>
            </a:endParaRPr>
          </a:p>
        </p:txBody>
      </p:sp>
      <p:sp>
        <p:nvSpPr>
          <p:cNvPr id="246" name="矩形 245"/>
          <p:cNvSpPr/>
          <p:nvPr/>
        </p:nvSpPr>
        <p:spPr>
          <a:xfrm>
            <a:off x="9812067" y="1122075"/>
            <a:ext cx="748923" cy="261610"/>
          </a:xfrm>
          <a:prstGeom prst="rect">
            <a:avLst/>
          </a:prstGeom>
        </p:spPr>
        <p:txBody>
          <a:bodyPr wrap="none">
            <a:spAutoFit/>
          </a:bodyPr>
          <a:lstStyle/>
          <a:p>
            <a:r>
              <a:rPr lang="zh-CN" altLang="en-US" sz="1100" b="1" err="1">
                <a:solidFill>
                  <a:schemeClr val="bg1"/>
                </a:solidFill>
                <a:latin typeface="微软雅黑" panose="020B0503020204020204" pitchFamily="34" charset="-122"/>
                <a:ea typeface="微软雅黑" panose="020B0503020204020204" pitchFamily="34" charset="-122"/>
              </a:rPr>
              <a:t>银行业务</a:t>
            </a:r>
            <a:endParaRPr lang="zh-CN" altLang="en-US" sz="1100" b="1">
              <a:solidFill>
                <a:schemeClr val="bg1"/>
              </a:solidFill>
              <a:latin typeface="微软雅黑" panose="020B0503020204020204" pitchFamily="34" charset="-122"/>
              <a:ea typeface="微软雅黑" panose="020B0503020204020204" pitchFamily="34" charset="-122"/>
            </a:endParaRPr>
          </a:p>
        </p:txBody>
      </p:sp>
      <p:pic>
        <p:nvPicPr>
          <p:cNvPr id="114" name="图形 113" descr="信用卡 轮廓"/>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21144" y="1830301"/>
            <a:ext cx="468000" cy="468000"/>
          </a:xfrm>
          <a:prstGeom prst="rect">
            <a:avLst/>
          </a:prstGeom>
        </p:spPr>
      </p:pic>
      <p:sp>
        <p:nvSpPr>
          <p:cNvPr id="262" name="矩形 261"/>
          <p:cNvSpPr/>
          <p:nvPr/>
        </p:nvSpPr>
        <p:spPr>
          <a:xfrm>
            <a:off x="9812067" y="5578326"/>
            <a:ext cx="686154" cy="307777"/>
          </a:xfrm>
          <a:prstGeom prst="rect">
            <a:avLst/>
          </a:prstGeom>
        </p:spPr>
        <p:txBody>
          <a:bodyPr wrap="square">
            <a:spAutoFit/>
          </a:bodyPr>
          <a:lstStyle/>
          <a:p>
            <a:pPr lvl="0" algn="ctr">
              <a:defRPr/>
            </a:pPr>
            <a:r>
              <a:rPr kumimoji="1" lang="en-US" altLang="zh-CN" sz="140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a:t>
            </a:r>
            <a:endParaRPr kumimoji="1" lang="zh-CN" altLang="en-US" sz="140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16" name="图形 115" descr="商店 轮廓"/>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921144" y="2817880"/>
            <a:ext cx="432000" cy="432000"/>
          </a:xfrm>
          <a:prstGeom prst="rect">
            <a:avLst/>
          </a:prstGeom>
        </p:spPr>
      </p:pic>
      <p:pic>
        <p:nvPicPr>
          <p:cNvPr id="154" name="图形 153" descr="警告 轮廓"/>
          <p:cNvPicPr>
            <a:picLocks noChangeAspect="1"/>
          </p:cNvPicPr>
          <p:nvPr/>
        </p:nvPicPr>
        <p:blipFill>
          <a:blip r:embed="rId13" cstate="print">
            <a:extLst>
              <a:ext uri="{96DAC541-7B7A-43D3-8B79-37D633B846F1}">
                <asvg:svgBlip xmlns:asvg="http://schemas.microsoft.com/office/drawing/2016/SVG/main" r:embed="rId14"/>
              </a:ext>
            </a:extLst>
          </a:blip>
          <a:stretch>
            <a:fillRect/>
          </a:stretch>
        </p:blipFill>
        <p:spPr>
          <a:xfrm>
            <a:off x="9957144" y="3802519"/>
            <a:ext cx="396000" cy="396000"/>
          </a:xfrm>
          <a:prstGeom prst="rect">
            <a:avLst/>
          </a:prstGeom>
        </p:spPr>
      </p:pic>
      <p:pic>
        <p:nvPicPr>
          <p:cNvPr id="156" name="图形 155" descr="扳手 轮廓"/>
          <p:cNvPicPr>
            <a:picLocks noChangeAspect="1"/>
          </p:cNvPicPr>
          <p:nvPr/>
        </p:nvPicPr>
        <p:blipFill>
          <a:blip r:embed="rId15" cstate="print">
            <a:extLst>
              <a:ext uri="{96DAC541-7B7A-43D3-8B79-37D633B846F1}">
                <asvg:svgBlip xmlns:asvg="http://schemas.microsoft.com/office/drawing/2016/SVG/main" r:embed="rId16"/>
              </a:ext>
            </a:extLst>
          </a:blip>
          <a:stretch>
            <a:fillRect/>
          </a:stretch>
        </p:blipFill>
        <p:spPr>
          <a:xfrm>
            <a:off x="9935878" y="4750462"/>
            <a:ext cx="396000" cy="396000"/>
          </a:xfrm>
          <a:prstGeom prst="rect">
            <a:avLst/>
          </a:prstGeom>
        </p:spPr>
      </p:pic>
      <p:grpSp>
        <p:nvGrpSpPr>
          <p:cNvPr id="10" name="组合 9"/>
          <p:cNvGrpSpPr/>
          <p:nvPr/>
        </p:nvGrpSpPr>
        <p:grpSpPr>
          <a:xfrm>
            <a:off x="1959481" y="2963659"/>
            <a:ext cx="7178116" cy="3185184"/>
            <a:chOff x="1959481" y="1164339"/>
            <a:chExt cx="7178116" cy="3185184"/>
          </a:xfrm>
        </p:grpSpPr>
        <p:sp>
          <p:nvSpPr>
            <p:cNvPr id="221" name="矩形"/>
            <p:cNvSpPr/>
            <p:nvPr/>
          </p:nvSpPr>
          <p:spPr>
            <a:xfrm>
              <a:off x="2152518" y="1236289"/>
              <a:ext cx="1258178" cy="751860"/>
            </a:xfrm>
            <a:prstGeom prst="rect">
              <a:avLst/>
            </a:prstGeom>
            <a:solidFill>
              <a:schemeClr val="accent2">
                <a:alpha val="8000"/>
              </a:schemeClr>
            </a:solidFill>
            <a:ln w="9525" cap="flat">
              <a:solidFill>
                <a:schemeClr val="accent2"/>
              </a:solidFill>
              <a:prstDash val="solid"/>
              <a:miter lim="800000"/>
            </a:ln>
            <a:effectLst/>
          </p:spPr>
          <p:txBody>
            <a:bodyPr wrap="square" lIns="45719" tIns="360000" rIns="45719" bIns="72000" numCol="1" anchor="ctr">
              <a:noAutofit/>
            </a:bodyPr>
            <a:lstStyle/>
            <a:p>
              <a:pPr algn="ctr">
                <a:defRPr>
                  <a:solidFill>
                    <a:srgbClr val="FFFFFF"/>
                  </a:solidFill>
                  <a:latin typeface="思源黑体"/>
                  <a:ea typeface="思源黑体"/>
                  <a:cs typeface="思源黑体"/>
                  <a:sym typeface="思源黑体"/>
                </a:defRPr>
              </a:pPr>
              <a:r>
                <a:rPr lang="en-US" altLang="en-US" sz="1200">
                  <a:solidFill>
                    <a:schemeClr val="accent2"/>
                  </a:solidFill>
                  <a:latin typeface="微软雅黑" panose="020B0503020204020204" pitchFamily="34" charset="-122"/>
                  <a:ea typeface="微软雅黑" panose="020B0503020204020204" pitchFamily="34" charset="-122"/>
                  <a:cs typeface="Arial" panose="020B0604020202020204" pitchFamily="34" charset="0"/>
                </a:rPr>
                <a:t>供应商引入</a:t>
              </a:r>
              <a:endParaRPr lang="en-US" altLang="en-US" sz="1200">
                <a:solidFill>
                  <a:schemeClr val="accent2"/>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22" name="矩形"/>
            <p:cNvSpPr/>
            <p:nvPr/>
          </p:nvSpPr>
          <p:spPr>
            <a:xfrm>
              <a:off x="3531382" y="1236289"/>
              <a:ext cx="1258178" cy="751860"/>
            </a:xfrm>
            <a:prstGeom prst="rect">
              <a:avLst/>
            </a:prstGeom>
            <a:solidFill>
              <a:schemeClr val="accent2">
                <a:alpha val="8000"/>
              </a:schemeClr>
            </a:solidFill>
            <a:ln w="9525" cap="flat">
              <a:solidFill>
                <a:schemeClr val="accent2"/>
              </a:solidFill>
              <a:prstDash val="solid"/>
              <a:miter lim="800000"/>
            </a:ln>
            <a:effectLst/>
          </p:spPr>
          <p:txBody>
            <a:bodyPr wrap="square" lIns="45719" tIns="360000" rIns="45719" bIns="72000" numCol="1" anchor="ctr">
              <a:noAutofit/>
            </a:bodyPr>
            <a:lstStyle/>
            <a:p>
              <a:pPr algn="ctr">
                <a:defRPr>
                  <a:solidFill>
                    <a:srgbClr val="FFFFFF"/>
                  </a:solidFill>
                  <a:latin typeface="思源黑体"/>
                  <a:ea typeface="思源黑体"/>
                  <a:cs typeface="思源黑体"/>
                  <a:sym typeface="思源黑体"/>
                </a:defRPr>
              </a:pPr>
              <a:r>
                <a:rPr lang="en-US" altLang="en-US" sz="1200">
                  <a:solidFill>
                    <a:schemeClr val="accent2"/>
                  </a:solidFill>
                  <a:latin typeface="微软雅黑" panose="020B0503020204020204" pitchFamily="34" charset="-122"/>
                  <a:ea typeface="微软雅黑" panose="020B0503020204020204" pitchFamily="34" charset="-122"/>
                  <a:cs typeface="Arial" panose="020B0604020202020204" pitchFamily="34" charset="0"/>
                </a:rPr>
                <a:t>使用</a:t>
              </a:r>
              <a:r>
                <a:rPr lang="zh-CN" altLang="en-US" sz="1200">
                  <a:solidFill>
                    <a:schemeClr val="accent2"/>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a:solidFill>
                    <a:schemeClr val="accent2"/>
                  </a:solidFill>
                  <a:latin typeface="微软雅黑" panose="020B0503020204020204" pitchFamily="34" charset="-122"/>
                  <a:ea typeface="微软雅黑" panose="020B0503020204020204" pitchFamily="34" charset="-122"/>
                  <a:cs typeface="Arial" panose="020B0604020202020204" pitchFamily="34" charset="0"/>
                </a:rPr>
                <a:t>&amp;</a:t>
              </a:r>
              <a:r>
                <a:rPr lang="zh-CN" altLang="en-US" sz="1200">
                  <a:solidFill>
                    <a:schemeClr val="accent2"/>
                  </a:solidFill>
                  <a:latin typeface="微软雅黑" panose="020B0503020204020204" pitchFamily="34" charset="-122"/>
                  <a:ea typeface="微软雅黑" panose="020B0503020204020204" pitchFamily="34" charset="-122"/>
                  <a:cs typeface="Arial" panose="020B0604020202020204" pitchFamily="34" charset="0"/>
                </a:rPr>
                <a:t> 管理</a:t>
              </a:r>
              <a:endParaRPr lang="en-US" altLang="en-US" sz="1200">
                <a:solidFill>
                  <a:schemeClr val="accent2"/>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23" name="矩形"/>
            <p:cNvSpPr/>
            <p:nvPr/>
          </p:nvSpPr>
          <p:spPr>
            <a:xfrm>
              <a:off x="7667973" y="1236289"/>
              <a:ext cx="1258178" cy="751860"/>
            </a:xfrm>
            <a:prstGeom prst="rect">
              <a:avLst/>
            </a:prstGeom>
            <a:solidFill>
              <a:schemeClr val="accent2">
                <a:alpha val="8000"/>
              </a:schemeClr>
            </a:solidFill>
            <a:ln w="9525" cap="flat">
              <a:solidFill>
                <a:schemeClr val="accent2"/>
              </a:solidFill>
              <a:prstDash val="solid"/>
              <a:miter lim="800000"/>
            </a:ln>
            <a:effectLst/>
          </p:spPr>
          <p:txBody>
            <a:bodyPr wrap="square" lIns="45719" tIns="360000" rIns="45719" bIns="72000" numCol="1" anchor="ctr">
              <a:noAutofit/>
            </a:bodyPr>
            <a:lstStyle/>
            <a:p>
              <a:pPr algn="ctr">
                <a:defRPr>
                  <a:solidFill>
                    <a:srgbClr val="FFFFFF"/>
                  </a:solidFill>
                  <a:latin typeface="思源黑体"/>
                  <a:ea typeface="思源黑体"/>
                  <a:cs typeface="思源黑体"/>
                  <a:sym typeface="思源黑体"/>
                </a:defRPr>
              </a:pPr>
              <a:r>
                <a:rPr lang="en-US" altLang="en-US" sz="1200">
                  <a:solidFill>
                    <a:schemeClr val="accent2"/>
                  </a:solidFill>
                  <a:latin typeface="微软雅黑" panose="020B0503020204020204" pitchFamily="34" charset="-122"/>
                  <a:ea typeface="微软雅黑" panose="020B0503020204020204" pitchFamily="34" charset="-122"/>
                  <a:cs typeface="Arial" panose="020B0604020202020204" pitchFamily="34" charset="0"/>
                </a:rPr>
                <a:t>退</a:t>
              </a:r>
              <a:r>
                <a:rPr lang="zh-CN" altLang="en-US" sz="1200">
                  <a:solidFill>
                    <a:schemeClr val="accent2"/>
                  </a:solidFill>
                  <a:latin typeface="微软雅黑" panose="020B0503020204020204" pitchFamily="34" charset="-122"/>
                  <a:ea typeface="微软雅黑" panose="020B0503020204020204" pitchFamily="34" charset="-122"/>
                  <a:cs typeface="Arial" panose="020B0604020202020204" pitchFamily="34" charset="0"/>
                </a:rPr>
                <a:t> </a:t>
              </a:r>
              <a:r>
                <a:rPr lang="en-US" altLang="en-US" sz="1200">
                  <a:solidFill>
                    <a:schemeClr val="accent2"/>
                  </a:solidFill>
                  <a:latin typeface="微软雅黑" panose="020B0503020204020204" pitchFamily="34" charset="-122"/>
                  <a:ea typeface="微软雅黑" panose="020B0503020204020204" pitchFamily="34" charset="-122"/>
                  <a:cs typeface="Arial" panose="020B0604020202020204" pitchFamily="34" charset="0"/>
                </a:rPr>
                <a:t>出</a:t>
              </a:r>
              <a:endParaRPr lang="en-US" altLang="en-US" sz="1200">
                <a:solidFill>
                  <a:schemeClr val="accent2"/>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24" name="矩形"/>
            <p:cNvSpPr/>
            <p:nvPr/>
          </p:nvSpPr>
          <p:spPr>
            <a:xfrm>
              <a:off x="4910246" y="1236289"/>
              <a:ext cx="1258178" cy="751860"/>
            </a:xfrm>
            <a:prstGeom prst="rect">
              <a:avLst/>
            </a:prstGeom>
            <a:solidFill>
              <a:schemeClr val="accent2">
                <a:alpha val="8000"/>
              </a:schemeClr>
            </a:solidFill>
            <a:ln w="9525" cap="flat">
              <a:solidFill>
                <a:schemeClr val="accent2"/>
              </a:solidFill>
              <a:prstDash val="solid"/>
              <a:miter lim="800000"/>
            </a:ln>
            <a:effectLst/>
          </p:spPr>
          <p:txBody>
            <a:bodyPr wrap="square" lIns="45719" tIns="360000" rIns="45719" bIns="72000" numCol="1" anchor="ctr">
              <a:noAutofit/>
            </a:bodyPr>
            <a:lstStyle/>
            <a:p>
              <a:pPr algn="ctr">
                <a:defRPr>
                  <a:solidFill>
                    <a:srgbClr val="FFFFFF"/>
                  </a:solidFill>
                  <a:latin typeface="思源黑体"/>
                  <a:ea typeface="思源黑体"/>
                  <a:cs typeface="思源黑体"/>
                  <a:sym typeface="思源黑体"/>
                </a:defRPr>
              </a:pPr>
              <a:r>
                <a:rPr lang="en-US" altLang="en-US" sz="1200">
                  <a:solidFill>
                    <a:schemeClr val="accent2"/>
                  </a:solidFill>
                  <a:latin typeface="微软雅黑" panose="020B0503020204020204" pitchFamily="34" charset="-122"/>
                  <a:ea typeface="微软雅黑" panose="020B0503020204020204" pitchFamily="34" charset="-122"/>
                  <a:cs typeface="Arial" panose="020B0604020202020204" pitchFamily="34" charset="0"/>
                </a:rPr>
                <a:t>监</a:t>
              </a:r>
              <a:r>
                <a:rPr lang="zh-CN" altLang="en-US" sz="1200">
                  <a:solidFill>
                    <a:schemeClr val="accent2"/>
                  </a:solidFill>
                  <a:latin typeface="微软雅黑" panose="020B0503020204020204" pitchFamily="34" charset="-122"/>
                  <a:ea typeface="微软雅黑" panose="020B0503020204020204" pitchFamily="34" charset="-122"/>
                  <a:cs typeface="Arial" panose="020B0604020202020204" pitchFamily="34" charset="0"/>
                </a:rPr>
                <a:t> </a:t>
              </a:r>
              <a:r>
                <a:rPr lang="en-US" altLang="en-US" sz="1200">
                  <a:solidFill>
                    <a:schemeClr val="accent2"/>
                  </a:solidFill>
                  <a:latin typeface="微软雅黑" panose="020B0503020204020204" pitchFamily="34" charset="-122"/>
                  <a:ea typeface="微软雅黑" panose="020B0503020204020204" pitchFamily="34" charset="-122"/>
                  <a:cs typeface="Arial" panose="020B0604020202020204" pitchFamily="34" charset="0"/>
                </a:rPr>
                <a:t>控</a:t>
              </a:r>
              <a:endParaRPr lang="en-US" altLang="en-US" sz="1200">
                <a:solidFill>
                  <a:schemeClr val="accent2"/>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25" name="矩形"/>
            <p:cNvSpPr/>
            <p:nvPr/>
          </p:nvSpPr>
          <p:spPr>
            <a:xfrm>
              <a:off x="6289110" y="1236289"/>
              <a:ext cx="1258178" cy="751860"/>
            </a:xfrm>
            <a:prstGeom prst="rect">
              <a:avLst/>
            </a:prstGeom>
            <a:solidFill>
              <a:schemeClr val="accent2">
                <a:alpha val="8000"/>
              </a:schemeClr>
            </a:solidFill>
            <a:ln w="9525" cap="flat">
              <a:solidFill>
                <a:schemeClr val="accent2"/>
              </a:solidFill>
              <a:prstDash val="solid"/>
              <a:miter lim="800000"/>
            </a:ln>
            <a:effectLst/>
          </p:spPr>
          <p:txBody>
            <a:bodyPr wrap="square" lIns="45719" tIns="360000" rIns="45719" bIns="72000" numCol="1" anchor="ctr">
              <a:noAutofit/>
            </a:bodyPr>
            <a:lstStyle/>
            <a:p>
              <a:pPr algn="ctr">
                <a:defRPr>
                  <a:solidFill>
                    <a:srgbClr val="FFFFFF"/>
                  </a:solidFill>
                  <a:latin typeface="思源黑体"/>
                  <a:ea typeface="思源黑体"/>
                  <a:cs typeface="思源黑体"/>
                  <a:sym typeface="思源黑体"/>
                </a:defRPr>
              </a:pPr>
              <a:r>
                <a:rPr lang="en-US" altLang="en-US" sz="1200">
                  <a:solidFill>
                    <a:schemeClr val="accent2"/>
                  </a:solidFill>
                  <a:latin typeface="微软雅黑" panose="020B0503020204020204" pitchFamily="34" charset="-122"/>
                  <a:ea typeface="微软雅黑" panose="020B0503020204020204" pitchFamily="34" charset="-122"/>
                  <a:cs typeface="Arial" panose="020B0604020202020204" pitchFamily="34" charset="0"/>
                </a:rPr>
                <a:t>评估</a:t>
              </a:r>
              <a:r>
                <a:rPr lang="zh-CN" altLang="en-US" sz="1200">
                  <a:solidFill>
                    <a:schemeClr val="accent2"/>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a:solidFill>
                    <a:schemeClr val="accent2"/>
                  </a:solidFill>
                  <a:latin typeface="微软雅黑" panose="020B0503020204020204" pitchFamily="34" charset="-122"/>
                  <a:ea typeface="微软雅黑" panose="020B0503020204020204" pitchFamily="34" charset="-122"/>
                  <a:cs typeface="Arial" panose="020B0604020202020204" pitchFamily="34" charset="0"/>
                </a:rPr>
                <a:t>&amp;</a:t>
              </a:r>
              <a:r>
                <a:rPr lang="zh-CN" altLang="en-US" sz="1200">
                  <a:solidFill>
                    <a:schemeClr val="accent2"/>
                  </a:solidFill>
                  <a:latin typeface="微软雅黑" panose="020B0503020204020204" pitchFamily="34" charset="-122"/>
                  <a:ea typeface="微软雅黑" panose="020B0503020204020204" pitchFamily="34" charset="-122"/>
                  <a:cs typeface="Arial" panose="020B0604020202020204" pitchFamily="34" charset="0"/>
                </a:rPr>
                <a:t> 计费</a:t>
              </a:r>
              <a:endParaRPr lang="en-US" altLang="en-US" sz="1200">
                <a:solidFill>
                  <a:schemeClr val="accent2"/>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7" name="矩形"/>
            <p:cNvSpPr/>
            <p:nvPr/>
          </p:nvSpPr>
          <p:spPr>
            <a:xfrm>
              <a:off x="1959481" y="1164339"/>
              <a:ext cx="7178116" cy="3185184"/>
            </a:xfrm>
            <a:prstGeom prst="rect">
              <a:avLst/>
            </a:prstGeom>
            <a:noFill/>
            <a:ln w="19050" cap="flat">
              <a:solidFill>
                <a:schemeClr val="bg1">
                  <a:lumMod val="85000"/>
                  <a:alpha val="75000"/>
                </a:schemeClr>
              </a:solidFill>
              <a:prstDash val="sysDot"/>
              <a:bevel/>
            </a:ln>
            <a:effectLst/>
          </p:spPr>
          <p:txBody>
            <a:bodyPr wrap="square" lIns="45719" tIns="45719" rIns="45719" bIns="45719" numCol="1" anchor="ctr">
              <a:noAutofit/>
            </a:bodyPr>
            <a:lstStyle/>
            <a:p>
              <a:pPr algn="ctr">
                <a:defRPr>
                  <a:solidFill>
                    <a:srgbClr val="FFFFFF"/>
                  </a:solidFill>
                  <a:latin typeface="思源黑体"/>
                  <a:ea typeface="思源黑体"/>
                  <a:cs typeface="思源黑体"/>
                  <a:sym typeface="思源黑体"/>
                </a:defRPr>
              </a:pPr>
              <a:endParaRPr lang="zh-CN" altLang="en-US" b="1">
                <a:solidFill>
                  <a:schemeClr val="accent2"/>
                </a:solidFill>
                <a:latin typeface="微软雅黑" panose="020B0503020204020204" pitchFamily="34" charset="-122"/>
                <a:ea typeface="微软雅黑" panose="020B0503020204020204" pitchFamily="34" charset="-122"/>
              </a:endParaRPr>
            </a:p>
          </p:txBody>
        </p:sp>
        <p:pic>
          <p:nvPicPr>
            <p:cNvPr id="51" name="图形 50"/>
            <p:cNvPicPr>
              <a:picLocks noChangeAspect="1"/>
            </p:cNvPicPr>
            <p:nvPr/>
          </p:nvPicPr>
          <p:blipFill>
            <a:blip r:embed="rId17" cstate="print">
              <a:extLst>
                <a:ext uri="{96DAC541-7B7A-43D3-8B79-37D633B846F1}">
                  <asvg:svgBlip xmlns:asvg="http://schemas.microsoft.com/office/drawing/2016/SVG/main" r:embed="rId18"/>
                </a:ext>
              </a:extLst>
            </a:blip>
            <a:stretch>
              <a:fillRect/>
            </a:stretch>
          </p:blipFill>
          <p:spPr>
            <a:xfrm>
              <a:off x="5371285" y="1326026"/>
              <a:ext cx="279207" cy="279207"/>
            </a:xfrm>
            <a:prstGeom prst="rect">
              <a:avLst/>
            </a:prstGeom>
          </p:spPr>
        </p:pic>
        <p:pic>
          <p:nvPicPr>
            <p:cNvPr id="59" name="图形 58"/>
            <p:cNvPicPr>
              <a:picLocks noChangeAspect="1"/>
            </p:cNvPicPr>
            <p:nvPr/>
          </p:nvPicPr>
          <p:blipFill>
            <a:blip r:embed="rId19" cstate="print">
              <a:extLst>
                <a:ext uri="{96DAC541-7B7A-43D3-8B79-37D633B846F1}">
                  <asvg:svgBlip xmlns:asvg="http://schemas.microsoft.com/office/drawing/2016/SVG/main" r:embed="rId20"/>
                </a:ext>
              </a:extLst>
            </a:blip>
            <a:stretch>
              <a:fillRect/>
            </a:stretch>
          </p:blipFill>
          <p:spPr>
            <a:xfrm>
              <a:off x="6763496" y="1335919"/>
              <a:ext cx="259420" cy="259420"/>
            </a:xfrm>
            <a:prstGeom prst="rect">
              <a:avLst/>
            </a:prstGeom>
          </p:spPr>
        </p:pic>
        <p:pic>
          <p:nvPicPr>
            <p:cNvPr id="61" name="图形 60"/>
            <p:cNvPicPr>
              <a:picLocks noChangeAspect="1"/>
            </p:cNvPicPr>
            <p:nvPr/>
          </p:nvPicPr>
          <p:blipFill>
            <a:blip r:embed="rId21" cstate="print">
              <a:extLst>
                <a:ext uri="{96DAC541-7B7A-43D3-8B79-37D633B846F1}">
                  <asvg:svgBlip xmlns:asvg="http://schemas.microsoft.com/office/drawing/2016/SVG/main" r:embed="rId22"/>
                </a:ext>
              </a:extLst>
            </a:blip>
            <a:stretch>
              <a:fillRect/>
            </a:stretch>
          </p:blipFill>
          <p:spPr>
            <a:xfrm>
              <a:off x="8166332" y="1334900"/>
              <a:ext cx="261458" cy="261458"/>
            </a:xfrm>
            <a:prstGeom prst="rect">
              <a:avLst/>
            </a:prstGeom>
          </p:spPr>
        </p:pic>
        <p:pic>
          <p:nvPicPr>
            <p:cNvPr id="63" name="图形 62"/>
            <p:cNvPicPr>
              <a:picLocks noChangeAspect="1"/>
            </p:cNvPicPr>
            <p:nvPr/>
          </p:nvPicPr>
          <p:blipFill>
            <a:blip r:embed="rId23" cstate="print">
              <a:extLst>
                <a:ext uri="{96DAC541-7B7A-43D3-8B79-37D633B846F1}">
                  <asvg:svgBlip xmlns:asvg="http://schemas.microsoft.com/office/drawing/2016/SVG/main" r:embed="rId24"/>
                </a:ext>
              </a:extLst>
            </a:blip>
            <a:stretch>
              <a:fillRect/>
            </a:stretch>
          </p:blipFill>
          <p:spPr>
            <a:xfrm>
              <a:off x="2626904" y="1330915"/>
              <a:ext cx="269428" cy="269428"/>
            </a:xfrm>
            <a:prstGeom prst="rect">
              <a:avLst/>
            </a:prstGeom>
          </p:spPr>
        </p:pic>
        <p:pic>
          <p:nvPicPr>
            <p:cNvPr id="65" name="图形 64"/>
            <p:cNvPicPr>
              <a:picLocks noChangeAspect="1"/>
            </p:cNvPicPr>
            <p:nvPr/>
          </p:nvPicPr>
          <p:blipFill>
            <a:blip r:embed="rId25" cstate="print">
              <a:extLst>
                <a:ext uri="{96DAC541-7B7A-43D3-8B79-37D633B846F1}">
                  <asvg:svgBlip xmlns:asvg="http://schemas.microsoft.com/office/drawing/2016/SVG/main" r:embed="rId26"/>
                </a:ext>
              </a:extLst>
            </a:blip>
            <a:stretch>
              <a:fillRect/>
            </a:stretch>
          </p:blipFill>
          <p:spPr>
            <a:xfrm>
              <a:off x="4012537" y="1319706"/>
              <a:ext cx="291847" cy="291847"/>
            </a:xfrm>
            <a:prstGeom prst="rect">
              <a:avLst/>
            </a:prstGeom>
          </p:spPr>
        </p:pic>
        <p:sp>
          <p:nvSpPr>
            <p:cNvPr id="226" name="矩形 225"/>
            <p:cNvSpPr/>
            <p:nvPr/>
          </p:nvSpPr>
          <p:spPr>
            <a:xfrm>
              <a:off x="2152517" y="2121315"/>
              <a:ext cx="1258177" cy="324275"/>
            </a:xfrm>
            <a:prstGeom prst="rect">
              <a:avLst/>
            </a:prstGeom>
            <a:solidFill>
              <a:schemeClr val="bg1">
                <a:lumMod val="85000"/>
                <a:alpha val="40000"/>
              </a:schemeClr>
            </a:solidFill>
            <a:ln w="12700">
              <a:solidFill>
                <a:schemeClr val="bg1">
                  <a:lumMod val="8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050" b="0" i="0" u="none" strike="noStrike" kern="1200" cap="none" spc="0" normalizeH="0" baseline="0" noProof="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供应商信息</a:t>
              </a:r>
              <a:endParaRPr kumimoji="1" lang="zh-CN" altLang="en-US" sz="1050" b="0" i="0" u="none" strike="noStrike" kern="1200" cap="none" spc="0" normalizeH="0" baseline="0" noProof="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7" name="矩形 226"/>
            <p:cNvSpPr/>
            <p:nvPr/>
          </p:nvSpPr>
          <p:spPr>
            <a:xfrm>
              <a:off x="2152517" y="2584748"/>
              <a:ext cx="1258177" cy="324275"/>
            </a:xfrm>
            <a:prstGeom prst="rect">
              <a:avLst/>
            </a:prstGeom>
            <a:solidFill>
              <a:schemeClr val="bg1">
                <a:lumMod val="85000"/>
                <a:alpha val="40000"/>
              </a:schemeClr>
            </a:solidFill>
            <a:ln w="12700">
              <a:solidFill>
                <a:schemeClr val="bg1">
                  <a:lumMod val="8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lvl="0" algn="ctr">
                <a:defRPr/>
              </a:pPr>
              <a:r>
                <a:rPr kumimoji="1" lang="zh-CN" altLang="en-US" sz="105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上传资质文件</a:t>
              </a:r>
              <a:endParaRPr kumimoji="1" lang="zh-CN" altLang="en-US" sz="105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8" name="矩形 227"/>
            <p:cNvSpPr/>
            <p:nvPr/>
          </p:nvSpPr>
          <p:spPr>
            <a:xfrm>
              <a:off x="2152517" y="3048180"/>
              <a:ext cx="1258177" cy="324275"/>
            </a:xfrm>
            <a:prstGeom prst="rect">
              <a:avLst/>
            </a:prstGeom>
            <a:solidFill>
              <a:schemeClr val="bg1">
                <a:lumMod val="85000"/>
                <a:alpha val="40000"/>
              </a:schemeClr>
            </a:solidFill>
            <a:ln w="12700">
              <a:solidFill>
                <a:schemeClr val="bg1">
                  <a:lumMod val="8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lvl="0" algn="ctr">
                <a:defRPr/>
              </a:pPr>
              <a:r>
                <a:rPr kumimoji="1" lang="zh-CN" altLang="en-US" sz="105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产品信息录入</a:t>
              </a:r>
              <a:endParaRPr kumimoji="1" lang="zh-CN" altLang="en-US" sz="105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9" name="矩形 228"/>
            <p:cNvSpPr/>
            <p:nvPr/>
          </p:nvSpPr>
          <p:spPr>
            <a:xfrm>
              <a:off x="2152517" y="3511614"/>
              <a:ext cx="1258177" cy="324275"/>
            </a:xfrm>
            <a:prstGeom prst="rect">
              <a:avLst/>
            </a:prstGeom>
            <a:solidFill>
              <a:schemeClr val="bg1">
                <a:lumMod val="85000"/>
                <a:alpha val="40000"/>
              </a:schemeClr>
            </a:solidFill>
            <a:ln w="12700">
              <a:solidFill>
                <a:schemeClr val="bg1">
                  <a:lumMod val="8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lvl="0" algn="ctr">
                <a:defRPr/>
              </a:pPr>
              <a:r>
                <a:rPr kumimoji="1" lang="zh-CN" altLang="en-US" sz="105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合同签订上传</a:t>
              </a:r>
              <a:endParaRPr kumimoji="1" lang="zh-CN" altLang="en-US" sz="105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0" name="矩形 229"/>
            <p:cNvSpPr/>
            <p:nvPr/>
          </p:nvSpPr>
          <p:spPr>
            <a:xfrm>
              <a:off x="3536263" y="2121315"/>
              <a:ext cx="1258177" cy="324275"/>
            </a:xfrm>
            <a:prstGeom prst="rect">
              <a:avLst/>
            </a:prstGeom>
            <a:solidFill>
              <a:schemeClr val="bg1">
                <a:lumMod val="85000"/>
                <a:alpha val="40000"/>
              </a:schemeClr>
            </a:solidFill>
            <a:ln w="12700">
              <a:solidFill>
                <a:schemeClr val="bg1">
                  <a:lumMod val="8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lvl="0" algn="ctr">
                <a:defRPr/>
              </a:pPr>
              <a:r>
                <a:rPr kumimoji="1" lang="zh-CN" altLang="en-US" sz="105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开发接入数据源</a:t>
              </a:r>
              <a:endParaRPr kumimoji="1" lang="zh-CN" altLang="en-US" sz="105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1" name="矩形 230"/>
            <p:cNvSpPr/>
            <p:nvPr/>
          </p:nvSpPr>
          <p:spPr>
            <a:xfrm>
              <a:off x="3536263" y="2584748"/>
              <a:ext cx="1258177" cy="324275"/>
            </a:xfrm>
            <a:prstGeom prst="rect">
              <a:avLst/>
            </a:prstGeom>
            <a:solidFill>
              <a:schemeClr val="bg1">
                <a:lumMod val="85000"/>
                <a:alpha val="40000"/>
              </a:schemeClr>
            </a:solidFill>
            <a:ln w="12700">
              <a:solidFill>
                <a:schemeClr val="bg1">
                  <a:lumMod val="8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lvl="0" algn="ctr">
                <a:defRPr/>
              </a:pPr>
              <a:r>
                <a:rPr kumimoji="1" lang="zh-CN" altLang="en-US" sz="105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数据测试</a:t>
              </a:r>
              <a:endParaRPr kumimoji="1" lang="zh-CN" altLang="en-US" sz="105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2" name="矩形 231"/>
            <p:cNvSpPr/>
            <p:nvPr/>
          </p:nvSpPr>
          <p:spPr>
            <a:xfrm>
              <a:off x="3551368" y="3048180"/>
              <a:ext cx="1258177" cy="324275"/>
            </a:xfrm>
            <a:prstGeom prst="rect">
              <a:avLst/>
            </a:prstGeom>
            <a:solidFill>
              <a:schemeClr val="bg1">
                <a:lumMod val="85000"/>
                <a:alpha val="40000"/>
              </a:schemeClr>
            </a:solidFill>
            <a:ln w="12700">
              <a:solidFill>
                <a:schemeClr val="bg1">
                  <a:lumMod val="8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lvl="0" algn="ctr">
                <a:defRPr/>
              </a:pPr>
              <a:r>
                <a:rPr kumimoji="1" lang="zh-CN" altLang="en-US" sz="105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变量衍生</a:t>
              </a:r>
              <a:endParaRPr kumimoji="1" lang="zh-CN" altLang="en-US" sz="105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3" name="矩形 232"/>
            <p:cNvSpPr/>
            <p:nvPr/>
          </p:nvSpPr>
          <p:spPr>
            <a:xfrm>
              <a:off x="3536263" y="3511614"/>
              <a:ext cx="1258177" cy="324275"/>
            </a:xfrm>
            <a:prstGeom prst="rect">
              <a:avLst/>
            </a:prstGeom>
            <a:solidFill>
              <a:schemeClr val="bg1">
                <a:lumMod val="85000"/>
                <a:alpha val="40000"/>
              </a:schemeClr>
            </a:solidFill>
            <a:ln w="12700">
              <a:solidFill>
                <a:schemeClr val="bg1">
                  <a:lumMod val="8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lvl="0" algn="ctr">
                <a:defRPr/>
              </a:pPr>
              <a:r>
                <a:rPr kumimoji="1" lang="zh-CN" altLang="en-US" sz="105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批量查询</a:t>
              </a:r>
              <a:endParaRPr kumimoji="1" lang="zh-CN" altLang="en-US" sz="105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4" name="矩形 233"/>
            <p:cNvSpPr/>
            <p:nvPr/>
          </p:nvSpPr>
          <p:spPr>
            <a:xfrm>
              <a:off x="3536263" y="3956389"/>
              <a:ext cx="1258177" cy="324275"/>
            </a:xfrm>
            <a:prstGeom prst="rect">
              <a:avLst/>
            </a:prstGeom>
            <a:solidFill>
              <a:schemeClr val="bg1">
                <a:lumMod val="85000"/>
                <a:alpha val="40000"/>
              </a:schemeClr>
            </a:solidFill>
            <a:ln w="12700">
              <a:solidFill>
                <a:schemeClr val="bg1">
                  <a:lumMod val="8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lvl="0" algn="ctr">
                <a:defRPr/>
              </a:pPr>
              <a:r>
                <a:rPr kumimoji="1" lang="zh-CN" altLang="en-US" sz="105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分析</a:t>
              </a:r>
              <a:r>
                <a:rPr kumimoji="1" lang="en-GB" altLang="zh-CN" sz="105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BI</a:t>
              </a:r>
              <a:r>
                <a:rPr kumimoji="1" lang="zh-CN" altLang="en-US" sz="105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报表</a:t>
              </a:r>
              <a:endParaRPr kumimoji="1" lang="zh-CN" altLang="en-US" sz="105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5" name="矩形 234"/>
            <p:cNvSpPr/>
            <p:nvPr/>
          </p:nvSpPr>
          <p:spPr>
            <a:xfrm>
              <a:off x="4911771" y="2121315"/>
              <a:ext cx="1258177" cy="324275"/>
            </a:xfrm>
            <a:prstGeom prst="rect">
              <a:avLst/>
            </a:prstGeom>
            <a:solidFill>
              <a:schemeClr val="bg1">
                <a:lumMod val="85000"/>
                <a:alpha val="40000"/>
              </a:schemeClr>
            </a:solidFill>
            <a:ln w="12700">
              <a:solidFill>
                <a:schemeClr val="bg1">
                  <a:lumMod val="8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lvl="0" algn="ctr">
                <a:defRPr/>
              </a:pPr>
              <a:r>
                <a:rPr kumimoji="1" lang="zh-CN" altLang="en-US" sz="105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调用异常监控</a:t>
              </a:r>
              <a:endParaRPr kumimoji="1" lang="zh-CN" altLang="en-US" sz="105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6" name="矩形 235"/>
            <p:cNvSpPr/>
            <p:nvPr/>
          </p:nvSpPr>
          <p:spPr>
            <a:xfrm>
              <a:off x="4911771" y="2584748"/>
              <a:ext cx="1258177" cy="324275"/>
            </a:xfrm>
            <a:prstGeom prst="rect">
              <a:avLst/>
            </a:prstGeom>
            <a:solidFill>
              <a:schemeClr val="bg1">
                <a:lumMod val="85000"/>
                <a:alpha val="40000"/>
              </a:schemeClr>
            </a:solidFill>
            <a:ln w="12700">
              <a:solidFill>
                <a:schemeClr val="bg1">
                  <a:lumMod val="8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lvl="0" algn="ctr">
                <a:defRPr/>
              </a:pPr>
              <a:r>
                <a:rPr kumimoji="1" lang="zh-CN" altLang="en-US" sz="105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风险质量监控</a:t>
              </a:r>
              <a:endParaRPr kumimoji="1" lang="zh-CN" altLang="en-US" sz="105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7" name="矩形 236"/>
            <p:cNvSpPr/>
            <p:nvPr/>
          </p:nvSpPr>
          <p:spPr>
            <a:xfrm>
              <a:off x="4926877" y="3048180"/>
              <a:ext cx="1258177" cy="324275"/>
            </a:xfrm>
            <a:prstGeom prst="rect">
              <a:avLst/>
            </a:prstGeom>
            <a:solidFill>
              <a:schemeClr val="bg1">
                <a:lumMod val="85000"/>
                <a:alpha val="40000"/>
              </a:schemeClr>
            </a:solidFill>
            <a:ln w="12700">
              <a:solidFill>
                <a:schemeClr val="bg1">
                  <a:lumMod val="8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lvl="0" algn="ctr">
                <a:defRPr/>
              </a:pPr>
              <a:r>
                <a:rPr kumimoji="1" lang="zh-CN" altLang="en-US" sz="105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渠道分布监控</a:t>
              </a:r>
              <a:endParaRPr kumimoji="1" lang="zh-CN" altLang="en-US" sz="105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8" name="矩形 237"/>
            <p:cNvSpPr/>
            <p:nvPr/>
          </p:nvSpPr>
          <p:spPr>
            <a:xfrm>
              <a:off x="4911771" y="3511614"/>
              <a:ext cx="1258177" cy="324275"/>
            </a:xfrm>
            <a:prstGeom prst="rect">
              <a:avLst/>
            </a:prstGeom>
            <a:solidFill>
              <a:schemeClr val="bg1">
                <a:lumMod val="85000"/>
                <a:alpha val="40000"/>
              </a:schemeClr>
            </a:solidFill>
            <a:ln w="12700">
              <a:solidFill>
                <a:schemeClr val="bg1">
                  <a:lumMod val="8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lvl="0" algn="ctr">
                <a:defRPr/>
              </a:pPr>
              <a:r>
                <a:rPr kumimoji="1" lang="zh-CN" altLang="en-US" sz="105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成本监控</a:t>
              </a:r>
              <a:endParaRPr kumimoji="1" lang="zh-CN" altLang="en-US" sz="105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9" name="矩形 238"/>
            <p:cNvSpPr/>
            <p:nvPr/>
          </p:nvSpPr>
          <p:spPr>
            <a:xfrm>
              <a:off x="4911771" y="3956389"/>
              <a:ext cx="1258177" cy="324275"/>
            </a:xfrm>
            <a:prstGeom prst="rect">
              <a:avLst/>
            </a:prstGeom>
            <a:solidFill>
              <a:schemeClr val="bg1">
                <a:lumMod val="85000"/>
                <a:alpha val="40000"/>
              </a:schemeClr>
            </a:solidFill>
            <a:ln w="12700">
              <a:solidFill>
                <a:schemeClr val="bg1">
                  <a:lumMod val="8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lvl="0" algn="ctr">
                <a:defRPr/>
              </a:pPr>
              <a:r>
                <a:rPr kumimoji="1" lang="zh-CN" altLang="en-US" sz="105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流量监控</a:t>
              </a:r>
              <a:endParaRPr kumimoji="1" lang="zh-CN" altLang="en-US" sz="105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0" name="矩形 239"/>
            <p:cNvSpPr/>
            <p:nvPr/>
          </p:nvSpPr>
          <p:spPr>
            <a:xfrm>
              <a:off x="6303753" y="2121315"/>
              <a:ext cx="1258177" cy="324275"/>
            </a:xfrm>
            <a:prstGeom prst="rect">
              <a:avLst/>
            </a:prstGeom>
            <a:solidFill>
              <a:schemeClr val="bg1">
                <a:lumMod val="85000"/>
                <a:alpha val="40000"/>
              </a:schemeClr>
            </a:solidFill>
            <a:ln w="12700">
              <a:solidFill>
                <a:schemeClr val="bg1">
                  <a:lumMod val="8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lvl="0" algn="ctr">
                <a:defRPr/>
              </a:pPr>
              <a:r>
                <a:rPr kumimoji="1" lang="zh-CN" altLang="en-US" sz="105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数据质量评估</a:t>
              </a:r>
              <a:endParaRPr kumimoji="1" lang="zh-CN" altLang="en-US" sz="105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1" name="矩形 240"/>
            <p:cNvSpPr/>
            <p:nvPr/>
          </p:nvSpPr>
          <p:spPr>
            <a:xfrm>
              <a:off x="6303753" y="2584748"/>
              <a:ext cx="1258177" cy="324275"/>
            </a:xfrm>
            <a:prstGeom prst="rect">
              <a:avLst/>
            </a:prstGeom>
            <a:solidFill>
              <a:schemeClr val="bg1">
                <a:lumMod val="85000"/>
                <a:alpha val="40000"/>
              </a:schemeClr>
            </a:solidFill>
            <a:ln w="12700">
              <a:solidFill>
                <a:schemeClr val="bg1">
                  <a:lumMod val="8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lvl="0" algn="ctr">
                <a:defRPr/>
              </a:pPr>
              <a:r>
                <a:rPr kumimoji="1" lang="zh-CN" altLang="en-US" sz="105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产品评分</a:t>
              </a:r>
              <a:endParaRPr kumimoji="1" lang="zh-CN" altLang="en-US" sz="105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2" name="矩形 241"/>
            <p:cNvSpPr/>
            <p:nvPr/>
          </p:nvSpPr>
          <p:spPr>
            <a:xfrm>
              <a:off x="6318859" y="3048180"/>
              <a:ext cx="1258177" cy="324275"/>
            </a:xfrm>
            <a:prstGeom prst="rect">
              <a:avLst/>
            </a:prstGeom>
            <a:solidFill>
              <a:schemeClr val="bg1">
                <a:lumMod val="85000"/>
                <a:alpha val="40000"/>
              </a:schemeClr>
            </a:solidFill>
            <a:ln w="12700">
              <a:solidFill>
                <a:schemeClr val="bg1">
                  <a:lumMod val="8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lvl="0" algn="ctr">
                <a:defRPr/>
              </a:pPr>
              <a:r>
                <a:rPr kumimoji="1" lang="zh-CN" altLang="en-US" sz="105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调用成本账单</a:t>
              </a:r>
              <a:endParaRPr kumimoji="1" lang="zh-CN" altLang="en-US" sz="105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3" name="矩形 242"/>
            <p:cNvSpPr/>
            <p:nvPr/>
          </p:nvSpPr>
          <p:spPr>
            <a:xfrm>
              <a:off x="7671025" y="2121315"/>
              <a:ext cx="1258177" cy="324275"/>
            </a:xfrm>
            <a:prstGeom prst="rect">
              <a:avLst/>
            </a:prstGeom>
            <a:solidFill>
              <a:schemeClr val="bg1">
                <a:lumMod val="85000"/>
                <a:alpha val="40000"/>
              </a:schemeClr>
            </a:solidFill>
            <a:ln w="12700">
              <a:solidFill>
                <a:schemeClr val="bg1">
                  <a:lumMod val="8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lvl="0" algn="ctr">
                <a:defRPr/>
              </a:pPr>
              <a:r>
                <a:rPr kumimoji="1" lang="zh-CN" altLang="en-US" sz="105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供应商拉黑</a:t>
              </a:r>
              <a:endParaRPr kumimoji="1" lang="zh-CN" altLang="en-US" sz="105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4" name="矩形 243"/>
            <p:cNvSpPr/>
            <p:nvPr/>
          </p:nvSpPr>
          <p:spPr>
            <a:xfrm>
              <a:off x="7671025" y="2584748"/>
              <a:ext cx="1258177" cy="324275"/>
            </a:xfrm>
            <a:prstGeom prst="rect">
              <a:avLst/>
            </a:prstGeom>
            <a:solidFill>
              <a:schemeClr val="bg1">
                <a:lumMod val="85000"/>
                <a:alpha val="40000"/>
              </a:schemeClr>
            </a:solidFill>
            <a:ln w="12700">
              <a:solidFill>
                <a:schemeClr val="bg1">
                  <a:lumMod val="8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lvl="0" algn="ctr">
                <a:defRPr/>
              </a:pPr>
              <a:r>
                <a:rPr kumimoji="1" lang="zh-CN" altLang="en-US" sz="105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数据源智能切换</a:t>
              </a:r>
              <a:endParaRPr kumimoji="1" lang="zh-CN" altLang="en-US" sz="105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5" name="矩形 244"/>
            <p:cNvSpPr/>
            <p:nvPr/>
          </p:nvSpPr>
          <p:spPr>
            <a:xfrm>
              <a:off x="7686131" y="3048180"/>
              <a:ext cx="1258177" cy="324275"/>
            </a:xfrm>
            <a:prstGeom prst="rect">
              <a:avLst/>
            </a:prstGeom>
            <a:solidFill>
              <a:schemeClr val="bg1">
                <a:lumMod val="85000"/>
                <a:alpha val="40000"/>
              </a:schemeClr>
            </a:solidFill>
            <a:ln w="12700">
              <a:solidFill>
                <a:schemeClr val="bg1">
                  <a:lumMod val="8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lvl="0" algn="ctr">
                <a:defRPr/>
              </a:pPr>
              <a:r>
                <a:rPr kumimoji="1" lang="zh-CN" altLang="en-US" sz="105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产品禁用</a:t>
              </a:r>
              <a:endParaRPr kumimoji="1" lang="zh-CN" altLang="en-US" sz="105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2" name="三角形 81"/>
            <p:cNvSpPr>
              <a:spLocks noChangeAspect="1"/>
            </p:cNvSpPr>
            <p:nvPr/>
          </p:nvSpPr>
          <p:spPr>
            <a:xfrm rot="10800000">
              <a:off x="2710207" y="2473565"/>
              <a:ext cx="99052" cy="6485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050" b="1" spc="300">
                <a:solidFill>
                  <a:schemeClr val="tx2">
                    <a:lumMod val="50000"/>
                  </a:schemeClr>
                </a:solidFill>
                <a:latin typeface="微软雅黑" panose="020B0503020204020204" pitchFamily="34" charset="-122"/>
                <a:ea typeface="微软雅黑" panose="020B0503020204020204" pitchFamily="34" charset="-122"/>
              </a:endParaRPr>
            </a:p>
          </p:txBody>
        </p:sp>
        <p:sp>
          <p:nvSpPr>
            <p:cNvPr id="248" name="三角形 247"/>
            <p:cNvSpPr>
              <a:spLocks noChangeAspect="1"/>
            </p:cNvSpPr>
            <p:nvPr/>
          </p:nvSpPr>
          <p:spPr>
            <a:xfrm rot="10800000">
              <a:off x="2710207" y="2943050"/>
              <a:ext cx="99052" cy="6485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050" b="1" spc="300">
                <a:solidFill>
                  <a:schemeClr val="tx2">
                    <a:lumMod val="50000"/>
                  </a:schemeClr>
                </a:solidFill>
                <a:latin typeface="微软雅黑" panose="020B0503020204020204" pitchFamily="34" charset="-122"/>
                <a:ea typeface="微软雅黑" panose="020B0503020204020204" pitchFamily="34" charset="-122"/>
              </a:endParaRPr>
            </a:p>
          </p:txBody>
        </p:sp>
        <p:sp>
          <p:nvSpPr>
            <p:cNvPr id="249" name="三角形 248"/>
            <p:cNvSpPr>
              <a:spLocks noChangeAspect="1"/>
            </p:cNvSpPr>
            <p:nvPr/>
          </p:nvSpPr>
          <p:spPr>
            <a:xfrm rot="10800000">
              <a:off x="2710207" y="3412535"/>
              <a:ext cx="99052" cy="6485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050" b="1" spc="300">
                <a:solidFill>
                  <a:schemeClr val="tx2">
                    <a:lumMod val="50000"/>
                  </a:schemeClr>
                </a:solidFill>
                <a:latin typeface="微软雅黑" panose="020B0503020204020204" pitchFamily="34" charset="-122"/>
                <a:ea typeface="微软雅黑" panose="020B0503020204020204" pitchFamily="34" charset="-122"/>
              </a:endParaRPr>
            </a:p>
          </p:txBody>
        </p:sp>
        <p:sp>
          <p:nvSpPr>
            <p:cNvPr id="265" name="三角形 264"/>
            <p:cNvSpPr>
              <a:spLocks noChangeAspect="1"/>
            </p:cNvSpPr>
            <p:nvPr/>
          </p:nvSpPr>
          <p:spPr>
            <a:xfrm rot="5400000">
              <a:off x="3421529" y="1610262"/>
              <a:ext cx="99052" cy="6485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微软雅黑" panose="020B0503020204020204" pitchFamily="34" charset="-122"/>
                <a:ea typeface="微软雅黑" panose="020B0503020204020204" pitchFamily="34" charset="-122"/>
              </a:endParaRPr>
            </a:p>
          </p:txBody>
        </p:sp>
        <p:sp>
          <p:nvSpPr>
            <p:cNvPr id="271" name="三角形 270"/>
            <p:cNvSpPr>
              <a:spLocks noChangeAspect="1"/>
            </p:cNvSpPr>
            <p:nvPr/>
          </p:nvSpPr>
          <p:spPr>
            <a:xfrm rot="5400000">
              <a:off x="4805486" y="1610263"/>
              <a:ext cx="99052" cy="6485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微软雅黑" panose="020B0503020204020204" pitchFamily="34" charset="-122"/>
                <a:ea typeface="微软雅黑" panose="020B0503020204020204" pitchFamily="34" charset="-122"/>
              </a:endParaRPr>
            </a:p>
          </p:txBody>
        </p:sp>
        <p:sp>
          <p:nvSpPr>
            <p:cNvPr id="272" name="三角形 271"/>
            <p:cNvSpPr>
              <a:spLocks noChangeAspect="1"/>
            </p:cNvSpPr>
            <p:nvPr/>
          </p:nvSpPr>
          <p:spPr>
            <a:xfrm rot="5400000">
              <a:off x="6181205" y="1610264"/>
              <a:ext cx="99052" cy="6485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微软雅黑" panose="020B0503020204020204" pitchFamily="34" charset="-122"/>
                <a:ea typeface="微软雅黑" panose="020B0503020204020204" pitchFamily="34" charset="-122"/>
              </a:endParaRPr>
            </a:p>
          </p:txBody>
        </p:sp>
        <p:sp>
          <p:nvSpPr>
            <p:cNvPr id="273" name="三角形 272"/>
            <p:cNvSpPr>
              <a:spLocks noChangeAspect="1"/>
            </p:cNvSpPr>
            <p:nvPr/>
          </p:nvSpPr>
          <p:spPr>
            <a:xfrm rot="5400000">
              <a:off x="7565161" y="1610265"/>
              <a:ext cx="99052" cy="6485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微软雅黑" panose="020B0503020204020204" pitchFamily="34" charset="-122"/>
                <a:ea typeface="微软雅黑" panose="020B0503020204020204" pitchFamily="34" charset="-122"/>
              </a:endParaRPr>
            </a:p>
          </p:txBody>
        </p:sp>
      </p:grpSp>
      <p:cxnSp>
        <p:nvCxnSpPr>
          <p:cNvPr id="91" name="直线箭头连接符 90"/>
          <p:cNvCxnSpPr/>
          <p:nvPr/>
        </p:nvCxnSpPr>
        <p:spPr>
          <a:xfrm>
            <a:off x="1588480" y="1840461"/>
            <a:ext cx="369719" cy="0"/>
          </a:xfrm>
          <a:prstGeom prst="straightConnector1">
            <a:avLst/>
          </a:prstGeom>
          <a:ln w="95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线箭头连接符 103"/>
          <p:cNvCxnSpPr/>
          <p:nvPr/>
        </p:nvCxnSpPr>
        <p:spPr>
          <a:xfrm>
            <a:off x="9137597" y="1840461"/>
            <a:ext cx="369719" cy="0"/>
          </a:xfrm>
          <a:prstGeom prst="straightConnector1">
            <a:avLst/>
          </a:prstGeom>
          <a:ln w="95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9" name="组合 148"/>
          <p:cNvGrpSpPr/>
          <p:nvPr/>
        </p:nvGrpSpPr>
        <p:grpSpPr>
          <a:xfrm>
            <a:off x="4224524" y="1424059"/>
            <a:ext cx="4510870" cy="4510870"/>
            <a:chOff x="4220800" y="1424059"/>
            <a:chExt cx="4510870" cy="4510870"/>
          </a:xfrm>
        </p:grpSpPr>
        <p:sp>
          <p:nvSpPr>
            <p:cNvPr id="147" name="Oval 1"/>
            <p:cNvSpPr/>
            <p:nvPr/>
          </p:nvSpPr>
          <p:spPr>
            <a:xfrm>
              <a:off x="4786995" y="1990254"/>
              <a:ext cx="3378480" cy="3378480"/>
            </a:xfrm>
            <a:prstGeom prst="ellipse">
              <a:avLst/>
            </a:prstGeom>
            <a:noFill/>
            <a:ln w="25400" cap="rnd" cmpd="sng">
              <a:solidFill>
                <a:schemeClr val="bg1">
                  <a:lumMod val="85000"/>
                  <a:alpha val="50000"/>
                </a:schemeClr>
              </a:solidFill>
              <a:prstDash val="sysDot"/>
              <a:round/>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latin typeface="微软雅黑" panose="020B0503020204020204" pitchFamily="34" charset="-122"/>
                <a:ea typeface="微软雅黑" panose="020B0503020204020204" pitchFamily="34" charset="-122"/>
              </a:endParaRPr>
            </a:p>
          </p:txBody>
        </p:sp>
        <p:sp>
          <p:nvSpPr>
            <p:cNvPr id="148" name="Oval 1"/>
            <p:cNvSpPr/>
            <p:nvPr/>
          </p:nvSpPr>
          <p:spPr>
            <a:xfrm>
              <a:off x="4220800" y="1424059"/>
              <a:ext cx="4510870" cy="4510870"/>
            </a:xfrm>
            <a:prstGeom prst="ellipse">
              <a:avLst/>
            </a:prstGeom>
            <a:noFill/>
            <a:ln w="25400" cap="rnd" cmpd="sng">
              <a:solidFill>
                <a:schemeClr val="bg1">
                  <a:lumMod val="85000"/>
                  <a:alpha val="35000"/>
                </a:schemeClr>
              </a:solidFill>
              <a:prstDash val="sysDot"/>
              <a:round/>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latin typeface="微软雅黑" panose="020B0503020204020204" pitchFamily="34" charset="-122"/>
                <a:ea typeface="微软雅黑" panose="020B0503020204020204" pitchFamily="34" charset="-122"/>
              </a:endParaRPr>
            </a:p>
          </p:txBody>
        </p:sp>
        <p:sp>
          <p:nvSpPr>
            <p:cNvPr id="146" name="Oval 1"/>
            <p:cNvSpPr/>
            <p:nvPr/>
          </p:nvSpPr>
          <p:spPr>
            <a:xfrm>
              <a:off x="5241790" y="2445049"/>
              <a:ext cx="2468891" cy="2468891"/>
            </a:xfrm>
            <a:prstGeom prst="ellipse">
              <a:avLst/>
            </a:prstGeom>
            <a:noFill/>
            <a:ln w="25400" cap="rnd" cmpd="sng">
              <a:solidFill>
                <a:schemeClr val="bg1">
                  <a:lumMod val="85000"/>
                  <a:alpha val="60000"/>
                </a:schemeClr>
              </a:solidFill>
              <a:prstDash val="sysDot"/>
              <a:round/>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latin typeface="微软雅黑" panose="020B0503020204020204" pitchFamily="34" charset="-122"/>
                <a:ea typeface="微软雅黑" panose="020B0503020204020204" pitchFamily="34" charset="-122"/>
              </a:endParaRPr>
            </a:p>
          </p:txBody>
        </p:sp>
      </p:grpSp>
      <p:sp>
        <p:nvSpPr>
          <p:cNvPr id="17" name="Title 1"/>
          <p:cNvSpPr txBox="1"/>
          <p:nvPr/>
        </p:nvSpPr>
        <p:spPr>
          <a:xfrm>
            <a:off x="597812" y="0"/>
            <a:ext cx="4039251" cy="964027"/>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bg2">
                    <a:lumMod val="10000"/>
                  </a:schemeClr>
                </a:solidFill>
                <a:latin typeface="+mj-lt"/>
                <a:ea typeface="+mj-ea"/>
                <a:cs typeface="+mj-cs"/>
              </a:defRPr>
            </a:lvl1pPr>
          </a:lstStyle>
          <a:p>
            <a:pPr>
              <a:lnSpc>
                <a:spcPts val="4320"/>
              </a:lnSpc>
            </a:pPr>
            <a:r>
              <a:rPr lang="zh-CN" altLang="en-US" sz="2900" b="1">
                <a:solidFill>
                  <a:schemeClr val="tx1"/>
                </a:solidFill>
                <a:latin typeface="微软雅黑" panose="020B0503020204020204" pitchFamily="34" charset="-122"/>
                <a:ea typeface="微软雅黑" panose="020B0503020204020204" pitchFamily="34" charset="-122"/>
              </a:rPr>
              <a:t>关联网络平台</a:t>
            </a:r>
            <a:endParaRPr lang="en-US" altLang="zh-CN" sz="2900" b="1">
              <a:solidFill>
                <a:schemeClr val="tx1"/>
              </a:solidFill>
              <a:latin typeface="微软雅黑" panose="020B0503020204020204" pitchFamily="34" charset="-122"/>
              <a:ea typeface="微软雅黑" panose="020B0503020204020204" pitchFamily="34" charset="-122"/>
            </a:endParaRPr>
          </a:p>
        </p:txBody>
      </p:sp>
      <p:sp>
        <p:nvSpPr>
          <p:cNvPr id="13" name="内容占位符 36"/>
          <p:cNvSpPr txBox="1"/>
          <p:nvPr/>
        </p:nvSpPr>
        <p:spPr>
          <a:xfrm>
            <a:off x="3071070" y="366789"/>
            <a:ext cx="6816991" cy="377026"/>
          </a:xfrm>
          <a:prstGeom prst="rect">
            <a:avLst/>
          </a:prstGeom>
        </p:spPr>
        <p:txBody>
          <a:bodyPr vert="horz" lIns="91440" tIns="45720" rIns="91440" bIns="45720" rtlCol="0" anchor="ctr">
            <a:normAutofit lnSpcReduction="10000"/>
          </a:bodyPr>
          <a:lstStyle>
            <a:defPPr>
              <a:defRPr lang="zh-HK"/>
            </a:defPPr>
            <a:lvl1pPr>
              <a:lnSpc>
                <a:spcPct val="120000"/>
              </a:lnSpc>
              <a:spcBef>
                <a:spcPct val="0"/>
              </a:spcBef>
              <a:defRPr b="1">
                <a:gradFill>
                  <a:gsLst>
                    <a:gs pos="0">
                      <a:srgbClr val="46C484"/>
                    </a:gs>
                    <a:gs pos="100000">
                      <a:srgbClr val="2351B4"/>
                    </a:gs>
                  </a:gsLst>
                  <a:lin ang="10800000" scaled="1"/>
                </a:gradFill>
                <a:latin typeface="微软雅黑" panose="020B0503020204020204" pitchFamily="34" charset="-122"/>
                <a:ea typeface="微软雅黑" panose="020B0503020204020204" pitchFamily="34" charset="-122"/>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快速上线一款功能完善、灵活的可视化知识图谱定制化产品</a:t>
            </a:r>
            <a:endParaRPr lang="zh-CN" altLang="en-US"/>
          </a:p>
        </p:txBody>
      </p:sp>
      <p:grpSp>
        <p:nvGrpSpPr>
          <p:cNvPr id="27" name="组合 26"/>
          <p:cNvGrpSpPr/>
          <p:nvPr/>
        </p:nvGrpSpPr>
        <p:grpSpPr>
          <a:xfrm>
            <a:off x="695325" y="1466074"/>
            <a:ext cx="11496674" cy="4441755"/>
            <a:chOff x="1144669" y="1534837"/>
            <a:chExt cx="10329519" cy="3990823"/>
          </a:xfrm>
        </p:grpSpPr>
        <p:sp>
          <p:nvSpPr>
            <p:cNvPr id="103" name="矩形 102"/>
            <p:cNvSpPr/>
            <p:nvPr/>
          </p:nvSpPr>
          <p:spPr>
            <a:xfrm>
              <a:off x="7928874" y="4364861"/>
              <a:ext cx="3545314" cy="1149383"/>
            </a:xfrm>
            <a:prstGeom prst="rect">
              <a:avLst/>
            </a:prstGeom>
            <a:gradFill flip="none" rotWithShape="1">
              <a:gsLst>
                <a:gs pos="0">
                  <a:schemeClr val="accent4">
                    <a:alpha val="0"/>
                  </a:schemeClr>
                </a:gs>
                <a:gs pos="100000">
                  <a:schemeClr val="accent4">
                    <a:alpha val="27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微软雅黑" panose="020B0503020204020204" pitchFamily="34" charset="-122"/>
                <a:ea typeface="微软雅黑" panose="020B0503020204020204" pitchFamily="34" charset="-122"/>
              </a:endParaRPr>
            </a:p>
          </p:txBody>
        </p:sp>
        <p:sp>
          <p:nvSpPr>
            <p:cNvPr id="104" name="矩形 103"/>
            <p:cNvSpPr/>
            <p:nvPr/>
          </p:nvSpPr>
          <p:spPr>
            <a:xfrm>
              <a:off x="8674068" y="2948857"/>
              <a:ext cx="2793902" cy="1149383"/>
            </a:xfrm>
            <a:prstGeom prst="rect">
              <a:avLst/>
            </a:prstGeom>
            <a:gradFill flip="none" rotWithShape="1">
              <a:gsLst>
                <a:gs pos="0">
                  <a:schemeClr val="accent4">
                    <a:alpha val="0"/>
                  </a:schemeClr>
                </a:gs>
                <a:gs pos="100000">
                  <a:schemeClr val="accent4">
                    <a:alpha val="27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微软雅黑" panose="020B0503020204020204" pitchFamily="34" charset="-122"/>
                <a:ea typeface="微软雅黑" panose="020B0503020204020204" pitchFamily="34" charset="-122"/>
              </a:endParaRPr>
            </a:p>
          </p:txBody>
        </p:sp>
        <p:sp>
          <p:nvSpPr>
            <p:cNvPr id="105" name="矩形 104"/>
            <p:cNvSpPr/>
            <p:nvPr/>
          </p:nvSpPr>
          <p:spPr>
            <a:xfrm>
              <a:off x="7925941" y="1534837"/>
              <a:ext cx="3545314" cy="1149383"/>
            </a:xfrm>
            <a:prstGeom prst="rect">
              <a:avLst/>
            </a:prstGeom>
            <a:gradFill flip="none" rotWithShape="1">
              <a:gsLst>
                <a:gs pos="0">
                  <a:schemeClr val="accent4">
                    <a:alpha val="0"/>
                  </a:schemeClr>
                </a:gs>
                <a:gs pos="100000">
                  <a:schemeClr val="accent4">
                    <a:alpha val="27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微软雅黑" panose="020B0503020204020204" pitchFamily="34" charset="-122"/>
                <a:ea typeface="微软雅黑" panose="020B0503020204020204" pitchFamily="34" charset="-122"/>
              </a:endParaRPr>
            </a:p>
          </p:txBody>
        </p:sp>
        <p:sp>
          <p:nvSpPr>
            <p:cNvPr id="102" name="矩形 101"/>
            <p:cNvSpPr/>
            <p:nvPr/>
          </p:nvSpPr>
          <p:spPr>
            <a:xfrm>
              <a:off x="1144669" y="4373099"/>
              <a:ext cx="3631395" cy="1149383"/>
            </a:xfrm>
            <a:prstGeom prst="rect">
              <a:avLst/>
            </a:prstGeom>
            <a:gradFill flip="none" rotWithShape="1">
              <a:gsLst>
                <a:gs pos="0">
                  <a:schemeClr val="accent2">
                    <a:alpha val="30000"/>
                  </a:schemeClr>
                </a:gs>
                <a:gs pos="100000">
                  <a:schemeClr val="accent2">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微软雅黑" panose="020B0503020204020204" pitchFamily="34" charset="-122"/>
                <a:ea typeface="微软雅黑" panose="020B0503020204020204" pitchFamily="34" charset="-122"/>
              </a:endParaRPr>
            </a:p>
          </p:txBody>
        </p:sp>
        <p:sp>
          <p:nvSpPr>
            <p:cNvPr id="101" name="矩形 100"/>
            <p:cNvSpPr/>
            <p:nvPr/>
          </p:nvSpPr>
          <p:spPr>
            <a:xfrm>
              <a:off x="1144669" y="2948857"/>
              <a:ext cx="2858653" cy="1149383"/>
            </a:xfrm>
            <a:prstGeom prst="rect">
              <a:avLst/>
            </a:prstGeom>
            <a:gradFill flip="none" rotWithShape="1">
              <a:gsLst>
                <a:gs pos="0">
                  <a:schemeClr val="accent2">
                    <a:alpha val="30000"/>
                  </a:schemeClr>
                </a:gs>
                <a:gs pos="100000">
                  <a:schemeClr val="accent2">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微软雅黑" panose="020B0503020204020204" pitchFamily="34" charset="-122"/>
                <a:ea typeface="微软雅黑" panose="020B0503020204020204" pitchFamily="34" charset="-122"/>
              </a:endParaRPr>
            </a:p>
          </p:txBody>
        </p:sp>
        <p:sp>
          <p:nvSpPr>
            <p:cNvPr id="26" name="矩形 25"/>
            <p:cNvSpPr/>
            <p:nvPr/>
          </p:nvSpPr>
          <p:spPr>
            <a:xfrm>
              <a:off x="1144669" y="1534837"/>
              <a:ext cx="3541568" cy="1149383"/>
            </a:xfrm>
            <a:prstGeom prst="rect">
              <a:avLst/>
            </a:prstGeom>
            <a:gradFill flip="none" rotWithShape="1">
              <a:gsLst>
                <a:gs pos="0">
                  <a:schemeClr val="accent2">
                    <a:alpha val="30000"/>
                  </a:schemeClr>
                </a:gs>
                <a:gs pos="100000">
                  <a:schemeClr val="accent2">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微软雅黑" panose="020B0503020204020204" pitchFamily="34" charset="-122"/>
                <a:ea typeface="微软雅黑" panose="020B0503020204020204" pitchFamily="34" charset="-122"/>
              </a:endParaRPr>
            </a:p>
          </p:txBody>
        </p:sp>
        <p:sp>
          <p:nvSpPr>
            <p:cNvPr id="81" name="Oval 14"/>
            <p:cNvSpPr/>
            <p:nvPr/>
          </p:nvSpPr>
          <p:spPr>
            <a:xfrm>
              <a:off x="8144964" y="2952966"/>
              <a:ext cx="1149383" cy="1149383"/>
            </a:xfrm>
            <a:prstGeom prst="ellipse">
              <a:avLst/>
            </a:prstGeom>
            <a:solidFill>
              <a:schemeClr val="bg1">
                <a:lumMod val="95000"/>
              </a:schemeClr>
            </a:solidFill>
            <a:ln w="19050" cap="rnd" cmpd="sng">
              <a:solidFill>
                <a:schemeClr val="accent3"/>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792000" rIns="0" bIns="180000" rtlCol="0" anchor="b" anchorCtr="0">
              <a:noAutofit/>
            </a:bodyPr>
            <a:lstStyle/>
            <a:p>
              <a:pPr algn="ctr"/>
              <a:r>
                <a:rPr lang="zh-CN" altLang="en-US" sz="1250" b="1" spc="100">
                  <a:solidFill>
                    <a:schemeClr val="tx1"/>
                  </a:solidFill>
                  <a:latin typeface="微软雅黑" panose="020B0503020204020204" pitchFamily="34" charset="-122"/>
                  <a:ea typeface="微软雅黑" panose="020B0503020204020204" pitchFamily="34" charset="-122"/>
                </a:rPr>
                <a:t>图算法嵌入</a:t>
              </a:r>
              <a:endParaRPr lang="en-US" altLang="zh-CN" sz="1250" b="1" spc="100">
                <a:solidFill>
                  <a:schemeClr val="tx1"/>
                </a:solidFill>
                <a:latin typeface="微软雅黑" panose="020B0503020204020204" pitchFamily="34" charset="-122"/>
                <a:ea typeface="微软雅黑" panose="020B0503020204020204" pitchFamily="34" charset="-122"/>
              </a:endParaRPr>
            </a:p>
          </p:txBody>
        </p:sp>
        <p:sp>
          <p:nvSpPr>
            <p:cNvPr id="82" name="Oval 15"/>
            <p:cNvSpPr/>
            <p:nvPr/>
          </p:nvSpPr>
          <p:spPr>
            <a:xfrm>
              <a:off x="7432874" y="4368972"/>
              <a:ext cx="1149383" cy="1149383"/>
            </a:xfrm>
            <a:prstGeom prst="ellipse">
              <a:avLst/>
            </a:prstGeom>
            <a:solidFill>
              <a:schemeClr val="bg1">
                <a:lumMod val="95000"/>
              </a:schemeClr>
            </a:solidFill>
            <a:ln w="19050" cap="rnd" cmpd="sng">
              <a:solidFill>
                <a:schemeClr val="accent3"/>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792000" rIns="0" bIns="180000" rtlCol="0" anchor="b" anchorCtr="0">
              <a:noAutofit/>
            </a:bodyPr>
            <a:lstStyle/>
            <a:p>
              <a:pPr algn="ctr"/>
              <a:r>
                <a:rPr lang="zh-CN" altLang="en-US" sz="1250" b="1" spc="100">
                  <a:solidFill>
                    <a:schemeClr val="tx1"/>
                  </a:solidFill>
                  <a:latin typeface="微软雅黑" panose="020B0503020204020204" pitchFamily="34" charset="-122"/>
                  <a:ea typeface="微软雅黑" panose="020B0503020204020204" pitchFamily="34" charset="-122"/>
                </a:rPr>
                <a:t>时序分析</a:t>
              </a:r>
              <a:endParaRPr lang="en-US" altLang="zh-CN" sz="1250" b="1" spc="100">
                <a:solidFill>
                  <a:schemeClr val="tx1"/>
                </a:solidFill>
                <a:latin typeface="微软雅黑" panose="020B0503020204020204" pitchFamily="34" charset="-122"/>
                <a:ea typeface="微软雅黑" panose="020B0503020204020204" pitchFamily="34" charset="-122"/>
              </a:endParaRPr>
            </a:p>
          </p:txBody>
        </p:sp>
        <p:sp>
          <p:nvSpPr>
            <p:cNvPr id="83" name="Oval 23"/>
            <p:cNvSpPr/>
            <p:nvPr/>
          </p:nvSpPr>
          <p:spPr>
            <a:xfrm flipH="1">
              <a:off x="4106947" y="1544265"/>
              <a:ext cx="1149383" cy="1149383"/>
            </a:xfrm>
            <a:prstGeom prst="ellipse">
              <a:avLst/>
            </a:prstGeom>
            <a:solidFill>
              <a:schemeClr val="bg1">
                <a:lumMod val="95000"/>
              </a:schemeClr>
            </a:solidFill>
            <a:ln w="19050" cap="rnd" cmpd="sng">
              <a:solidFill>
                <a:schemeClr val="accent2"/>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b" anchorCtr="0">
              <a:noAutofit/>
            </a:bodyPr>
            <a:lstStyle/>
            <a:p>
              <a:pPr algn="ctr"/>
              <a:r>
                <a:rPr lang="en-US" sz="1250" b="1" spc="100">
                  <a:solidFill>
                    <a:schemeClr val="tx1"/>
                  </a:solidFill>
                  <a:latin typeface="微软雅黑" panose="020B0503020204020204" pitchFamily="34" charset="-122"/>
                  <a:ea typeface="微软雅黑" panose="020B0503020204020204" pitchFamily="34" charset="-122"/>
                </a:rPr>
                <a:t>高效灵活</a:t>
              </a:r>
              <a:endParaRPr lang="en-US" sz="1250" b="1" spc="100">
                <a:solidFill>
                  <a:schemeClr val="tx1"/>
                </a:solidFill>
                <a:latin typeface="微软雅黑" panose="020B0503020204020204" pitchFamily="34" charset="-122"/>
                <a:ea typeface="微软雅黑" panose="020B0503020204020204" pitchFamily="34" charset="-122"/>
              </a:endParaRPr>
            </a:p>
            <a:p>
              <a:pPr algn="ctr"/>
              <a:r>
                <a:rPr lang="en-US" sz="1250" b="1" spc="100">
                  <a:solidFill>
                    <a:schemeClr val="tx1"/>
                  </a:solidFill>
                  <a:latin typeface="微软雅黑" panose="020B0503020204020204" pitchFamily="34" charset="-122"/>
                  <a:ea typeface="微软雅黑" panose="020B0503020204020204" pitchFamily="34" charset="-122"/>
                </a:rPr>
                <a:t>架构</a:t>
              </a:r>
              <a:endParaRPr lang="en-US" sz="1250" b="1" spc="100">
                <a:solidFill>
                  <a:schemeClr val="tx1"/>
                </a:solidFill>
                <a:latin typeface="微软雅黑" panose="020B0503020204020204" pitchFamily="34" charset="-122"/>
                <a:ea typeface="微软雅黑" panose="020B0503020204020204" pitchFamily="34" charset="-122"/>
              </a:endParaRPr>
            </a:p>
          </p:txBody>
        </p:sp>
        <p:sp>
          <p:nvSpPr>
            <p:cNvPr id="84" name="Oval 27"/>
            <p:cNvSpPr/>
            <p:nvPr/>
          </p:nvSpPr>
          <p:spPr>
            <a:xfrm flipH="1">
              <a:off x="3399980" y="2960270"/>
              <a:ext cx="1149383" cy="1149383"/>
            </a:xfrm>
            <a:prstGeom prst="ellipse">
              <a:avLst/>
            </a:prstGeom>
            <a:solidFill>
              <a:schemeClr val="bg1">
                <a:lumMod val="95000"/>
              </a:schemeClr>
            </a:solidFill>
            <a:ln w="19050" cap="rnd" cmpd="sng">
              <a:solidFill>
                <a:schemeClr val="accent2"/>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b" anchorCtr="0">
              <a:noAutofit/>
            </a:bodyPr>
            <a:lstStyle/>
            <a:p>
              <a:pPr algn="ctr"/>
              <a:r>
                <a:rPr lang="zh-CN" altLang="en-US" sz="1250" b="1" spc="100">
                  <a:solidFill>
                    <a:schemeClr val="tx1"/>
                  </a:solidFill>
                  <a:latin typeface="微软雅黑" panose="020B0503020204020204" pitchFamily="34" charset="-122"/>
                  <a:ea typeface="微软雅黑" panose="020B0503020204020204" pitchFamily="34" charset="-122"/>
                </a:rPr>
                <a:t>全业务</a:t>
              </a:r>
              <a:endParaRPr lang="en-US" altLang="zh-CN" sz="1250" b="1" spc="100">
                <a:solidFill>
                  <a:schemeClr val="tx1"/>
                </a:solidFill>
                <a:latin typeface="微软雅黑" panose="020B0503020204020204" pitchFamily="34" charset="-122"/>
                <a:ea typeface="微软雅黑" panose="020B0503020204020204" pitchFamily="34" charset="-122"/>
              </a:endParaRPr>
            </a:p>
            <a:p>
              <a:pPr algn="ctr"/>
              <a:r>
                <a:rPr lang="zh-CN" altLang="en-US" sz="1250" b="1" spc="100">
                  <a:solidFill>
                    <a:schemeClr val="tx1"/>
                  </a:solidFill>
                  <a:latin typeface="微软雅黑" panose="020B0503020204020204" pitchFamily="34" charset="-122"/>
                  <a:ea typeface="微软雅黑" panose="020B0503020204020204" pitchFamily="34" charset="-122"/>
                </a:rPr>
                <a:t>场景支持</a:t>
              </a:r>
              <a:endParaRPr lang="en-US" altLang="zh-CN" sz="1250" b="1" spc="100">
                <a:solidFill>
                  <a:schemeClr val="tx1"/>
                </a:solidFill>
                <a:latin typeface="微软雅黑" panose="020B0503020204020204" pitchFamily="34" charset="-122"/>
                <a:ea typeface="微软雅黑" panose="020B0503020204020204" pitchFamily="34" charset="-122"/>
              </a:endParaRPr>
            </a:p>
          </p:txBody>
        </p:sp>
        <p:sp>
          <p:nvSpPr>
            <p:cNvPr id="85" name="Oval 28"/>
            <p:cNvSpPr/>
            <p:nvPr/>
          </p:nvSpPr>
          <p:spPr>
            <a:xfrm flipH="1">
              <a:off x="4112069" y="4376277"/>
              <a:ext cx="1149383" cy="1149383"/>
            </a:xfrm>
            <a:prstGeom prst="ellipse">
              <a:avLst/>
            </a:prstGeom>
            <a:solidFill>
              <a:schemeClr val="bg1">
                <a:lumMod val="95000"/>
              </a:schemeClr>
            </a:solidFill>
            <a:ln w="19050" cap="rnd" cmpd="sng">
              <a:solidFill>
                <a:schemeClr val="accent2"/>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b" anchorCtr="0">
              <a:noAutofit/>
            </a:bodyPr>
            <a:lstStyle/>
            <a:p>
              <a:pPr algn="ctr"/>
              <a:r>
                <a:rPr lang="zh-CN" altLang="en-US" sz="1250" b="1" spc="100">
                  <a:solidFill>
                    <a:schemeClr val="tx1"/>
                  </a:solidFill>
                  <a:latin typeface="微软雅黑" panose="020B0503020204020204" pitchFamily="34" charset="-122"/>
                  <a:ea typeface="微软雅黑" panose="020B0503020204020204" pitchFamily="34" charset="-122"/>
                </a:rPr>
                <a:t>融合金融</a:t>
              </a:r>
              <a:endParaRPr lang="en-US" altLang="zh-CN" sz="1250" b="1" spc="100">
                <a:solidFill>
                  <a:schemeClr val="tx1"/>
                </a:solidFill>
                <a:latin typeface="微软雅黑" panose="020B0503020204020204" pitchFamily="34" charset="-122"/>
                <a:ea typeface="微软雅黑" panose="020B0503020204020204" pitchFamily="34" charset="-122"/>
              </a:endParaRPr>
            </a:p>
            <a:p>
              <a:pPr algn="ctr"/>
              <a:r>
                <a:rPr lang="zh-CN" altLang="en-US" sz="1250" b="1" spc="100">
                  <a:solidFill>
                    <a:schemeClr val="tx1"/>
                  </a:solidFill>
                  <a:latin typeface="微软雅黑" panose="020B0503020204020204" pitchFamily="34" charset="-122"/>
                  <a:ea typeface="微软雅黑" panose="020B0503020204020204" pitchFamily="34" charset="-122"/>
                </a:rPr>
                <a:t>风控经验</a:t>
              </a:r>
              <a:endParaRPr lang="en-US" altLang="zh-CN" sz="1250" b="1" spc="100">
                <a:solidFill>
                  <a:schemeClr val="tx1"/>
                </a:solidFill>
                <a:latin typeface="微软雅黑" panose="020B0503020204020204" pitchFamily="34" charset="-122"/>
                <a:ea typeface="微软雅黑" panose="020B0503020204020204" pitchFamily="34" charset="-122"/>
              </a:endParaRPr>
            </a:p>
          </p:txBody>
        </p:sp>
        <p:sp>
          <p:nvSpPr>
            <p:cNvPr id="86" name="Oval 1"/>
            <p:cNvSpPr/>
            <p:nvPr/>
          </p:nvSpPr>
          <p:spPr>
            <a:xfrm>
              <a:off x="5492740" y="2681703"/>
              <a:ext cx="1691909" cy="1691909"/>
            </a:xfrm>
            <a:prstGeom prst="ellipse">
              <a:avLst/>
            </a:prstGeom>
            <a:noFill/>
            <a:ln w="19050" cap="rnd" cmpd="sng">
              <a:gradFill flip="none" rotWithShape="1">
                <a:gsLst>
                  <a:gs pos="0">
                    <a:schemeClr val="accent2"/>
                  </a:gs>
                  <a:gs pos="100000">
                    <a:schemeClr val="accent4"/>
                  </a:gs>
                </a:gsLst>
                <a:lin ang="0" scaled="1"/>
                <a:tileRect/>
              </a:gradFill>
              <a:prstDash val="solid"/>
              <a:round/>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latin typeface="微软雅黑" panose="020B0503020204020204" pitchFamily="34" charset="-122"/>
                <a:ea typeface="微软雅黑" panose="020B0503020204020204" pitchFamily="34" charset="-122"/>
              </a:endParaRPr>
            </a:p>
          </p:txBody>
        </p:sp>
        <p:sp>
          <p:nvSpPr>
            <p:cNvPr id="87" name="Oval 3"/>
            <p:cNvSpPr/>
            <p:nvPr/>
          </p:nvSpPr>
          <p:spPr>
            <a:xfrm>
              <a:off x="5637037" y="2826001"/>
              <a:ext cx="1403314" cy="1403314"/>
            </a:xfrm>
            <a:prstGeom prst="ellipse">
              <a:avLst/>
            </a:prstGeom>
            <a:gradFill>
              <a:gsLst>
                <a:gs pos="0">
                  <a:schemeClr val="accent2"/>
                </a:gs>
                <a:gs pos="100000">
                  <a:schemeClr val="accent3"/>
                </a:gs>
              </a:gsLst>
              <a:lin ang="0" scaled="1"/>
            </a:gradFill>
            <a:ln w="3175" cap="rnd" cmpd="sng">
              <a:noFill/>
              <a:prstDash val="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ctr"/>
              <a:r>
                <a:rPr lang="en-US" sz="2000" b="1">
                  <a:solidFill>
                    <a:schemeClr val="bg1"/>
                  </a:solidFill>
                  <a:latin typeface="微软雅黑" panose="020B0503020204020204" pitchFamily="34" charset="-122"/>
                  <a:ea typeface="微软雅黑" panose="020B0503020204020204" pitchFamily="34" charset="-122"/>
                </a:rPr>
                <a:t>融慧</a:t>
              </a:r>
              <a:endParaRPr lang="en-US" sz="2000" b="1">
                <a:solidFill>
                  <a:schemeClr val="bg1"/>
                </a:solidFill>
                <a:latin typeface="微软雅黑" panose="020B0503020204020204" pitchFamily="34" charset="-122"/>
                <a:ea typeface="微软雅黑" panose="020B0503020204020204" pitchFamily="34" charset="-122"/>
              </a:endParaRPr>
            </a:p>
            <a:p>
              <a:pPr algn="ctr"/>
              <a:r>
                <a:rPr lang="en-US" sz="2000" b="1">
                  <a:solidFill>
                    <a:schemeClr val="bg1"/>
                  </a:solidFill>
                  <a:latin typeface="微软雅黑" panose="020B0503020204020204" pitchFamily="34" charset="-122"/>
                  <a:ea typeface="微软雅黑" panose="020B0503020204020204" pitchFamily="34" charset="-122"/>
                </a:rPr>
                <a:t>关联网络</a:t>
              </a:r>
              <a:endParaRPr lang="en-US" sz="2000" b="1">
                <a:solidFill>
                  <a:schemeClr val="bg1"/>
                </a:solidFill>
                <a:latin typeface="微软雅黑" panose="020B0503020204020204" pitchFamily="34" charset="-122"/>
                <a:ea typeface="微软雅黑" panose="020B0503020204020204" pitchFamily="34" charset="-122"/>
              </a:endParaRPr>
            </a:p>
          </p:txBody>
        </p:sp>
        <p:sp>
          <p:nvSpPr>
            <p:cNvPr id="88" name="Oval 6"/>
            <p:cNvSpPr/>
            <p:nvPr/>
          </p:nvSpPr>
          <p:spPr>
            <a:xfrm>
              <a:off x="7432874" y="1536960"/>
              <a:ext cx="1149383" cy="1149383"/>
            </a:xfrm>
            <a:prstGeom prst="ellipse">
              <a:avLst/>
            </a:prstGeom>
            <a:solidFill>
              <a:schemeClr val="bg1">
                <a:lumMod val="95000"/>
              </a:schemeClr>
            </a:solidFill>
            <a:ln w="19050" cap="rnd" cmpd="sng">
              <a:solidFill>
                <a:schemeClr val="accent3"/>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b" anchorCtr="0">
              <a:noAutofit/>
            </a:bodyPr>
            <a:lstStyle/>
            <a:p>
              <a:pPr algn="ctr"/>
              <a:r>
                <a:rPr lang="zh-CN" altLang="en-US" sz="1250" b="1" spc="100">
                  <a:solidFill>
                    <a:schemeClr val="tx1"/>
                  </a:solidFill>
                  <a:latin typeface="微软雅黑" panose="020B0503020204020204" pitchFamily="34" charset="-122"/>
                  <a:ea typeface="微软雅黑" panose="020B0503020204020204" pitchFamily="34" charset="-122"/>
                </a:rPr>
                <a:t>高性能</a:t>
              </a:r>
              <a:endParaRPr lang="en-US" altLang="zh-CN" sz="1250" b="1" spc="100">
                <a:solidFill>
                  <a:schemeClr val="tx1"/>
                </a:solidFill>
                <a:latin typeface="微软雅黑" panose="020B0503020204020204" pitchFamily="34" charset="-122"/>
                <a:ea typeface="微软雅黑" panose="020B0503020204020204" pitchFamily="34" charset="-122"/>
              </a:endParaRPr>
            </a:p>
            <a:p>
              <a:pPr algn="ctr"/>
              <a:r>
                <a:rPr lang="zh-CN" altLang="en-US" sz="1250" b="1" spc="100">
                  <a:solidFill>
                    <a:schemeClr val="tx1"/>
                  </a:solidFill>
                  <a:latin typeface="微软雅黑" panose="020B0503020204020204" pitchFamily="34" charset="-122"/>
                  <a:ea typeface="微软雅黑" panose="020B0503020204020204" pitchFamily="34" charset="-122"/>
                </a:rPr>
                <a:t>高易用性</a:t>
              </a:r>
              <a:endParaRPr lang="en-US" altLang="zh-CN" sz="1250" b="1" spc="100">
                <a:solidFill>
                  <a:schemeClr val="tx1"/>
                </a:solidFill>
                <a:latin typeface="微软雅黑" panose="020B0503020204020204" pitchFamily="34" charset="-122"/>
                <a:ea typeface="微软雅黑" panose="020B0503020204020204" pitchFamily="34" charset="-122"/>
              </a:endParaRPr>
            </a:p>
          </p:txBody>
        </p:sp>
        <p:cxnSp>
          <p:nvCxnSpPr>
            <p:cNvPr id="92" name="Connector: Elbow 18"/>
            <p:cNvCxnSpPr>
              <a:stCxn id="86" idx="5"/>
              <a:endCxn id="82" idx="2"/>
            </p:cNvCxnSpPr>
            <p:nvPr/>
          </p:nvCxnSpPr>
          <p:spPr>
            <a:xfrm rot="16200000" flipH="1">
              <a:off x="6775962" y="4286750"/>
              <a:ext cx="817825" cy="495999"/>
            </a:xfrm>
            <a:prstGeom prst="bentConnector2">
              <a:avLst/>
            </a:prstGeom>
            <a:ln w="19050">
              <a:solidFill>
                <a:schemeClr val="accent3"/>
              </a:solidFill>
              <a:headEnd type="oval"/>
              <a:tailEnd type="oval" w="lg" len="lg"/>
            </a:ln>
          </p:spPr>
          <p:style>
            <a:lnRef idx="1">
              <a:schemeClr val="accent1"/>
            </a:lnRef>
            <a:fillRef idx="0">
              <a:schemeClr val="accent1"/>
            </a:fillRef>
            <a:effectRef idx="0">
              <a:schemeClr val="accent1"/>
            </a:effectRef>
            <a:fontRef idx="minor">
              <a:schemeClr val="tx1"/>
            </a:fontRef>
          </p:style>
        </p:cxnSp>
        <p:cxnSp>
          <p:nvCxnSpPr>
            <p:cNvPr id="93" name="Straight Connector 22"/>
            <p:cNvCxnSpPr>
              <a:stCxn id="86" idx="6"/>
              <a:endCxn id="81" idx="2"/>
            </p:cNvCxnSpPr>
            <p:nvPr/>
          </p:nvCxnSpPr>
          <p:spPr>
            <a:xfrm>
              <a:off x="7184649" y="3527658"/>
              <a:ext cx="960315" cy="0"/>
            </a:xfrm>
            <a:prstGeom prst="line">
              <a:avLst/>
            </a:prstGeom>
            <a:ln w="19050">
              <a:solidFill>
                <a:schemeClr val="accent3"/>
              </a:solidFill>
              <a:headEnd type="oval"/>
              <a:tailEnd type="oval" w="lg" len="lg"/>
            </a:ln>
          </p:spPr>
          <p:style>
            <a:lnRef idx="1">
              <a:schemeClr val="accent1"/>
            </a:lnRef>
            <a:fillRef idx="0">
              <a:schemeClr val="accent1"/>
            </a:fillRef>
            <a:effectRef idx="0">
              <a:schemeClr val="accent1"/>
            </a:effectRef>
            <a:fontRef idx="minor">
              <a:schemeClr val="tx1"/>
            </a:fontRef>
          </p:style>
        </p:cxnSp>
        <p:cxnSp>
          <p:nvCxnSpPr>
            <p:cNvPr id="97" name="Connector: Elbow 29"/>
            <p:cNvCxnSpPr>
              <a:stCxn id="86" idx="1"/>
              <a:endCxn id="83" idx="2"/>
            </p:cNvCxnSpPr>
            <p:nvPr/>
          </p:nvCxnSpPr>
          <p:spPr>
            <a:xfrm rot="16200000" flipV="1">
              <a:off x="5093161" y="2282124"/>
              <a:ext cx="810521" cy="484185"/>
            </a:xfrm>
            <a:prstGeom prst="bentConnector2">
              <a:avLst/>
            </a:prstGeom>
            <a:ln w="19050">
              <a:solidFill>
                <a:schemeClr val="accent2"/>
              </a:solidFill>
              <a:headEnd type="oval"/>
              <a:tailEnd type="oval" w="lg" len="lg"/>
            </a:ln>
          </p:spPr>
          <p:style>
            <a:lnRef idx="1">
              <a:schemeClr val="accent1"/>
            </a:lnRef>
            <a:fillRef idx="0">
              <a:schemeClr val="accent1"/>
            </a:fillRef>
            <a:effectRef idx="0">
              <a:schemeClr val="accent1"/>
            </a:effectRef>
            <a:fontRef idx="minor">
              <a:schemeClr val="tx1"/>
            </a:fontRef>
          </p:style>
        </p:cxnSp>
        <p:cxnSp>
          <p:nvCxnSpPr>
            <p:cNvPr id="98" name="Connector: Elbow 30"/>
            <p:cNvCxnSpPr>
              <a:stCxn id="86" idx="3"/>
              <a:endCxn id="85" idx="2"/>
            </p:cNvCxnSpPr>
            <p:nvPr/>
          </p:nvCxnSpPr>
          <p:spPr>
            <a:xfrm rot="5400000">
              <a:off x="5088418" y="4298872"/>
              <a:ext cx="825131" cy="479063"/>
            </a:xfrm>
            <a:prstGeom prst="bentConnector2">
              <a:avLst/>
            </a:prstGeom>
            <a:ln w="19050">
              <a:solidFill>
                <a:schemeClr val="accent2"/>
              </a:solidFill>
              <a:headEnd type="oval"/>
              <a:tailEnd type="oval" w="lg" len="lg"/>
            </a:ln>
          </p:spPr>
          <p:style>
            <a:lnRef idx="1">
              <a:schemeClr val="accent1"/>
            </a:lnRef>
            <a:fillRef idx="0">
              <a:schemeClr val="accent1"/>
            </a:fillRef>
            <a:effectRef idx="0">
              <a:schemeClr val="accent1"/>
            </a:effectRef>
            <a:fontRef idx="minor">
              <a:schemeClr val="tx1"/>
            </a:fontRef>
          </p:style>
        </p:cxnSp>
        <p:cxnSp>
          <p:nvCxnSpPr>
            <p:cNvPr id="99" name="Straight Connector 31"/>
            <p:cNvCxnSpPr>
              <a:stCxn id="86" idx="2"/>
              <a:endCxn id="84" idx="2"/>
            </p:cNvCxnSpPr>
            <p:nvPr/>
          </p:nvCxnSpPr>
          <p:spPr>
            <a:xfrm flipH="1">
              <a:off x="4549363" y="3527658"/>
              <a:ext cx="943377" cy="7304"/>
            </a:xfrm>
            <a:prstGeom prst="line">
              <a:avLst/>
            </a:prstGeom>
            <a:ln w="19050">
              <a:solidFill>
                <a:schemeClr val="accent2"/>
              </a:solidFill>
              <a:headEnd type="oval"/>
              <a:tailEnd type="oval" w="lg" len="lg"/>
            </a:ln>
          </p:spPr>
          <p:style>
            <a:lnRef idx="1">
              <a:schemeClr val="accent1"/>
            </a:lnRef>
            <a:fillRef idx="0">
              <a:schemeClr val="accent1"/>
            </a:fillRef>
            <a:effectRef idx="0">
              <a:schemeClr val="accent1"/>
            </a:effectRef>
            <a:fontRef idx="minor">
              <a:schemeClr val="tx1"/>
            </a:fontRef>
          </p:style>
        </p:cxnSp>
        <p:cxnSp>
          <p:nvCxnSpPr>
            <p:cNvPr id="100" name="Connector: Elbow 17"/>
            <p:cNvCxnSpPr>
              <a:stCxn id="86" idx="7"/>
              <a:endCxn id="88" idx="2"/>
            </p:cNvCxnSpPr>
            <p:nvPr/>
          </p:nvCxnSpPr>
          <p:spPr>
            <a:xfrm rot="5400000" flipH="1" flipV="1">
              <a:off x="6775961" y="2272565"/>
              <a:ext cx="817826" cy="495999"/>
            </a:xfrm>
            <a:prstGeom prst="bentConnector2">
              <a:avLst/>
            </a:prstGeom>
            <a:ln w="19050">
              <a:solidFill>
                <a:schemeClr val="accent3"/>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9" name="矩形 8"/>
          <p:cNvSpPr/>
          <p:nvPr/>
        </p:nvSpPr>
        <p:spPr>
          <a:xfrm>
            <a:off x="1764261" y="1650475"/>
            <a:ext cx="1881432" cy="1208023"/>
          </a:xfrm>
          <a:prstGeom prst="rect">
            <a:avLst/>
          </a:prstGeom>
        </p:spPr>
        <p:txBody>
          <a:bodyPr wrap="square">
            <a:spAutoFit/>
          </a:bodyPr>
          <a:lstStyle/>
          <a:p>
            <a:pPr marL="171450" indent="-171450" defTabSz="456565" fontAlgn="base">
              <a:spcBef>
                <a:spcPts val="600"/>
              </a:spcBef>
              <a:spcAft>
                <a:spcPct val="0"/>
              </a:spcAft>
              <a:buClr>
                <a:schemeClr val="accent2"/>
              </a:buClr>
              <a:buSzPct val="50000"/>
              <a:buFont typeface="Wingdings" panose="05000000000000000000" pitchFamily="2" charset="2"/>
              <a:buChar char="n"/>
              <a:defRPr/>
            </a:pPr>
            <a:r>
              <a:rPr kumimoji="1" lang="zh-CN" altLang="en-US" sz="1050">
                <a:solidFill>
                  <a:schemeClr val="tx1">
                    <a:lumMod val="90000"/>
                    <a:lumOff val="10000"/>
                  </a:schemeClr>
                </a:solidFill>
                <a:latin typeface="微软雅黑" panose="020B0503020204020204" pitchFamily="34" charset="-122"/>
                <a:ea typeface="微软雅黑" panose="020B0503020204020204" pitchFamily="34" charset="-122"/>
              </a:rPr>
              <a:t>多系统配置化接入</a:t>
            </a:r>
            <a:endParaRPr kumimoji="1" lang="en-US" altLang="zh-CN" sz="1050">
              <a:solidFill>
                <a:schemeClr val="tx1">
                  <a:lumMod val="90000"/>
                  <a:lumOff val="10000"/>
                </a:schemeClr>
              </a:solidFill>
              <a:latin typeface="微软雅黑" panose="020B0503020204020204" pitchFamily="34" charset="-122"/>
              <a:ea typeface="微软雅黑" panose="020B0503020204020204" pitchFamily="34" charset="-122"/>
            </a:endParaRPr>
          </a:p>
          <a:p>
            <a:pPr marL="171450" indent="-171450" defTabSz="456565" fontAlgn="base">
              <a:spcBef>
                <a:spcPts val="600"/>
              </a:spcBef>
              <a:spcAft>
                <a:spcPct val="0"/>
              </a:spcAft>
              <a:buClr>
                <a:schemeClr val="accent2"/>
              </a:buClr>
              <a:buSzPct val="50000"/>
              <a:buFont typeface="Wingdings" panose="05000000000000000000" pitchFamily="2" charset="2"/>
              <a:buChar char="n"/>
              <a:defRPr/>
            </a:pPr>
            <a:r>
              <a:rPr kumimoji="1" lang="zh-CN" altLang="en-US" sz="1050">
                <a:solidFill>
                  <a:schemeClr val="tx1">
                    <a:lumMod val="90000"/>
                    <a:lumOff val="10000"/>
                  </a:schemeClr>
                </a:solidFill>
                <a:latin typeface="微软雅黑" panose="020B0503020204020204" pitchFamily="34" charset="-122"/>
                <a:ea typeface="微软雅黑" panose="020B0503020204020204" pitchFamily="34" charset="-122"/>
              </a:rPr>
              <a:t>插件化的系统设计</a:t>
            </a:r>
            <a:endParaRPr kumimoji="1" lang="en-US" altLang="zh-CN" sz="1050">
              <a:solidFill>
                <a:schemeClr val="tx1">
                  <a:lumMod val="90000"/>
                  <a:lumOff val="10000"/>
                </a:schemeClr>
              </a:solidFill>
              <a:latin typeface="微软雅黑" panose="020B0503020204020204" pitchFamily="34" charset="-122"/>
              <a:ea typeface="微软雅黑" panose="020B0503020204020204" pitchFamily="34" charset="-122"/>
            </a:endParaRPr>
          </a:p>
          <a:p>
            <a:pPr marL="171450" indent="-171450" defTabSz="456565" fontAlgn="base">
              <a:spcBef>
                <a:spcPts val="600"/>
              </a:spcBef>
              <a:spcAft>
                <a:spcPct val="0"/>
              </a:spcAft>
              <a:buClr>
                <a:schemeClr val="accent2"/>
              </a:buClr>
              <a:buSzPct val="50000"/>
              <a:buFont typeface="Wingdings" panose="05000000000000000000" pitchFamily="2" charset="2"/>
              <a:buChar char="n"/>
            </a:pPr>
            <a:r>
              <a:rPr kumimoji="1" lang="zh-CN" altLang="en-US" sz="1050">
                <a:solidFill>
                  <a:schemeClr val="tx1">
                    <a:lumMod val="90000"/>
                    <a:lumOff val="10000"/>
                  </a:schemeClr>
                </a:solidFill>
                <a:latin typeface="微软雅黑" panose="020B0503020204020204" pitchFamily="34" charset="-122"/>
                <a:ea typeface="微软雅黑" panose="020B0503020204020204" pitchFamily="34" charset="-122"/>
              </a:rPr>
              <a:t>灵活的任务设计与调度</a:t>
            </a:r>
            <a:endParaRPr kumimoji="1" lang="en-US" altLang="zh-CN" sz="1050">
              <a:solidFill>
                <a:schemeClr val="tx1">
                  <a:lumMod val="90000"/>
                  <a:lumOff val="10000"/>
                </a:schemeClr>
              </a:solidFill>
              <a:latin typeface="微软雅黑" panose="020B0503020204020204" pitchFamily="34" charset="-122"/>
              <a:ea typeface="微软雅黑" panose="020B0503020204020204" pitchFamily="34" charset="-122"/>
            </a:endParaRPr>
          </a:p>
          <a:p>
            <a:pPr marL="171450" indent="-171450" defTabSz="456565" fontAlgn="base">
              <a:spcBef>
                <a:spcPts val="600"/>
              </a:spcBef>
              <a:spcAft>
                <a:spcPct val="0"/>
              </a:spcAft>
              <a:buClr>
                <a:schemeClr val="accent2"/>
              </a:buClr>
              <a:buSzPct val="50000"/>
              <a:buFont typeface="Wingdings" panose="05000000000000000000" pitchFamily="2" charset="2"/>
              <a:buChar char="n"/>
            </a:pPr>
            <a:r>
              <a:rPr kumimoji="1" lang="zh-CN" altLang="en-US" sz="1050">
                <a:solidFill>
                  <a:schemeClr val="tx1">
                    <a:lumMod val="90000"/>
                    <a:lumOff val="10000"/>
                  </a:schemeClr>
                </a:solidFill>
                <a:latin typeface="微软雅黑" panose="020B0503020204020204" pitchFamily="34" charset="-122"/>
                <a:ea typeface="微软雅黑" panose="020B0503020204020204" pitchFamily="34" charset="-122"/>
              </a:rPr>
              <a:t>简便直观的操作界面配置</a:t>
            </a:r>
            <a:endParaRPr kumimoji="1" lang="zh-CN" altLang="zh-CN" sz="1050">
              <a:solidFill>
                <a:schemeClr val="tx1">
                  <a:lumMod val="90000"/>
                  <a:lumOff val="10000"/>
                </a:schemeClr>
              </a:solidFill>
              <a:latin typeface="微软雅黑" panose="020B0503020204020204" pitchFamily="34" charset="-122"/>
              <a:ea typeface="微软雅黑" panose="020B0503020204020204" pitchFamily="34" charset="-122"/>
            </a:endParaRPr>
          </a:p>
          <a:p>
            <a:pPr marL="171450" indent="-171450" defTabSz="456565" fontAlgn="base">
              <a:spcBef>
                <a:spcPts val="600"/>
              </a:spcBef>
              <a:spcAft>
                <a:spcPct val="0"/>
              </a:spcAft>
              <a:buClr>
                <a:schemeClr val="accent2"/>
              </a:buClr>
              <a:buSzPct val="50000"/>
              <a:buFont typeface="Wingdings" panose="05000000000000000000" pitchFamily="2" charset="2"/>
              <a:buChar char="n"/>
              <a:defRPr/>
            </a:pPr>
            <a:endParaRPr kumimoji="1" lang="en-US" altLang="zh-CN" sz="1050">
              <a:solidFill>
                <a:schemeClr val="tx1">
                  <a:lumMod val="90000"/>
                  <a:lumOff val="10000"/>
                </a:schemeClr>
              </a:solidFill>
              <a:latin typeface="微软雅黑" panose="020B0503020204020204" pitchFamily="34" charset="-122"/>
              <a:ea typeface="微软雅黑" panose="020B0503020204020204" pitchFamily="34" charset="-122"/>
            </a:endParaRPr>
          </a:p>
        </p:txBody>
      </p:sp>
      <p:sp>
        <p:nvSpPr>
          <p:cNvPr id="107" name="矩形 106"/>
          <p:cNvSpPr/>
          <p:nvPr/>
        </p:nvSpPr>
        <p:spPr>
          <a:xfrm>
            <a:off x="618580" y="3314728"/>
            <a:ext cx="1679080" cy="969496"/>
          </a:xfrm>
          <a:prstGeom prst="rect">
            <a:avLst/>
          </a:prstGeom>
        </p:spPr>
        <p:txBody>
          <a:bodyPr wrap="square">
            <a:spAutoFit/>
          </a:bodyPr>
          <a:lstStyle/>
          <a:p>
            <a:pPr marL="171450" indent="-171450" defTabSz="456565" fontAlgn="base">
              <a:spcBef>
                <a:spcPts val="600"/>
              </a:spcBef>
              <a:spcAft>
                <a:spcPct val="0"/>
              </a:spcAft>
              <a:buClr>
                <a:schemeClr val="accent2"/>
              </a:buClr>
              <a:buSzPct val="50000"/>
              <a:buFont typeface="Wingdings" panose="05000000000000000000" pitchFamily="2" charset="2"/>
              <a:buChar char="n"/>
            </a:pPr>
            <a:r>
              <a:rPr kumimoji="1" lang="zh-CN" altLang="en-US" sz="1050">
                <a:solidFill>
                  <a:schemeClr val="tx1">
                    <a:lumMod val="90000"/>
                    <a:lumOff val="10000"/>
                  </a:schemeClr>
                </a:solidFill>
                <a:latin typeface="微软雅黑" panose="020B0503020204020204" pitchFamily="34" charset="-122"/>
                <a:ea typeface="微软雅黑" panose="020B0503020204020204" pitchFamily="34" charset="-122"/>
              </a:rPr>
              <a:t>实时拦截工具配置</a:t>
            </a:r>
            <a:endParaRPr kumimoji="1" lang="en-US" altLang="zh-CN" sz="1050">
              <a:solidFill>
                <a:schemeClr val="tx1">
                  <a:lumMod val="90000"/>
                  <a:lumOff val="10000"/>
                </a:schemeClr>
              </a:solidFill>
              <a:latin typeface="微软雅黑" panose="020B0503020204020204" pitchFamily="34" charset="-122"/>
              <a:ea typeface="微软雅黑" panose="020B0503020204020204" pitchFamily="34" charset="-122"/>
            </a:endParaRPr>
          </a:p>
          <a:p>
            <a:pPr marL="171450" indent="-171450" defTabSz="456565" fontAlgn="base">
              <a:spcBef>
                <a:spcPts val="600"/>
              </a:spcBef>
              <a:spcAft>
                <a:spcPct val="0"/>
              </a:spcAft>
              <a:buClr>
                <a:schemeClr val="accent2"/>
              </a:buClr>
              <a:buSzPct val="50000"/>
              <a:buFont typeface="Wingdings" panose="05000000000000000000" pitchFamily="2" charset="2"/>
              <a:buChar char="n"/>
            </a:pPr>
            <a:r>
              <a:rPr kumimoji="1" lang="zh-CN" altLang="en-US" sz="1050">
                <a:solidFill>
                  <a:schemeClr val="tx1">
                    <a:lumMod val="90000"/>
                    <a:lumOff val="10000"/>
                  </a:schemeClr>
                </a:solidFill>
                <a:latin typeface="微软雅黑" panose="020B0503020204020204" pitchFamily="34" charset="-122"/>
                <a:ea typeface="微软雅黑" panose="020B0503020204020204" pitchFamily="34" charset="-122"/>
              </a:rPr>
              <a:t>关联变量预警监控</a:t>
            </a:r>
            <a:endParaRPr kumimoji="1" lang="en-US" altLang="zh-CN" sz="1050">
              <a:solidFill>
                <a:schemeClr val="tx1">
                  <a:lumMod val="90000"/>
                  <a:lumOff val="10000"/>
                </a:schemeClr>
              </a:solidFill>
              <a:latin typeface="微软雅黑" panose="020B0503020204020204" pitchFamily="34" charset="-122"/>
              <a:ea typeface="微软雅黑" panose="020B0503020204020204" pitchFamily="34" charset="-122"/>
            </a:endParaRPr>
          </a:p>
          <a:p>
            <a:pPr marL="171450" indent="-171450" defTabSz="456565" fontAlgn="base">
              <a:spcBef>
                <a:spcPts val="600"/>
              </a:spcBef>
              <a:spcAft>
                <a:spcPct val="0"/>
              </a:spcAft>
              <a:buClr>
                <a:schemeClr val="accent2"/>
              </a:buClr>
              <a:buSzPct val="50000"/>
              <a:buFont typeface="Wingdings" panose="05000000000000000000" pitchFamily="2" charset="2"/>
              <a:buChar char="n"/>
            </a:pPr>
            <a:r>
              <a:rPr kumimoji="1" lang="zh-CN" altLang="en-US" sz="1050">
                <a:solidFill>
                  <a:schemeClr val="tx1">
                    <a:lumMod val="90000"/>
                    <a:lumOff val="10000"/>
                  </a:schemeClr>
                </a:solidFill>
                <a:latin typeface="微软雅黑" panose="020B0503020204020204" pitchFamily="34" charset="-122"/>
                <a:ea typeface="微软雅黑" panose="020B0503020204020204" pitchFamily="34" charset="-122"/>
              </a:rPr>
              <a:t>打标签及案件处置</a:t>
            </a:r>
            <a:endParaRPr kumimoji="1" lang="en-US" altLang="zh-CN" sz="1050">
              <a:solidFill>
                <a:schemeClr val="tx1">
                  <a:lumMod val="90000"/>
                  <a:lumOff val="10000"/>
                </a:schemeClr>
              </a:solidFill>
              <a:latin typeface="微软雅黑" panose="020B0503020204020204" pitchFamily="34" charset="-122"/>
              <a:ea typeface="微软雅黑" panose="020B0503020204020204" pitchFamily="34" charset="-122"/>
            </a:endParaRPr>
          </a:p>
          <a:p>
            <a:pPr marL="171450" indent="-171450" defTabSz="456565" fontAlgn="base">
              <a:spcBef>
                <a:spcPts val="600"/>
              </a:spcBef>
              <a:spcAft>
                <a:spcPct val="0"/>
              </a:spcAft>
              <a:buClr>
                <a:schemeClr val="accent2"/>
              </a:buClr>
              <a:buSzPct val="50000"/>
              <a:buFont typeface="Wingdings" panose="05000000000000000000" pitchFamily="2" charset="2"/>
              <a:buChar char="n"/>
            </a:pPr>
            <a:endParaRPr kumimoji="1" lang="zh-CN" altLang="en-US" sz="1050">
              <a:solidFill>
                <a:schemeClr val="tx1">
                  <a:lumMod val="90000"/>
                  <a:lumOff val="10000"/>
                </a:schemeClr>
              </a:solidFill>
              <a:latin typeface="微软雅黑" panose="020B0503020204020204" pitchFamily="34" charset="-122"/>
              <a:ea typeface="微软雅黑" panose="020B0503020204020204" pitchFamily="34" charset="-122"/>
            </a:endParaRPr>
          </a:p>
        </p:txBody>
      </p:sp>
      <p:sp>
        <p:nvSpPr>
          <p:cNvPr id="115" name="矩形 114"/>
          <p:cNvSpPr/>
          <p:nvPr/>
        </p:nvSpPr>
        <p:spPr>
          <a:xfrm>
            <a:off x="1975080" y="3314728"/>
            <a:ext cx="1679080" cy="730969"/>
          </a:xfrm>
          <a:prstGeom prst="rect">
            <a:avLst/>
          </a:prstGeom>
        </p:spPr>
        <p:txBody>
          <a:bodyPr wrap="square">
            <a:spAutoFit/>
          </a:bodyPr>
          <a:lstStyle/>
          <a:p>
            <a:pPr marL="171450" indent="-171450" defTabSz="456565" fontAlgn="base">
              <a:spcBef>
                <a:spcPts val="600"/>
              </a:spcBef>
              <a:spcAft>
                <a:spcPct val="0"/>
              </a:spcAft>
              <a:buClr>
                <a:schemeClr val="accent2"/>
              </a:buClr>
              <a:buSzPct val="50000"/>
              <a:buFont typeface="Wingdings" panose="05000000000000000000" pitchFamily="2" charset="2"/>
              <a:buChar char="n"/>
            </a:pPr>
            <a:r>
              <a:rPr kumimoji="1" lang="zh-CN" altLang="en-US" sz="1050">
                <a:solidFill>
                  <a:schemeClr val="tx1">
                    <a:lumMod val="90000"/>
                    <a:lumOff val="10000"/>
                  </a:schemeClr>
                </a:solidFill>
                <a:latin typeface="微软雅黑" panose="020B0503020204020204" pitchFamily="34" charset="-122"/>
                <a:ea typeface="微软雅黑" panose="020B0503020204020204" pitchFamily="34" charset="-122"/>
              </a:rPr>
              <a:t>催收</a:t>
            </a:r>
            <a:r>
              <a:rPr kumimoji="1" lang="en-US" altLang="zh-CN" sz="1050">
                <a:solidFill>
                  <a:schemeClr val="tx1">
                    <a:lumMod val="90000"/>
                    <a:lumOff val="10000"/>
                  </a:schemeClr>
                </a:solidFill>
                <a:latin typeface="微软雅黑" panose="020B0503020204020204" pitchFamily="34" charset="-122"/>
                <a:ea typeface="微软雅黑" panose="020B0503020204020204" pitchFamily="34" charset="-122"/>
              </a:rPr>
              <a:t>&amp;</a:t>
            </a:r>
            <a:r>
              <a:rPr kumimoji="1" lang="zh-CN" altLang="en-US" sz="1050">
                <a:solidFill>
                  <a:schemeClr val="tx1">
                    <a:lumMod val="90000"/>
                    <a:lumOff val="10000"/>
                  </a:schemeClr>
                </a:solidFill>
                <a:latin typeface="微软雅黑" panose="020B0503020204020204" pitchFamily="34" charset="-122"/>
                <a:ea typeface="微软雅黑" panose="020B0503020204020204" pitchFamily="34" charset="-122"/>
              </a:rPr>
              <a:t>失联修复</a:t>
            </a:r>
            <a:endParaRPr kumimoji="1" lang="en-US" altLang="zh-CN" sz="1050">
              <a:solidFill>
                <a:schemeClr val="tx1">
                  <a:lumMod val="90000"/>
                  <a:lumOff val="10000"/>
                </a:schemeClr>
              </a:solidFill>
              <a:latin typeface="微软雅黑" panose="020B0503020204020204" pitchFamily="34" charset="-122"/>
              <a:ea typeface="微软雅黑" panose="020B0503020204020204" pitchFamily="34" charset="-122"/>
            </a:endParaRPr>
          </a:p>
          <a:p>
            <a:pPr marL="171450" indent="-171450" defTabSz="456565" fontAlgn="base">
              <a:spcBef>
                <a:spcPts val="600"/>
              </a:spcBef>
              <a:spcAft>
                <a:spcPct val="0"/>
              </a:spcAft>
              <a:buClr>
                <a:schemeClr val="accent2"/>
              </a:buClr>
              <a:buSzPct val="50000"/>
              <a:buFont typeface="Wingdings" panose="05000000000000000000" pitchFamily="2" charset="2"/>
              <a:buChar char="n"/>
            </a:pPr>
            <a:r>
              <a:rPr kumimoji="1" lang="zh-CN" altLang="en-US" sz="1050">
                <a:solidFill>
                  <a:schemeClr val="tx1">
                    <a:lumMod val="90000"/>
                    <a:lumOff val="10000"/>
                  </a:schemeClr>
                </a:solidFill>
                <a:latin typeface="微软雅黑" panose="020B0503020204020204" pitchFamily="34" charset="-122"/>
                <a:ea typeface="微软雅黑" panose="020B0503020204020204" pitchFamily="34" charset="-122"/>
              </a:rPr>
              <a:t>案例筛查</a:t>
            </a:r>
            <a:endParaRPr kumimoji="1" lang="en-US" altLang="zh-CN" sz="1050">
              <a:solidFill>
                <a:schemeClr val="tx1">
                  <a:lumMod val="90000"/>
                  <a:lumOff val="10000"/>
                </a:schemeClr>
              </a:solidFill>
              <a:latin typeface="微软雅黑" panose="020B0503020204020204" pitchFamily="34" charset="-122"/>
              <a:ea typeface="微软雅黑" panose="020B0503020204020204" pitchFamily="34" charset="-122"/>
            </a:endParaRPr>
          </a:p>
          <a:p>
            <a:pPr marL="171450" indent="-171450" defTabSz="456565" fontAlgn="base">
              <a:spcBef>
                <a:spcPts val="600"/>
              </a:spcBef>
              <a:spcAft>
                <a:spcPct val="0"/>
              </a:spcAft>
              <a:buClr>
                <a:schemeClr val="accent2"/>
              </a:buClr>
              <a:buSzPct val="50000"/>
              <a:buFont typeface="Wingdings" panose="05000000000000000000" pitchFamily="2" charset="2"/>
              <a:buChar char="n"/>
            </a:pPr>
            <a:r>
              <a:rPr kumimoji="1" lang="zh-CN" altLang="en-US" sz="1050">
                <a:solidFill>
                  <a:schemeClr val="tx1">
                    <a:lumMod val="90000"/>
                    <a:lumOff val="10000"/>
                  </a:schemeClr>
                </a:solidFill>
                <a:latin typeface="微软雅黑" panose="020B0503020204020204" pitchFamily="34" charset="-122"/>
                <a:ea typeface="微软雅黑" panose="020B0503020204020204" pitchFamily="34" charset="-122"/>
              </a:rPr>
              <a:t>人审核验</a:t>
            </a:r>
            <a:endParaRPr kumimoji="1" lang="zh-CN" altLang="zh-CN" sz="1050">
              <a:solidFill>
                <a:schemeClr val="tx1">
                  <a:lumMod val="90000"/>
                  <a:lumOff val="10000"/>
                </a:schemeClr>
              </a:solidFill>
              <a:latin typeface="微软雅黑" panose="020B0503020204020204" pitchFamily="34" charset="-122"/>
              <a:ea typeface="微软雅黑" panose="020B0503020204020204" pitchFamily="34" charset="-122"/>
            </a:endParaRPr>
          </a:p>
        </p:txBody>
      </p:sp>
      <p:sp>
        <p:nvSpPr>
          <p:cNvPr id="120" name="矩形 119"/>
          <p:cNvSpPr/>
          <p:nvPr/>
        </p:nvSpPr>
        <p:spPr>
          <a:xfrm>
            <a:off x="1764260" y="4791685"/>
            <a:ext cx="2037269" cy="1208023"/>
          </a:xfrm>
          <a:prstGeom prst="rect">
            <a:avLst/>
          </a:prstGeom>
        </p:spPr>
        <p:txBody>
          <a:bodyPr wrap="square">
            <a:spAutoFit/>
          </a:bodyPr>
          <a:lstStyle/>
          <a:p>
            <a:pPr marL="171450" indent="-171450" defTabSz="456565" fontAlgn="base">
              <a:spcBef>
                <a:spcPts val="600"/>
              </a:spcBef>
              <a:spcAft>
                <a:spcPct val="0"/>
              </a:spcAft>
              <a:buClr>
                <a:schemeClr val="accent2"/>
              </a:buClr>
              <a:buSzPct val="50000"/>
              <a:buFont typeface="Wingdings" panose="05000000000000000000" pitchFamily="2" charset="2"/>
              <a:buChar char="n"/>
            </a:pPr>
            <a:r>
              <a:rPr kumimoji="1" lang="zh-CN" altLang="en-US" sz="1050">
                <a:solidFill>
                  <a:schemeClr val="tx1">
                    <a:lumMod val="90000"/>
                    <a:lumOff val="10000"/>
                  </a:schemeClr>
                </a:solidFill>
                <a:latin typeface="微软雅黑" panose="020B0503020204020204" pitchFamily="34" charset="-122"/>
                <a:ea typeface="微软雅黑" panose="020B0503020204020204" pitchFamily="34" charset="-122"/>
              </a:rPr>
              <a:t>多年金融风控领域实战经验</a:t>
            </a:r>
            <a:endParaRPr kumimoji="1" lang="en-US" altLang="zh-CN" sz="1050">
              <a:solidFill>
                <a:schemeClr val="tx1">
                  <a:lumMod val="90000"/>
                  <a:lumOff val="10000"/>
                </a:schemeClr>
              </a:solidFill>
              <a:latin typeface="微软雅黑" panose="020B0503020204020204" pitchFamily="34" charset="-122"/>
              <a:ea typeface="微软雅黑" panose="020B0503020204020204" pitchFamily="34" charset="-122"/>
            </a:endParaRPr>
          </a:p>
          <a:p>
            <a:pPr marL="171450" indent="-171450" defTabSz="456565" fontAlgn="base">
              <a:spcBef>
                <a:spcPts val="600"/>
              </a:spcBef>
              <a:spcAft>
                <a:spcPct val="0"/>
              </a:spcAft>
              <a:buClr>
                <a:schemeClr val="accent2"/>
              </a:buClr>
              <a:buSzPct val="50000"/>
              <a:buFont typeface="Wingdings" panose="05000000000000000000" pitchFamily="2" charset="2"/>
              <a:buChar char="n"/>
            </a:pPr>
            <a:r>
              <a:rPr kumimoji="1" lang="zh-CN" altLang="en-US" sz="1050">
                <a:solidFill>
                  <a:schemeClr val="tx1">
                    <a:lumMod val="90000"/>
                    <a:lumOff val="10000"/>
                  </a:schemeClr>
                </a:solidFill>
                <a:latin typeface="微软雅黑" panose="020B0503020204020204" pitchFamily="34" charset="-122"/>
                <a:ea typeface="微软雅黑" panose="020B0503020204020204" pitchFamily="34" charset="-122"/>
              </a:rPr>
              <a:t>对反欺诈流程精准把控</a:t>
            </a:r>
            <a:endParaRPr kumimoji="1" lang="en-US" altLang="zh-CN" sz="1050">
              <a:solidFill>
                <a:schemeClr val="tx1">
                  <a:lumMod val="90000"/>
                  <a:lumOff val="10000"/>
                </a:schemeClr>
              </a:solidFill>
              <a:latin typeface="微软雅黑" panose="020B0503020204020204" pitchFamily="34" charset="-122"/>
              <a:ea typeface="微软雅黑" panose="020B0503020204020204" pitchFamily="34" charset="-122"/>
            </a:endParaRPr>
          </a:p>
          <a:p>
            <a:pPr marL="171450" indent="-171450" defTabSz="456565" fontAlgn="base">
              <a:spcBef>
                <a:spcPts val="600"/>
              </a:spcBef>
              <a:spcAft>
                <a:spcPct val="0"/>
              </a:spcAft>
              <a:buClr>
                <a:schemeClr val="accent2"/>
              </a:buClr>
              <a:buSzPct val="50000"/>
              <a:buFont typeface="Wingdings" panose="05000000000000000000" pitchFamily="2" charset="2"/>
              <a:buChar char="n"/>
            </a:pPr>
            <a:r>
              <a:rPr kumimoji="1" lang="zh-CN" altLang="en-US" sz="1050">
                <a:solidFill>
                  <a:schemeClr val="tx1">
                    <a:lumMod val="90000"/>
                    <a:lumOff val="10000"/>
                  </a:schemeClr>
                </a:solidFill>
                <a:latin typeface="微软雅黑" panose="020B0503020204020204" pitchFamily="34" charset="-122"/>
                <a:ea typeface="微软雅黑" panose="020B0503020204020204" pitchFamily="34" charset="-122"/>
              </a:rPr>
              <a:t>完善的自主风控体系</a:t>
            </a:r>
            <a:endParaRPr kumimoji="1" lang="en-US" altLang="zh-CN" sz="1050">
              <a:solidFill>
                <a:schemeClr val="tx1">
                  <a:lumMod val="90000"/>
                  <a:lumOff val="10000"/>
                </a:schemeClr>
              </a:solidFill>
              <a:latin typeface="微软雅黑" panose="020B0503020204020204" pitchFamily="34" charset="-122"/>
              <a:ea typeface="微软雅黑" panose="020B0503020204020204" pitchFamily="34" charset="-122"/>
            </a:endParaRPr>
          </a:p>
          <a:p>
            <a:pPr marL="171450" indent="-171450" defTabSz="456565" fontAlgn="base">
              <a:spcBef>
                <a:spcPts val="600"/>
              </a:spcBef>
              <a:spcAft>
                <a:spcPct val="0"/>
              </a:spcAft>
              <a:buClr>
                <a:schemeClr val="accent2"/>
              </a:buClr>
              <a:buSzPct val="50000"/>
              <a:buFont typeface="Wingdings" panose="05000000000000000000" pitchFamily="2" charset="2"/>
              <a:buChar char="n"/>
            </a:pPr>
            <a:r>
              <a:rPr kumimoji="1" lang="zh-CN" altLang="en-US" sz="1050">
                <a:solidFill>
                  <a:schemeClr val="tx1">
                    <a:lumMod val="90000"/>
                    <a:lumOff val="10000"/>
                  </a:schemeClr>
                </a:solidFill>
                <a:latin typeface="微软雅黑" panose="020B0503020204020204" pitchFamily="34" charset="-122"/>
                <a:ea typeface="微软雅黑" panose="020B0503020204020204" pitchFamily="34" charset="-122"/>
              </a:rPr>
              <a:t>领先的策略和模型能力</a:t>
            </a:r>
            <a:endParaRPr kumimoji="1" lang="en-US" altLang="zh-CN" sz="1050">
              <a:solidFill>
                <a:schemeClr val="tx1">
                  <a:lumMod val="90000"/>
                  <a:lumOff val="10000"/>
                </a:schemeClr>
              </a:solidFill>
              <a:latin typeface="微软雅黑" panose="020B0503020204020204" pitchFamily="34" charset="-122"/>
              <a:ea typeface="微软雅黑" panose="020B0503020204020204" pitchFamily="34" charset="-122"/>
            </a:endParaRPr>
          </a:p>
          <a:p>
            <a:pPr marL="171450" indent="-171450" defTabSz="456565" fontAlgn="base">
              <a:spcBef>
                <a:spcPts val="600"/>
              </a:spcBef>
              <a:spcAft>
                <a:spcPct val="0"/>
              </a:spcAft>
              <a:buClr>
                <a:schemeClr val="accent2"/>
              </a:buClr>
              <a:buSzPct val="50000"/>
              <a:buFont typeface="Wingdings" panose="05000000000000000000" pitchFamily="2" charset="2"/>
              <a:buChar char="n"/>
            </a:pPr>
            <a:endParaRPr kumimoji="1" lang="en-US" altLang="zh-CN" sz="1050">
              <a:solidFill>
                <a:schemeClr val="tx1">
                  <a:lumMod val="90000"/>
                  <a:lumOff val="10000"/>
                </a:schemeClr>
              </a:solidFill>
              <a:latin typeface="微软雅黑" panose="020B0503020204020204" pitchFamily="34" charset="-122"/>
              <a:ea typeface="微软雅黑" panose="020B0503020204020204" pitchFamily="34" charset="-122"/>
            </a:endParaRPr>
          </a:p>
        </p:txBody>
      </p:sp>
      <p:sp>
        <p:nvSpPr>
          <p:cNvPr id="121" name="矩形 120"/>
          <p:cNvSpPr/>
          <p:nvPr/>
        </p:nvSpPr>
        <p:spPr>
          <a:xfrm>
            <a:off x="9190189" y="1620266"/>
            <a:ext cx="1987963" cy="1208023"/>
          </a:xfrm>
          <a:prstGeom prst="rect">
            <a:avLst/>
          </a:prstGeom>
        </p:spPr>
        <p:txBody>
          <a:bodyPr wrap="square">
            <a:spAutoFit/>
          </a:bodyPr>
          <a:lstStyle/>
          <a:p>
            <a:pPr marL="171450" indent="-171450" defTabSz="456565" fontAlgn="base">
              <a:spcBef>
                <a:spcPts val="600"/>
              </a:spcBef>
              <a:spcAft>
                <a:spcPct val="0"/>
              </a:spcAft>
              <a:buClr>
                <a:schemeClr val="accent3"/>
              </a:buClr>
              <a:buSzPct val="50000"/>
              <a:buFont typeface="Wingdings" panose="05000000000000000000" pitchFamily="2" charset="2"/>
              <a:buChar char="n"/>
            </a:pPr>
            <a:r>
              <a:rPr kumimoji="1" lang="zh-CN" altLang="en-US" sz="1050">
                <a:solidFill>
                  <a:schemeClr val="tx2">
                    <a:lumMod val="50000"/>
                  </a:schemeClr>
                </a:solidFill>
                <a:latin typeface="微软雅黑" panose="020B0503020204020204" pitchFamily="34" charset="-122"/>
                <a:ea typeface="微软雅黑" panose="020B0503020204020204" pitchFamily="34" charset="-122"/>
              </a:rPr>
              <a:t>简单直观的可视化界面</a:t>
            </a:r>
            <a:endParaRPr kumimoji="1" lang="en-US" altLang="zh-CN" sz="1050">
              <a:solidFill>
                <a:schemeClr val="tx2">
                  <a:lumMod val="50000"/>
                </a:schemeClr>
              </a:solidFill>
              <a:latin typeface="微软雅黑" panose="020B0503020204020204" pitchFamily="34" charset="-122"/>
              <a:ea typeface="微软雅黑" panose="020B0503020204020204" pitchFamily="34" charset="-122"/>
            </a:endParaRPr>
          </a:p>
          <a:p>
            <a:pPr marL="171450" indent="-171450" defTabSz="456565" fontAlgn="base">
              <a:spcBef>
                <a:spcPts val="600"/>
              </a:spcBef>
              <a:spcAft>
                <a:spcPct val="0"/>
              </a:spcAft>
              <a:buClr>
                <a:schemeClr val="accent3"/>
              </a:buClr>
              <a:buSzPct val="50000"/>
              <a:buFont typeface="Wingdings" panose="05000000000000000000" pitchFamily="2" charset="2"/>
              <a:buChar char="n"/>
            </a:pPr>
            <a:r>
              <a:rPr kumimoji="1" lang="zh-CN" altLang="en-US" sz="1050">
                <a:solidFill>
                  <a:schemeClr val="tx2">
                    <a:lumMod val="50000"/>
                  </a:schemeClr>
                </a:solidFill>
                <a:latin typeface="微软雅黑" panose="020B0503020204020204" pitchFamily="34" charset="-122"/>
                <a:ea typeface="微软雅黑" panose="020B0503020204020204" pitchFamily="34" charset="-122"/>
              </a:rPr>
              <a:t>支持多种图数据库</a:t>
            </a:r>
            <a:endParaRPr kumimoji="1" lang="en-US" altLang="zh-CN" sz="1050">
              <a:solidFill>
                <a:schemeClr val="tx2">
                  <a:lumMod val="50000"/>
                </a:schemeClr>
              </a:solidFill>
              <a:latin typeface="微软雅黑" panose="020B0503020204020204" pitchFamily="34" charset="-122"/>
              <a:ea typeface="微软雅黑" panose="020B0503020204020204" pitchFamily="34" charset="-122"/>
            </a:endParaRPr>
          </a:p>
          <a:p>
            <a:pPr marL="171450" indent="-171450" defTabSz="456565" fontAlgn="base">
              <a:spcBef>
                <a:spcPts val="600"/>
              </a:spcBef>
              <a:spcAft>
                <a:spcPct val="0"/>
              </a:spcAft>
              <a:buClr>
                <a:schemeClr val="accent3"/>
              </a:buClr>
              <a:buSzPct val="50000"/>
              <a:buFont typeface="Wingdings" panose="05000000000000000000" pitchFamily="2" charset="2"/>
              <a:buChar char="n"/>
            </a:pPr>
            <a:r>
              <a:rPr kumimoji="1" lang="zh-CN" altLang="en-US" sz="1050">
                <a:solidFill>
                  <a:schemeClr val="tx2">
                    <a:lumMod val="50000"/>
                  </a:schemeClr>
                </a:solidFill>
                <a:latin typeface="微软雅黑" panose="020B0503020204020204" pitchFamily="34" charset="-122"/>
                <a:ea typeface="微软雅黑" panose="020B0503020204020204" pitchFamily="34" charset="-122"/>
              </a:rPr>
              <a:t>实时</a:t>
            </a:r>
            <a:r>
              <a:rPr kumimoji="1" lang="en-US" altLang="zh-CN" sz="1050">
                <a:solidFill>
                  <a:schemeClr val="tx2">
                    <a:lumMod val="50000"/>
                  </a:schemeClr>
                </a:solidFill>
                <a:latin typeface="微软雅黑" panose="020B0503020204020204" pitchFamily="34" charset="-122"/>
                <a:ea typeface="微软雅黑" panose="020B0503020204020204" pitchFamily="34" charset="-122"/>
              </a:rPr>
              <a:t>+</a:t>
            </a:r>
            <a:r>
              <a:rPr kumimoji="1" lang="zh-CN" altLang="en-US" sz="1050">
                <a:solidFill>
                  <a:schemeClr val="tx2">
                    <a:lumMod val="50000"/>
                  </a:schemeClr>
                </a:solidFill>
                <a:latin typeface="微软雅黑" panose="020B0503020204020204" pitchFamily="34" charset="-122"/>
                <a:ea typeface="微软雅黑" panose="020B0503020204020204" pitchFamily="34" charset="-122"/>
              </a:rPr>
              <a:t>离线多场景防控</a:t>
            </a:r>
            <a:endParaRPr kumimoji="1" lang="en-US" altLang="zh-CN" sz="1050">
              <a:solidFill>
                <a:schemeClr val="tx2">
                  <a:lumMod val="50000"/>
                </a:schemeClr>
              </a:solidFill>
              <a:latin typeface="微软雅黑" panose="020B0503020204020204" pitchFamily="34" charset="-122"/>
              <a:ea typeface="微软雅黑" panose="020B0503020204020204" pitchFamily="34" charset="-122"/>
            </a:endParaRPr>
          </a:p>
          <a:p>
            <a:pPr marL="171450" indent="-171450" defTabSz="456565" fontAlgn="base">
              <a:spcBef>
                <a:spcPts val="600"/>
              </a:spcBef>
              <a:spcAft>
                <a:spcPct val="0"/>
              </a:spcAft>
              <a:buClr>
                <a:schemeClr val="accent3"/>
              </a:buClr>
              <a:buSzPct val="50000"/>
              <a:buFont typeface="Wingdings" panose="05000000000000000000" pitchFamily="2" charset="2"/>
              <a:buChar char="n"/>
            </a:pPr>
            <a:r>
              <a:rPr kumimoji="1" lang="zh-CN" altLang="en-US" sz="1050">
                <a:solidFill>
                  <a:schemeClr val="tx2">
                    <a:lumMod val="50000"/>
                  </a:schemeClr>
                </a:solidFill>
                <a:latin typeface="微软雅黑" panose="020B0503020204020204" pitchFamily="34" charset="-122"/>
                <a:ea typeface="微软雅黑" panose="020B0503020204020204" pitchFamily="34" charset="-122"/>
              </a:rPr>
              <a:t>实时调用毫秒级响应</a:t>
            </a:r>
            <a:endParaRPr kumimoji="1" lang="zh-CN" altLang="en-US" sz="1050">
              <a:solidFill>
                <a:schemeClr val="tx2">
                  <a:lumMod val="50000"/>
                </a:schemeClr>
              </a:solidFill>
              <a:latin typeface="微软雅黑" panose="020B0503020204020204" pitchFamily="34" charset="-122"/>
              <a:ea typeface="微软雅黑" panose="020B0503020204020204" pitchFamily="34" charset="-122"/>
            </a:endParaRPr>
          </a:p>
          <a:p>
            <a:pPr marL="171450" indent="-171450" defTabSz="456565" fontAlgn="base">
              <a:spcBef>
                <a:spcPts val="600"/>
              </a:spcBef>
              <a:spcAft>
                <a:spcPct val="0"/>
              </a:spcAft>
              <a:buClr>
                <a:schemeClr val="accent3"/>
              </a:buClr>
              <a:buSzPct val="50000"/>
              <a:buFont typeface="Wingdings" panose="05000000000000000000" pitchFamily="2" charset="2"/>
              <a:buChar char="n"/>
            </a:pPr>
            <a:endParaRPr kumimoji="1" lang="en-US" altLang="zh-CN" sz="1050">
              <a:solidFill>
                <a:schemeClr val="tx2">
                  <a:lumMod val="50000"/>
                </a:schemeClr>
              </a:solidFill>
              <a:latin typeface="微软雅黑" panose="020B0503020204020204" pitchFamily="34" charset="-122"/>
              <a:ea typeface="微软雅黑" panose="020B0503020204020204" pitchFamily="34" charset="-122"/>
            </a:endParaRPr>
          </a:p>
        </p:txBody>
      </p:sp>
      <p:sp>
        <p:nvSpPr>
          <p:cNvPr id="144" name="矩形 143"/>
          <p:cNvSpPr/>
          <p:nvPr/>
        </p:nvSpPr>
        <p:spPr>
          <a:xfrm>
            <a:off x="9888061" y="3203969"/>
            <a:ext cx="1987963" cy="1208023"/>
          </a:xfrm>
          <a:prstGeom prst="rect">
            <a:avLst/>
          </a:prstGeom>
        </p:spPr>
        <p:txBody>
          <a:bodyPr wrap="square">
            <a:spAutoFit/>
          </a:bodyPr>
          <a:lstStyle/>
          <a:p>
            <a:pPr marL="171450" indent="-171450" defTabSz="456565" fontAlgn="base">
              <a:spcBef>
                <a:spcPts val="600"/>
              </a:spcBef>
              <a:spcAft>
                <a:spcPct val="0"/>
              </a:spcAft>
              <a:buClr>
                <a:schemeClr val="accent3"/>
              </a:buClr>
              <a:buSzPct val="50000"/>
              <a:buFont typeface="Wingdings" panose="05000000000000000000" pitchFamily="2" charset="2"/>
              <a:buChar char="n"/>
            </a:pPr>
            <a:r>
              <a:rPr kumimoji="1" lang="zh-CN" altLang="en-US" sz="1050">
                <a:solidFill>
                  <a:schemeClr val="tx2">
                    <a:lumMod val="50000"/>
                  </a:schemeClr>
                </a:solidFill>
                <a:latin typeface="微软雅黑" panose="020B0503020204020204" pitchFamily="34" charset="-122"/>
                <a:ea typeface="微软雅黑" panose="020B0503020204020204" pitchFamily="34" charset="-122"/>
              </a:rPr>
              <a:t>重要节点识别</a:t>
            </a:r>
            <a:endParaRPr kumimoji="1" lang="en-US" altLang="zh-CN" sz="1050">
              <a:solidFill>
                <a:schemeClr val="tx2">
                  <a:lumMod val="50000"/>
                </a:schemeClr>
              </a:solidFill>
              <a:latin typeface="微软雅黑" panose="020B0503020204020204" pitchFamily="34" charset="-122"/>
              <a:ea typeface="微软雅黑" panose="020B0503020204020204" pitchFamily="34" charset="-122"/>
            </a:endParaRPr>
          </a:p>
          <a:p>
            <a:pPr marL="171450" indent="-171450" defTabSz="456565" fontAlgn="base">
              <a:spcBef>
                <a:spcPts val="600"/>
              </a:spcBef>
              <a:spcAft>
                <a:spcPct val="0"/>
              </a:spcAft>
              <a:buClr>
                <a:schemeClr val="accent3"/>
              </a:buClr>
              <a:buSzPct val="50000"/>
              <a:buFont typeface="Wingdings" panose="05000000000000000000" pitchFamily="2" charset="2"/>
              <a:buChar char="n"/>
            </a:pPr>
            <a:r>
              <a:rPr kumimoji="1" lang="zh-CN" altLang="en-US" sz="1050">
                <a:solidFill>
                  <a:schemeClr val="tx2">
                    <a:lumMod val="50000"/>
                  </a:schemeClr>
                </a:solidFill>
                <a:latin typeface="微软雅黑" panose="020B0503020204020204" pitchFamily="34" charset="-122"/>
                <a:ea typeface="微软雅黑" panose="020B0503020204020204" pitchFamily="34" charset="-122"/>
              </a:rPr>
              <a:t>最短路径查找</a:t>
            </a:r>
            <a:endParaRPr kumimoji="1" lang="en-US" altLang="zh-CN" sz="1050">
              <a:solidFill>
                <a:schemeClr val="tx2">
                  <a:lumMod val="50000"/>
                </a:schemeClr>
              </a:solidFill>
              <a:latin typeface="微软雅黑" panose="020B0503020204020204" pitchFamily="34" charset="-122"/>
              <a:ea typeface="微软雅黑" panose="020B0503020204020204" pitchFamily="34" charset="-122"/>
            </a:endParaRPr>
          </a:p>
          <a:p>
            <a:pPr marL="171450" indent="-171450" defTabSz="456565" fontAlgn="base">
              <a:spcBef>
                <a:spcPts val="600"/>
              </a:spcBef>
              <a:spcAft>
                <a:spcPct val="0"/>
              </a:spcAft>
              <a:buClr>
                <a:schemeClr val="accent3"/>
              </a:buClr>
              <a:buSzPct val="50000"/>
              <a:buFont typeface="Wingdings" panose="05000000000000000000" pitchFamily="2" charset="2"/>
              <a:buChar char="n"/>
            </a:pPr>
            <a:r>
              <a:rPr kumimoji="1" lang="zh-CN" altLang="en-US" sz="1050">
                <a:solidFill>
                  <a:schemeClr val="tx2">
                    <a:lumMod val="50000"/>
                  </a:schemeClr>
                </a:solidFill>
                <a:latin typeface="微软雅黑" panose="020B0503020204020204" pitchFamily="34" charset="-122"/>
                <a:ea typeface="微软雅黑" panose="020B0503020204020204" pitchFamily="34" charset="-122"/>
              </a:rPr>
              <a:t>地图范围定位</a:t>
            </a:r>
            <a:endParaRPr kumimoji="1" lang="en-US" altLang="zh-CN" sz="1050">
              <a:solidFill>
                <a:schemeClr val="tx2">
                  <a:lumMod val="50000"/>
                </a:schemeClr>
              </a:solidFill>
              <a:latin typeface="微软雅黑" panose="020B0503020204020204" pitchFamily="34" charset="-122"/>
              <a:ea typeface="微软雅黑" panose="020B0503020204020204" pitchFamily="34" charset="-122"/>
            </a:endParaRPr>
          </a:p>
          <a:p>
            <a:pPr marL="171450" indent="-171450" defTabSz="456565" fontAlgn="base">
              <a:spcBef>
                <a:spcPts val="600"/>
              </a:spcBef>
              <a:spcAft>
                <a:spcPct val="0"/>
              </a:spcAft>
              <a:buClr>
                <a:schemeClr val="accent3"/>
              </a:buClr>
              <a:buSzPct val="50000"/>
              <a:buFont typeface="Wingdings" panose="05000000000000000000" pitchFamily="2" charset="2"/>
              <a:buChar char="n"/>
            </a:pPr>
            <a:r>
              <a:rPr kumimoji="1" lang="zh-CN" altLang="en-US" sz="1050">
                <a:solidFill>
                  <a:schemeClr val="tx2">
                    <a:lumMod val="50000"/>
                  </a:schemeClr>
                </a:solidFill>
                <a:latin typeface="微软雅黑" panose="020B0503020204020204" pitchFamily="34" charset="-122"/>
                <a:ea typeface="微软雅黑" panose="020B0503020204020204" pitchFamily="34" charset="-122"/>
              </a:rPr>
              <a:t>社区检测算法</a:t>
            </a:r>
            <a:endParaRPr kumimoji="1" lang="en-US" altLang="zh-CN" sz="1050">
              <a:solidFill>
                <a:schemeClr val="tx2">
                  <a:lumMod val="50000"/>
                </a:schemeClr>
              </a:solidFill>
              <a:latin typeface="微软雅黑" panose="020B0503020204020204" pitchFamily="34" charset="-122"/>
              <a:ea typeface="微软雅黑" panose="020B0503020204020204" pitchFamily="34" charset="-122"/>
            </a:endParaRPr>
          </a:p>
          <a:p>
            <a:pPr marL="171450" indent="-171450" defTabSz="456565" fontAlgn="base">
              <a:spcBef>
                <a:spcPts val="600"/>
              </a:spcBef>
              <a:spcAft>
                <a:spcPct val="0"/>
              </a:spcAft>
              <a:buClr>
                <a:schemeClr val="accent3"/>
              </a:buClr>
              <a:buSzPct val="50000"/>
              <a:buFont typeface="Wingdings" panose="05000000000000000000" pitchFamily="2" charset="2"/>
              <a:buChar char="n"/>
            </a:pPr>
            <a:endParaRPr kumimoji="1" lang="en-US" altLang="zh-CN" sz="1050">
              <a:solidFill>
                <a:schemeClr val="tx2">
                  <a:lumMod val="50000"/>
                </a:schemeClr>
              </a:solidFill>
              <a:latin typeface="微软雅黑" panose="020B0503020204020204" pitchFamily="34" charset="-122"/>
              <a:ea typeface="微软雅黑" panose="020B0503020204020204" pitchFamily="34" charset="-122"/>
            </a:endParaRPr>
          </a:p>
        </p:txBody>
      </p:sp>
      <p:sp>
        <p:nvSpPr>
          <p:cNvPr id="145" name="矩形 144"/>
          <p:cNvSpPr/>
          <p:nvPr/>
        </p:nvSpPr>
        <p:spPr>
          <a:xfrm>
            <a:off x="9199315" y="4791685"/>
            <a:ext cx="1987963" cy="1208023"/>
          </a:xfrm>
          <a:prstGeom prst="rect">
            <a:avLst/>
          </a:prstGeom>
        </p:spPr>
        <p:txBody>
          <a:bodyPr wrap="square">
            <a:spAutoFit/>
          </a:bodyPr>
          <a:lstStyle/>
          <a:p>
            <a:pPr marL="171450" indent="-171450" defTabSz="456565" fontAlgn="base">
              <a:spcBef>
                <a:spcPts val="600"/>
              </a:spcBef>
              <a:spcAft>
                <a:spcPct val="0"/>
              </a:spcAft>
              <a:buClr>
                <a:schemeClr val="accent3"/>
              </a:buClr>
              <a:buSzPct val="50000"/>
              <a:buFont typeface="Wingdings" panose="05000000000000000000" pitchFamily="2" charset="2"/>
              <a:buChar char="n"/>
            </a:pPr>
            <a:r>
              <a:rPr kumimoji="1" lang="zh-CN" altLang="en-US" sz="1050">
                <a:solidFill>
                  <a:schemeClr val="tx1">
                    <a:lumMod val="90000"/>
                    <a:lumOff val="10000"/>
                  </a:schemeClr>
                </a:solidFill>
                <a:latin typeface="微软雅黑" panose="020B0503020204020204" pitchFamily="34" charset="-122"/>
                <a:ea typeface="微软雅黑" panose="020B0503020204020204" pitchFamily="34" charset="-122"/>
              </a:rPr>
              <a:t>支持团簇时序分析</a:t>
            </a:r>
            <a:endParaRPr kumimoji="1" lang="en-US" altLang="zh-CN" sz="1050">
              <a:solidFill>
                <a:schemeClr val="tx1">
                  <a:lumMod val="90000"/>
                  <a:lumOff val="10000"/>
                </a:schemeClr>
              </a:solidFill>
              <a:latin typeface="微软雅黑" panose="020B0503020204020204" pitchFamily="34" charset="-122"/>
              <a:ea typeface="微软雅黑" panose="020B0503020204020204" pitchFamily="34" charset="-122"/>
            </a:endParaRPr>
          </a:p>
          <a:p>
            <a:pPr marL="171450" indent="-171450" defTabSz="456565" fontAlgn="base">
              <a:spcBef>
                <a:spcPts val="600"/>
              </a:spcBef>
              <a:spcAft>
                <a:spcPct val="0"/>
              </a:spcAft>
              <a:buClr>
                <a:schemeClr val="accent3"/>
              </a:buClr>
              <a:buSzPct val="50000"/>
              <a:buFont typeface="Wingdings" panose="05000000000000000000" pitchFamily="2" charset="2"/>
              <a:buChar char="n"/>
            </a:pPr>
            <a:r>
              <a:rPr kumimoji="1" lang="zh-CN" altLang="en-US" sz="1050">
                <a:solidFill>
                  <a:schemeClr val="tx1">
                    <a:lumMod val="90000"/>
                    <a:lumOff val="10000"/>
                  </a:schemeClr>
                </a:solidFill>
                <a:latin typeface="微软雅黑" panose="020B0503020204020204" pitchFamily="34" charset="-122"/>
                <a:ea typeface="微软雅黑" panose="020B0503020204020204" pitchFamily="34" charset="-122"/>
              </a:rPr>
              <a:t>关联变量可回溯</a:t>
            </a:r>
            <a:endParaRPr kumimoji="1" lang="en-US" altLang="zh-CN" sz="1050">
              <a:solidFill>
                <a:schemeClr val="tx1">
                  <a:lumMod val="90000"/>
                  <a:lumOff val="10000"/>
                </a:schemeClr>
              </a:solidFill>
              <a:latin typeface="微软雅黑" panose="020B0503020204020204" pitchFamily="34" charset="-122"/>
              <a:ea typeface="微软雅黑" panose="020B0503020204020204" pitchFamily="34" charset="-122"/>
            </a:endParaRPr>
          </a:p>
          <a:p>
            <a:pPr marL="171450" indent="-171450" defTabSz="456565" fontAlgn="base">
              <a:spcBef>
                <a:spcPts val="600"/>
              </a:spcBef>
              <a:spcAft>
                <a:spcPct val="0"/>
              </a:spcAft>
              <a:buClr>
                <a:schemeClr val="accent3"/>
              </a:buClr>
              <a:buSzPct val="50000"/>
              <a:buFont typeface="Wingdings" panose="05000000000000000000" pitchFamily="2" charset="2"/>
              <a:buChar char="n"/>
            </a:pPr>
            <a:r>
              <a:rPr kumimoji="1" lang="zh-CN" altLang="en-US" sz="1050">
                <a:solidFill>
                  <a:schemeClr val="tx1">
                    <a:lumMod val="90000"/>
                    <a:lumOff val="10000"/>
                  </a:schemeClr>
                </a:solidFill>
                <a:latin typeface="微软雅黑" panose="020B0503020204020204" pitchFamily="34" charset="-122"/>
                <a:ea typeface="微软雅黑" panose="020B0503020204020204" pitchFamily="34" charset="-122"/>
              </a:rPr>
              <a:t>团簇变化时间节点一目了然</a:t>
            </a:r>
            <a:endParaRPr kumimoji="1" lang="en-US" altLang="zh-CN" sz="1050">
              <a:solidFill>
                <a:schemeClr val="tx1">
                  <a:lumMod val="90000"/>
                  <a:lumOff val="10000"/>
                </a:schemeClr>
              </a:solidFill>
              <a:latin typeface="微软雅黑" panose="020B0503020204020204" pitchFamily="34" charset="-122"/>
              <a:ea typeface="微软雅黑" panose="020B0503020204020204" pitchFamily="34" charset="-122"/>
            </a:endParaRPr>
          </a:p>
          <a:p>
            <a:pPr marL="171450" indent="-171450" defTabSz="456565" fontAlgn="base">
              <a:spcBef>
                <a:spcPts val="600"/>
              </a:spcBef>
              <a:spcAft>
                <a:spcPct val="0"/>
              </a:spcAft>
              <a:buClr>
                <a:schemeClr val="accent3"/>
              </a:buClr>
              <a:buSzPct val="50000"/>
              <a:buFont typeface="Wingdings" panose="05000000000000000000" pitchFamily="2" charset="2"/>
              <a:buChar char="n"/>
            </a:pPr>
            <a:r>
              <a:rPr kumimoji="1" lang="zh-CN" altLang="en-US" sz="1050">
                <a:solidFill>
                  <a:schemeClr val="tx1">
                    <a:lumMod val="90000"/>
                    <a:lumOff val="10000"/>
                  </a:schemeClr>
                </a:solidFill>
                <a:latin typeface="微软雅黑" panose="020B0503020204020204" pitchFamily="34" charset="-122"/>
                <a:ea typeface="微软雅黑" panose="020B0503020204020204" pitchFamily="34" charset="-122"/>
              </a:rPr>
              <a:t>方便产出入模变量</a:t>
            </a:r>
            <a:endParaRPr kumimoji="1" lang="en-US" altLang="zh-CN" sz="1050">
              <a:solidFill>
                <a:schemeClr val="tx1">
                  <a:lumMod val="90000"/>
                  <a:lumOff val="10000"/>
                </a:schemeClr>
              </a:solidFill>
              <a:latin typeface="微软雅黑" panose="020B0503020204020204" pitchFamily="34" charset="-122"/>
              <a:ea typeface="微软雅黑" panose="020B0503020204020204" pitchFamily="34" charset="-122"/>
            </a:endParaRPr>
          </a:p>
          <a:p>
            <a:pPr marL="171450" indent="-171450" defTabSz="456565" fontAlgn="base">
              <a:spcBef>
                <a:spcPts val="600"/>
              </a:spcBef>
              <a:spcAft>
                <a:spcPct val="0"/>
              </a:spcAft>
              <a:buClr>
                <a:schemeClr val="accent3"/>
              </a:buClr>
              <a:buSzPct val="50000"/>
              <a:buFont typeface="Wingdings" panose="05000000000000000000" pitchFamily="2" charset="2"/>
              <a:buChar char="n"/>
            </a:pPr>
            <a:endParaRPr kumimoji="1" lang="en-US" altLang="zh-CN" sz="1050">
              <a:solidFill>
                <a:schemeClr val="tx1">
                  <a:lumMod val="90000"/>
                  <a:lumOff val="10000"/>
                </a:schemeClr>
              </a:solidFill>
              <a:latin typeface="微软雅黑" panose="020B0503020204020204" pitchFamily="34" charset="-122"/>
              <a:ea typeface="微软雅黑" panose="020B0503020204020204" pitchFamily="34" charset="-122"/>
            </a:endParaRPr>
          </a:p>
        </p:txBody>
      </p:sp>
      <p:pic>
        <p:nvPicPr>
          <p:cNvPr id="154" name="图形 153" descr="时钟 轮廓"/>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079169" y="4826219"/>
            <a:ext cx="509012" cy="509012"/>
          </a:xfrm>
          <a:prstGeom prst="rect">
            <a:avLst/>
          </a:prstGeom>
        </p:spPr>
      </p:pic>
      <p:pic>
        <p:nvPicPr>
          <p:cNvPr id="157" name="图形 156" descr="流程图 轮廓"/>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76746" y="1579175"/>
            <a:ext cx="520633" cy="520633"/>
          </a:xfrm>
          <a:prstGeom prst="rect">
            <a:avLst/>
          </a:prstGeom>
        </p:spPr>
      </p:pic>
      <p:pic>
        <p:nvPicPr>
          <p:cNvPr id="165" name="图形 164" descr="上升趋势条形图 轮廓"/>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6430" y="1620880"/>
            <a:ext cx="491761" cy="491761"/>
          </a:xfrm>
          <a:prstGeom prst="rect">
            <a:avLst/>
          </a:prstGeom>
        </p:spPr>
      </p:pic>
      <p:pic>
        <p:nvPicPr>
          <p:cNvPr id="169" name="图形 168" descr="拼图 轮廓"/>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57602" y="3225235"/>
            <a:ext cx="537247" cy="537247"/>
          </a:xfrm>
          <a:prstGeom prst="rect">
            <a:avLst/>
          </a:prstGeom>
        </p:spPr>
      </p:pic>
      <p:pic>
        <p:nvPicPr>
          <p:cNvPr id="179" name="图形 178" descr="公文包 轮廓"/>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71766" y="4786271"/>
            <a:ext cx="508984" cy="508984"/>
          </a:xfrm>
          <a:prstGeom prst="rect">
            <a:avLst/>
          </a:prstGeom>
        </p:spPr>
      </p:pic>
      <p:sp>
        <p:nvSpPr>
          <p:cNvPr id="180" name="Freeform 2130"/>
          <p:cNvSpPr>
            <a:spLocks noEditPoints="1"/>
          </p:cNvSpPr>
          <p:nvPr/>
        </p:nvSpPr>
        <p:spPr bwMode="auto">
          <a:xfrm flipH="1">
            <a:off x="3665330" y="3249288"/>
            <a:ext cx="367982" cy="359424"/>
          </a:xfrm>
          <a:custGeom>
            <a:avLst/>
            <a:gdLst>
              <a:gd name="T0" fmla="*/ 131 w 160"/>
              <a:gd name="T1" fmla="*/ 76 h 155"/>
              <a:gd name="T2" fmla="*/ 23 w 160"/>
              <a:gd name="T3" fmla="*/ 73 h 155"/>
              <a:gd name="T4" fmla="*/ 26 w 160"/>
              <a:gd name="T5" fmla="*/ 70 h 155"/>
              <a:gd name="T6" fmla="*/ 35 w 160"/>
              <a:gd name="T7" fmla="*/ 85 h 155"/>
              <a:gd name="T8" fmla="*/ 32 w 160"/>
              <a:gd name="T9" fmla="*/ 82 h 155"/>
              <a:gd name="T10" fmla="*/ 55 w 160"/>
              <a:gd name="T11" fmla="*/ 82 h 155"/>
              <a:gd name="T12" fmla="*/ 41 w 160"/>
              <a:gd name="T13" fmla="*/ 91 h 155"/>
              <a:gd name="T14" fmla="*/ 44 w 160"/>
              <a:gd name="T15" fmla="*/ 88 h 155"/>
              <a:gd name="T16" fmla="*/ 61 w 160"/>
              <a:gd name="T17" fmla="*/ 94 h 155"/>
              <a:gd name="T18" fmla="*/ 58 w 160"/>
              <a:gd name="T19" fmla="*/ 91 h 155"/>
              <a:gd name="T20" fmla="*/ 73 w 160"/>
              <a:gd name="T21" fmla="*/ 99 h 155"/>
              <a:gd name="T22" fmla="*/ 84 w 160"/>
              <a:gd name="T23" fmla="*/ 99 h 155"/>
              <a:gd name="T24" fmla="*/ 87 w 160"/>
              <a:gd name="T25" fmla="*/ 97 h 155"/>
              <a:gd name="T26" fmla="*/ 96 w 160"/>
              <a:gd name="T27" fmla="*/ 94 h 155"/>
              <a:gd name="T28" fmla="*/ 93 w 160"/>
              <a:gd name="T29" fmla="*/ 91 h 155"/>
              <a:gd name="T30" fmla="*/ 82 w 160"/>
              <a:gd name="T31" fmla="*/ 108 h 155"/>
              <a:gd name="T32" fmla="*/ 102 w 160"/>
              <a:gd name="T33" fmla="*/ 82 h 155"/>
              <a:gd name="T34" fmla="*/ 105 w 160"/>
              <a:gd name="T35" fmla="*/ 79 h 155"/>
              <a:gd name="T36" fmla="*/ 122 w 160"/>
              <a:gd name="T37" fmla="*/ 85 h 155"/>
              <a:gd name="T38" fmla="*/ 119 w 160"/>
              <a:gd name="T39" fmla="*/ 82 h 155"/>
              <a:gd name="T40" fmla="*/ 117 w 160"/>
              <a:gd name="T41" fmla="*/ 91 h 155"/>
              <a:gd name="T42" fmla="*/ 132 w 160"/>
              <a:gd name="T43" fmla="*/ 93 h 155"/>
              <a:gd name="T44" fmla="*/ 80 w 160"/>
              <a:gd name="T45" fmla="*/ 155 h 155"/>
              <a:gd name="T46" fmla="*/ 0 w 160"/>
              <a:gd name="T47" fmla="*/ 77 h 155"/>
              <a:gd name="T48" fmla="*/ 80 w 160"/>
              <a:gd name="T49" fmla="*/ 0 h 155"/>
              <a:gd name="T50" fmla="*/ 160 w 160"/>
              <a:gd name="T51" fmla="*/ 77 h 155"/>
              <a:gd name="T52" fmla="*/ 12 w 160"/>
              <a:gd name="T53" fmla="*/ 45 h 155"/>
              <a:gd name="T54" fmla="*/ 126 w 160"/>
              <a:gd name="T55" fmla="*/ 58 h 155"/>
              <a:gd name="T56" fmla="*/ 12 w 160"/>
              <a:gd name="T57" fmla="*/ 45 h 155"/>
              <a:gd name="T58" fmla="*/ 18 w 160"/>
              <a:gd name="T59" fmla="*/ 79 h 155"/>
              <a:gd name="T60" fmla="*/ 50 w 160"/>
              <a:gd name="T61" fmla="*/ 99 h 155"/>
              <a:gd name="T62" fmla="*/ 54 w 160"/>
              <a:gd name="T63" fmla="*/ 102 h 155"/>
              <a:gd name="T64" fmla="*/ 64 w 160"/>
              <a:gd name="T65" fmla="*/ 107 h 155"/>
              <a:gd name="T66" fmla="*/ 93 w 160"/>
              <a:gd name="T67" fmla="*/ 108 h 155"/>
              <a:gd name="T68" fmla="*/ 105 w 160"/>
              <a:gd name="T69" fmla="*/ 102 h 155"/>
              <a:gd name="T70" fmla="*/ 108 w 160"/>
              <a:gd name="T71" fmla="*/ 99 h 155"/>
              <a:gd name="T72" fmla="*/ 126 w 160"/>
              <a:gd name="T73" fmla="*/ 90 h 155"/>
              <a:gd name="T74" fmla="*/ 140 w 160"/>
              <a:gd name="T75" fmla="*/ 79 h 155"/>
              <a:gd name="T76" fmla="*/ 126 w 160"/>
              <a:gd name="T77" fmla="*/ 65 h 155"/>
              <a:gd name="T78" fmla="*/ 122 w 160"/>
              <a:gd name="T79" fmla="*/ 67 h 155"/>
              <a:gd name="T80" fmla="*/ 114 w 160"/>
              <a:gd name="T81" fmla="*/ 76 h 155"/>
              <a:gd name="T82" fmla="*/ 82 w 160"/>
              <a:gd name="T83" fmla="*/ 91 h 155"/>
              <a:gd name="T84" fmla="*/ 76 w 160"/>
              <a:gd name="T85" fmla="*/ 89 h 155"/>
              <a:gd name="T86" fmla="*/ 44 w 160"/>
              <a:gd name="T87" fmla="*/ 76 h 155"/>
              <a:gd name="T88" fmla="*/ 37 w 160"/>
              <a:gd name="T89" fmla="*/ 67 h 155"/>
              <a:gd name="T90" fmla="*/ 12 w 160"/>
              <a:gd name="T91" fmla="*/ 77 h 155"/>
              <a:gd name="T92" fmla="*/ 34 w 160"/>
              <a:gd name="T93" fmla="*/ 97 h 155"/>
              <a:gd name="T94" fmla="*/ 148 w 160"/>
              <a:gd name="T95" fmla="*/ 11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55">
                <a:moveTo>
                  <a:pt x="131" y="70"/>
                </a:moveTo>
                <a:cubicBezTo>
                  <a:pt x="133" y="70"/>
                  <a:pt x="134" y="72"/>
                  <a:pt x="134" y="73"/>
                </a:cubicBezTo>
                <a:cubicBezTo>
                  <a:pt x="134" y="75"/>
                  <a:pt x="133" y="76"/>
                  <a:pt x="131" y="76"/>
                </a:cubicBezTo>
                <a:cubicBezTo>
                  <a:pt x="129" y="76"/>
                  <a:pt x="128" y="75"/>
                  <a:pt x="128" y="73"/>
                </a:cubicBezTo>
                <a:cubicBezTo>
                  <a:pt x="128" y="72"/>
                  <a:pt x="129" y="70"/>
                  <a:pt x="131" y="70"/>
                </a:cubicBezTo>
                <a:close/>
                <a:moveTo>
                  <a:pt x="23" y="73"/>
                </a:moveTo>
                <a:cubicBezTo>
                  <a:pt x="23" y="75"/>
                  <a:pt x="25" y="76"/>
                  <a:pt x="26" y="76"/>
                </a:cubicBezTo>
                <a:cubicBezTo>
                  <a:pt x="28" y="76"/>
                  <a:pt x="29" y="75"/>
                  <a:pt x="29" y="73"/>
                </a:cubicBezTo>
                <a:cubicBezTo>
                  <a:pt x="29" y="72"/>
                  <a:pt x="28" y="70"/>
                  <a:pt x="26" y="70"/>
                </a:cubicBezTo>
                <a:cubicBezTo>
                  <a:pt x="25" y="70"/>
                  <a:pt x="23" y="72"/>
                  <a:pt x="23" y="73"/>
                </a:cubicBezTo>
                <a:close/>
                <a:moveTo>
                  <a:pt x="32" y="82"/>
                </a:moveTo>
                <a:cubicBezTo>
                  <a:pt x="32" y="84"/>
                  <a:pt x="33" y="85"/>
                  <a:pt x="35" y="85"/>
                </a:cubicBezTo>
                <a:cubicBezTo>
                  <a:pt x="37" y="85"/>
                  <a:pt x="38" y="84"/>
                  <a:pt x="38" y="82"/>
                </a:cubicBezTo>
                <a:cubicBezTo>
                  <a:pt x="38" y="80"/>
                  <a:pt x="37" y="79"/>
                  <a:pt x="35" y="79"/>
                </a:cubicBezTo>
                <a:cubicBezTo>
                  <a:pt x="33" y="79"/>
                  <a:pt x="32" y="80"/>
                  <a:pt x="32" y="82"/>
                </a:cubicBezTo>
                <a:close/>
                <a:moveTo>
                  <a:pt x="50" y="82"/>
                </a:moveTo>
                <a:cubicBezTo>
                  <a:pt x="50" y="84"/>
                  <a:pt x="51" y="85"/>
                  <a:pt x="52" y="85"/>
                </a:cubicBezTo>
                <a:cubicBezTo>
                  <a:pt x="54" y="85"/>
                  <a:pt x="55" y="84"/>
                  <a:pt x="55" y="82"/>
                </a:cubicBezTo>
                <a:cubicBezTo>
                  <a:pt x="55" y="80"/>
                  <a:pt x="54" y="79"/>
                  <a:pt x="52" y="79"/>
                </a:cubicBezTo>
                <a:cubicBezTo>
                  <a:pt x="51" y="79"/>
                  <a:pt x="50" y="80"/>
                  <a:pt x="50" y="82"/>
                </a:cubicBezTo>
                <a:close/>
                <a:moveTo>
                  <a:pt x="41" y="91"/>
                </a:moveTo>
                <a:cubicBezTo>
                  <a:pt x="41" y="92"/>
                  <a:pt x="42" y="94"/>
                  <a:pt x="44" y="94"/>
                </a:cubicBezTo>
                <a:cubicBezTo>
                  <a:pt x="45" y="94"/>
                  <a:pt x="47" y="92"/>
                  <a:pt x="47" y="91"/>
                </a:cubicBezTo>
                <a:cubicBezTo>
                  <a:pt x="47" y="89"/>
                  <a:pt x="45" y="88"/>
                  <a:pt x="44" y="88"/>
                </a:cubicBezTo>
                <a:cubicBezTo>
                  <a:pt x="42" y="88"/>
                  <a:pt x="41" y="89"/>
                  <a:pt x="41" y="91"/>
                </a:cubicBezTo>
                <a:close/>
                <a:moveTo>
                  <a:pt x="58" y="91"/>
                </a:moveTo>
                <a:cubicBezTo>
                  <a:pt x="58" y="92"/>
                  <a:pt x="60" y="94"/>
                  <a:pt x="61" y="94"/>
                </a:cubicBezTo>
                <a:cubicBezTo>
                  <a:pt x="63" y="94"/>
                  <a:pt x="64" y="92"/>
                  <a:pt x="64" y="91"/>
                </a:cubicBezTo>
                <a:cubicBezTo>
                  <a:pt x="64" y="89"/>
                  <a:pt x="63" y="88"/>
                  <a:pt x="61" y="88"/>
                </a:cubicBezTo>
                <a:cubicBezTo>
                  <a:pt x="60" y="88"/>
                  <a:pt x="58" y="89"/>
                  <a:pt x="58" y="91"/>
                </a:cubicBezTo>
                <a:close/>
                <a:moveTo>
                  <a:pt x="67" y="99"/>
                </a:moveTo>
                <a:cubicBezTo>
                  <a:pt x="67" y="101"/>
                  <a:pt x="68" y="102"/>
                  <a:pt x="70" y="102"/>
                </a:cubicBezTo>
                <a:cubicBezTo>
                  <a:pt x="72" y="102"/>
                  <a:pt x="73" y="101"/>
                  <a:pt x="73" y="99"/>
                </a:cubicBezTo>
                <a:cubicBezTo>
                  <a:pt x="73" y="98"/>
                  <a:pt x="72" y="97"/>
                  <a:pt x="70" y="97"/>
                </a:cubicBezTo>
                <a:cubicBezTo>
                  <a:pt x="68" y="97"/>
                  <a:pt x="67" y="98"/>
                  <a:pt x="67" y="99"/>
                </a:cubicBezTo>
                <a:close/>
                <a:moveTo>
                  <a:pt x="84" y="99"/>
                </a:moveTo>
                <a:cubicBezTo>
                  <a:pt x="84" y="101"/>
                  <a:pt x="86" y="102"/>
                  <a:pt x="87" y="102"/>
                </a:cubicBezTo>
                <a:cubicBezTo>
                  <a:pt x="89" y="102"/>
                  <a:pt x="90" y="101"/>
                  <a:pt x="90" y="99"/>
                </a:cubicBezTo>
                <a:cubicBezTo>
                  <a:pt x="90" y="98"/>
                  <a:pt x="89" y="97"/>
                  <a:pt x="87" y="97"/>
                </a:cubicBezTo>
                <a:cubicBezTo>
                  <a:pt x="86" y="97"/>
                  <a:pt x="84" y="98"/>
                  <a:pt x="84" y="99"/>
                </a:cubicBezTo>
                <a:close/>
                <a:moveTo>
                  <a:pt x="93" y="91"/>
                </a:moveTo>
                <a:cubicBezTo>
                  <a:pt x="93" y="92"/>
                  <a:pt x="95" y="94"/>
                  <a:pt x="96" y="94"/>
                </a:cubicBezTo>
                <a:cubicBezTo>
                  <a:pt x="98" y="94"/>
                  <a:pt x="99" y="92"/>
                  <a:pt x="99" y="91"/>
                </a:cubicBezTo>
                <a:cubicBezTo>
                  <a:pt x="99" y="89"/>
                  <a:pt x="98" y="88"/>
                  <a:pt x="96" y="88"/>
                </a:cubicBezTo>
                <a:cubicBezTo>
                  <a:pt x="95" y="88"/>
                  <a:pt x="93" y="89"/>
                  <a:pt x="93" y="91"/>
                </a:cubicBezTo>
                <a:close/>
                <a:moveTo>
                  <a:pt x="76" y="108"/>
                </a:moveTo>
                <a:cubicBezTo>
                  <a:pt x="76" y="110"/>
                  <a:pt x="77" y="111"/>
                  <a:pt x="79" y="111"/>
                </a:cubicBezTo>
                <a:cubicBezTo>
                  <a:pt x="80" y="111"/>
                  <a:pt x="82" y="110"/>
                  <a:pt x="82" y="108"/>
                </a:cubicBezTo>
                <a:cubicBezTo>
                  <a:pt x="82" y="107"/>
                  <a:pt x="80" y="105"/>
                  <a:pt x="79" y="105"/>
                </a:cubicBezTo>
                <a:cubicBezTo>
                  <a:pt x="77" y="105"/>
                  <a:pt x="76" y="107"/>
                  <a:pt x="76" y="108"/>
                </a:cubicBezTo>
                <a:close/>
                <a:moveTo>
                  <a:pt x="102" y="82"/>
                </a:moveTo>
                <a:cubicBezTo>
                  <a:pt x="102" y="84"/>
                  <a:pt x="103" y="85"/>
                  <a:pt x="105" y="85"/>
                </a:cubicBezTo>
                <a:cubicBezTo>
                  <a:pt x="106" y="85"/>
                  <a:pt x="108" y="84"/>
                  <a:pt x="108" y="82"/>
                </a:cubicBezTo>
                <a:cubicBezTo>
                  <a:pt x="108" y="80"/>
                  <a:pt x="106" y="79"/>
                  <a:pt x="105" y="79"/>
                </a:cubicBezTo>
                <a:cubicBezTo>
                  <a:pt x="103" y="79"/>
                  <a:pt x="102" y="80"/>
                  <a:pt x="102" y="82"/>
                </a:cubicBezTo>
                <a:close/>
                <a:moveTo>
                  <a:pt x="119" y="82"/>
                </a:moveTo>
                <a:cubicBezTo>
                  <a:pt x="119" y="84"/>
                  <a:pt x="121" y="85"/>
                  <a:pt x="122" y="85"/>
                </a:cubicBezTo>
                <a:cubicBezTo>
                  <a:pt x="124" y="85"/>
                  <a:pt x="125" y="84"/>
                  <a:pt x="125" y="82"/>
                </a:cubicBezTo>
                <a:cubicBezTo>
                  <a:pt x="125" y="80"/>
                  <a:pt x="124" y="79"/>
                  <a:pt x="122" y="79"/>
                </a:cubicBezTo>
                <a:cubicBezTo>
                  <a:pt x="121" y="79"/>
                  <a:pt x="119" y="80"/>
                  <a:pt x="119" y="82"/>
                </a:cubicBezTo>
                <a:close/>
                <a:moveTo>
                  <a:pt x="111" y="91"/>
                </a:moveTo>
                <a:cubicBezTo>
                  <a:pt x="111" y="92"/>
                  <a:pt x="112" y="94"/>
                  <a:pt x="114" y="94"/>
                </a:cubicBezTo>
                <a:cubicBezTo>
                  <a:pt x="115" y="94"/>
                  <a:pt x="117" y="92"/>
                  <a:pt x="117" y="91"/>
                </a:cubicBezTo>
                <a:cubicBezTo>
                  <a:pt x="117" y="89"/>
                  <a:pt x="115" y="88"/>
                  <a:pt x="114" y="88"/>
                </a:cubicBezTo>
                <a:cubicBezTo>
                  <a:pt x="112" y="88"/>
                  <a:pt x="111" y="89"/>
                  <a:pt x="111" y="91"/>
                </a:cubicBezTo>
                <a:close/>
                <a:moveTo>
                  <a:pt x="132" y="93"/>
                </a:moveTo>
                <a:cubicBezTo>
                  <a:pt x="132" y="94"/>
                  <a:pt x="132" y="94"/>
                  <a:pt x="132" y="94"/>
                </a:cubicBezTo>
                <a:cubicBezTo>
                  <a:pt x="160" y="109"/>
                  <a:pt x="160" y="109"/>
                  <a:pt x="160" y="109"/>
                </a:cubicBezTo>
                <a:cubicBezTo>
                  <a:pt x="80" y="155"/>
                  <a:pt x="80" y="155"/>
                  <a:pt x="80" y="155"/>
                </a:cubicBezTo>
                <a:cubicBezTo>
                  <a:pt x="0" y="109"/>
                  <a:pt x="0" y="109"/>
                  <a:pt x="0" y="109"/>
                </a:cubicBezTo>
                <a:cubicBezTo>
                  <a:pt x="28" y="94"/>
                  <a:pt x="28" y="94"/>
                  <a:pt x="28" y="94"/>
                </a:cubicBezTo>
                <a:cubicBezTo>
                  <a:pt x="0" y="77"/>
                  <a:pt x="0" y="77"/>
                  <a:pt x="0" y="77"/>
                </a:cubicBezTo>
                <a:cubicBezTo>
                  <a:pt x="28" y="61"/>
                  <a:pt x="28" y="61"/>
                  <a:pt x="28" y="61"/>
                </a:cubicBezTo>
                <a:cubicBezTo>
                  <a:pt x="0" y="45"/>
                  <a:pt x="0" y="45"/>
                  <a:pt x="0" y="45"/>
                </a:cubicBezTo>
                <a:cubicBezTo>
                  <a:pt x="80" y="0"/>
                  <a:pt x="80" y="0"/>
                  <a:pt x="80" y="0"/>
                </a:cubicBezTo>
                <a:cubicBezTo>
                  <a:pt x="160" y="45"/>
                  <a:pt x="160" y="45"/>
                  <a:pt x="160" y="45"/>
                </a:cubicBezTo>
                <a:cubicBezTo>
                  <a:pt x="132" y="61"/>
                  <a:pt x="132" y="61"/>
                  <a:pt x="132" y="61"/>
                </a:cubicBezTo>
                <a:cubicBezTo>
                  <a:pt x="160" y="77"/>
                  <a:pt x="160" y="77"/>
                  <a:pt x="160" y="77"/>
                </a:cubicBezTo>
                <a:cubicBezTo>
                  <a:pt x="133" y="93"/>
                  <a:pt x="133" y="93"/>
                  <a:pt x="133" y="93"/>
                </a:cubicBezTo>
                <a:cubicBezTo>
                  <a:pt x="132" y="93"/>
                  <a:pt x="132" y="93"/>
                  <a:pt x="132" y="93"/>
                </a:cubicBezTo>
                <a:close/>
                <a:moveTo>
                  <a:pt x="12" y="45"/>
                </a:moveTo>
                <a:cubicBezTo>
                  <a:pt x="80" y="84"/>
                  <a:pt x="80" y="84"/>
                  <a:pt x="80" y="84"/>
                </a:cubicBezTo>
                <a:cubicBezTo>
                  <a:pt x="126" y="58"/>
                  <a:pt x="126" y="58"/>
                  <a:pt x="126" y="58"/>
                </a:cubicBezTo>
                <a:cubicBezTo>
                  <a:pt x="126" y="58"/>
                  <a:pt x="126" y="58"/>
                  <a:pt x="126" y="58"/>
                </a:cubicBezTo>
                <a:cubicBezTo>
                  <a:pt x="148" y="45"/>
                  <a:pt x="148" y="45"/>
                  <a:pt x="148" y="45"/>
                </a:cubicBezTo>
                <a:cubicBezTo>
                  <a:pt x="80" y="7"/>
                  <a:pt x="80" y="7"/>
                  <a:pt x="80" y="7"/>
                </a:cubicBezTo>
                <a:lnTo>
                  <a:pt x="12" y="45"/>
                </a:lnTo>
                <a:close/>
                <a:moveTo>
                  <a:pt x="12" y="77"/>
                </a:moveTo>
                <a:cubicBezTo>
                  <a:pt x="16" y="80"/>
                  <a:pt x="16" y="80"/>
                  <a:pt x="16" y="80"/>
                </a:cubicBezTo>
                <a:cubicBezTo>
                  <a:pt x="16" y="79"/>
                  <a:pt x="17" y="79"/>
                  <a:pt x="18" y="79"/>
                </a:cubicBezTo>
                <a:cubicBezTo>
                  <a:pt x="19" y="79"/>
                  <a:pt x="20" y="80"/>
                  <a:pt x="20" y="82"/>
                </a:cubicBezTo>
                <a:cubicBezTo>
                  <a:pt x="20" y="82"/>
                  <a:pt x="20" y="82"/>
                  <a:pt x="20" y="82"/>
                </a:cubicBezTo>
                <a:cubicBezTo>
                  <a:pt x="50" y="99"/>
                  <a:pt x="50" y="99"/>
                  <a:pt x="50" y="99"/>
                </a:cubicBezTo>
                <a:cubicBezTo>
                  <a:pt x="50" y="98"/>
                  <a:pt x="51" y="97"/>
                  <a:pt x="52" y="97"/>
                </a:cubicBezTo>
                <a:cubicBezTo>
                  <a:pt x="54" y="97"/>
                  <a:pt x="55" y="98"/>
                  <a:pt x="55" y="99"/>
                </a:cubicBezTo>
                <a:cubicBezTo>
                  <a:pt x="55" y="100"/>
                  <a:pt x="55" y="101"/>
                  <a:pt x="54" y="102"/>
                </a:cubicBezTo>
                <a:cubicBezTo>
                  <a:pt x="61" y="105"/>
                  <a:pt x="61" y="105"/>
                  <a:pt x="61" y="105"/>
                </a:cubicBezTo>
                <a:cubicBezTo>
                  <a:pt x="61" y="105"/>
                  <a:pt x="61" y="105"/>
                  <a:pt x="61" y="105"/>
                </a:cubicBezTo>
                <a:cubicBezTo>
                  <a:pt x="63" y="105"/>
                  <a:pt x="64" y="106"/>
                  <a:pt x="64" y="107"/>
                </a:cubicBezTo>
                <a:cubicBezTo>
                  <a:pt x="80" y="116"/>
                  <a:pt x="80" y="116"/>
                  <a:pt x="80" y="116"/>
                </a:cubicBezTo>
                <a:cubicBezTo>
                  <a:pt x="93" y="109"/>
                  <a:pt x="93" y="109"/>
                  <a:pt x="93" y="109"/>
                </a:cubicBezTo>
                <a:cubicBezTo>
                  <a:pt x="93" y="109"/>
                  <a:pt x="93" y="108"/>
                  <a:pt x="93" y="108"/>
                </a:cubicBezTo>
                <a:cubicBezTo>
                  <a:pt x="93" y="107"/>
                  <a:pt x="95" y="105"/>
                  <a:pt x="96" y="105"/>
                </a:cubicBezTo>
                <a:cubicBezTo>
                  <a:pt x="97" y="105"/>
                  <a:pt x="98" y="106"/>
                  <a:pt x="98" y="106"/>
                </a:cubicBezTo>
                <a:cubicBezTo>
                  <a:pt x="105" y="102"/>
                  <a:pt x="105" y="102"/>
                  <a:pt x="105" y="102"/>
                </a:cubicBezTo>
                <a:cubicBezTo>
                  <a:pt x="103" y="102"/>
                  <a:pt x="102" y="101"/>
                  <a:pt x="102" y="99"/>
                </a:cubicBezTo>
                <a:cubicBezTo>
                  <a:pt x="102" y="98"/>
                  <a:pt x="103" y="97"/>
                  <a:pt x="105" y="97"/>
                </a:cubicBezTo>
                <a:cubicBezTo>
                  <a:pt x="106" y="97"/>
                  <a:pt x="108" y="98"/>
                  <a:pt x="108" y="99"/>
                </a:cubicBezTo>
                <a:cubicBezTo>
                  <a:pt x="108" y="100"/>
                  <a:pt x="108" y="100"/>
                  <a:pt x="107" y="101"/>
                </a:cubicBezTo>
                <a:cubicBezTo>
                  <a:pt x="126" y="90"/>
                  <a:pt x="126" y="90"/>
                  <a:pt x="126" y="90"/>
                </a:cubicBezTo>
                <a:cubicBezTo>
                  <a:pt x="126" y="90"/>
                  <a:pt x="126" y="90"/>
                  <a:pt x="126" y="90"/>
                </a:cubicBezTo>
                <a:cubicBezTo>
                  <a:pt x="137" y="84"/>
                  <a:pt x="137" y="84"/>
                  <a:pt x="137" y="84"/>
                </a:cubicBezTo>
                <a:cubicBezTo>
                  <a:pt x="137" y="83"/>
                  <a:pt x="137" y="83"/>
                  <a:pt x="137" y="82"/>
                </a:cubicBezTo>
                <a:cubicBezTo>
                  <a:pt x="137" y="80"/>
                  <a:pt x="138" y="79"/>
                  <a:pt x="140" y="79"/>
                </a:cubicBezTo>
                <a:cubicBezTo>
                  <a:pt x="141" y="79"/>
                  <a:pt x="142" y="80"/>
                  <a:pt x="142" y="81"/>
                </a:cubicBezTo>
                <a:cubicBezTo>
                  <a:pt x="148" y="77"/>
                  <a:pt x="148" y="77"/>
                  <a:pt x="148" y="77"/>
                </a:cubicBezTo>
                <a:cubicBezTo>
                  <a:pt x="126" y="65"/>
                  <a:pt x="126" y="65"/>
                  <a:pt x="126" y="65"/>
                </a:cubicBezTo>
                <a:cubicBezTo>
                  <a:pt x="125" y="65"/>
                  <a:pt x="125" y="65"/>
                  <a:pt x="125" y="65"/>
                </a:cubicBezTo>
                <a:cubicBezTo>
                  <a:pt x="125" y="67"/>
                  <a:pt x="124" y="67"/>
                  <a:pt x="122" y="67"/>
                </a:cubicBezTo>
                <a:cubicBezTo>
                  <a:pt x="122" y="67"/>
                  <a:pt x="122" y="67"/>
                  <a:pt x="122" y="67"/>
                </a:cubicBezTo>
                <a:cubicBezTo>
                  <a:pt x="115" y="71"/>
                  <a:pt x="115" y="71"/>
                  <a:pt x="115" y="71"/>
                </a:cubicBezTo>
                <a:cubicBezTo>
                  <a:pt x="116" y="71"/>
                  <a:pt x="117" y="72"/>
                  <a:pt x="117" y="73"/>
                </a:cubicBezTo>
                <a:cubicBezTo>
                  <a:pt x="117" y="75"/>
                  <a:pt x="115" y="76"/>
                  <a:pt x="114" y="76"/>
                </a:cubicBezTo>
                <a:cubicBezTo>
                  <a:pt x="112" y="76"/>
                  <a:pt x="111" y="75"/>
                  <a:pt x="111" y="74"/>
                </a:cubicBezTo>
                <a:cubicBezTo>
                  <a:pt x="82" y="90"/>
                  <a:pt x="82" y="90"/>
                  <a:pt x="82" y="90"/>
                </a:cubicBezTo>
                <a:cubicBezTo>
                  <a:pt x="82" y="90"/>
                  <a:pt x="82" y="91"/>
                  <a:pt x="82" y="91"/>
                </a:cubicBezTo>
                <a:cubicBezTo>
                  <a:pt x="82" y="92"/>
                  <a:pt x="80" y="94"/>
                  <a:pt x="79" y="94"/>
                </a:cubicBezTo>
                <a:cubicBezTo>
                  <a:pt x="77" y="94"/>
                  <a:pt x="76" y="92"/>
                  <a:pt x="76" y="91"/>
                </a:cubicBezTo>
                <a:cubicBezTo>
                  <a:pt x="76" y="90"/>
                  <a:pt x="76" y="90"/>
                  <a:pt x="76" y="89"/>
                </a:cubicBezTo>
                <a:cubicBezTo>
                  <a:pt x="46" y="72"/>
                  <a:pt x="46" y="72"/>
                  <a:pt x="46" y="72"/>
                </a:cubicBezTo>
                <a:cubicBezTo>
                  <a:pt x="46" y="72"/>
                  <a:pt x="47" y="73"/>
                  <a:pt x="47" y="73"/>
                </a:cubicBezTo>
                <a:cubicBezTo>
                  <a:pt x="47" y="75"/>
                  <a:pt x="45" y="76"/>
                  <a:pt x="44" y="76"/>
                </a:cubicBezTo>
                <a:cubicBezTo>
                  <a:pt x="42" y="76"/>
                  <a:pt x="41" y="75"/>
                  <a:pt x="41" y="73"/>
                </a:cubicBezTo>
                <a:cubicBezTo>
                  <a:pt x="41" y="72"/>
                  <a:pt x="42" y="70"/>
                  <a:pt x="44" y="70"/>
                </a:cubicBezTo>
                <a:cubicBezTo>
                  <a:pt x="37" y="67"/>
                  <a:pt x="37" y="67"/>
                  <a:pt x="37" y="67"/>
                </a:cubicBezTo>
                <a:cubicBezTo>
                  <a:pt x="36" y="67"/>
                  <a:pt x="36" y="67"/>
                  <a:pt x="35" y="67"/>
                </a:cubicBezTo>
                <a:cubicBezTo>
                  <a:pt x="34" y="67"/>
                  <a:pt x="33" y="67"/>
                  <a:pt x="32" y="66"/>
                </a:cubicBezTo>
                <a:lnTo>
                  <a:pt x="12" y="77"/>
                </a:lnTo>
                <a:close/>
                <a:moveTo>
                  <a:pt x="126" y="97"/>
                </a:moveTo>
                <a:cubicBezTo>
                  <a:pt x="80" y="123"/>
                  <a:pt x="80" y="123"/>
                  <a:pt x="80" y="123"/>
                </a:cubicBezTo>
                <a:cubicBezTo>
                  <a:pt x="34" y="97"/>
                  <a:pt x="34" y="97"/>
                  <a:pt x="34" y="97"/>
                </a:cubicBezTo>
                <a:cubicBezTo>
                  <a:pt x="12" y="110"/>
                  <a:pt x="12" y="110"/>
                  <a:pt x="12" y="110"/>
                </a:cubicBezTo>
                <a:cubicBezTo>
                  <a:pt x="80" y="148"/>
                  <a:pt x="80" y="148"/>
                  <a:pt x="80" y="148"/>
                </a:cubicBezTo>
                <a:cubicBezTo>
                  <a:pt x="148" y="110"/>
                  <a:pt x="148" y="110"/>
                  <a:pt x="148" y="110"/>
                </a:cubicBezTo>
                <a:lnTo>
                  <a:pt x="126" y="97"/>
                </a:lnTo>
                <a:close/>
              </a:path>
            </a:pathLst>
          </a:custGeom>
          <a:solidFill>
            <a:schemeClr val="accent2"/>
          </a:solidFill>
          <a:ln>
            <a:noFill/>
          </a:ln>
        </p:spPr>
        <p:txBody>
          <a:bodyPr vert="horz" wrap="square" lIns="91440" tIns="45720" rIns="91440" bIns="45720" numCol="1" anchor="t" anchorCtr="0" compatLnSpc="1"/>
          <a:lstStyle/>
          <a:p>
            <a:endParaRPr lang="en-US">
              <a:latin typeface="微软雅黑" panose="020B0503020204020204" pitchFamily="34" charset="-122"/>
              <a:ea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620522" y="19050"/>
            <a:ext cx="5880100" cy="955040"/>
          </a:xfrm>
          <a:prstGeom prst="rect">
            <a:avLst/>
          </a:prstGeom>
        </p:spPr>
        <p:txBody>
          <a:bodyPr anchor="ctr">
            <a:noAutofit/>
          </a:bodyPr>
          <a:lstStyle>
            <a:defPPr>
              <a:defRPr lang="zh-HK"/>
            </a:defPPr>
            <a:lvl1pPr>
              <a:lnSpc>
                <a:spcPts val="4320"/>
              </a:lnSpc>
              <a:spcBef>
                <a:spcPct val="0"/>
              </a:spcBef>
              <a:buNone/>
              <a:defRPr sz="2900" b="1">
                <a:latin typeface="微软雅黑" panose="020B0503020204020204" pitchFamily="34" charset="-122"/>
                <a:ea typeface="微软雅黑" panose="020B0503020204020204" pitchFamily="34" charset="-122"/>
                <a:cs typeface="+mj-cs"/>
              </a:defRPr>
            </a:lvl1pPr>
          </a:lstStyle>
          <a:p>
            <a:r>
              <a:rPr lang="zh-CN" altLang="en-US"/>
              <a:t>资产质量监控平台</a:t>
            </a:r>
            <a:endParaRPr lang="zh-CN" altLang="en-US"/>
          </a:p>
        </p:txBody>
      </p:sp>
      <p:sp>
        <p:nvSpPr>
          <p:cNvPr id="3" name="矩形 2"/>
          <p:cNvSpPr/>
          <p:nvPr/>
        </p:nvSpPr>
        <p:spPr>
          <a:xfrm>
            <a:off x="3725749" y="334275"/>
            <a:ext cx="1678355" cy="429798"/>
          </a:xfrm>
          <a:prstGeom prst="rect">
            <a:avLst/>
          </a:prstGeom>
        </p:spPr>
        <p:txBody>
          <a:bodyPr vert="horz" lIns="91440" tIns="45720" rIns="91440" bIns="45720" rtlCol="0" anchor="ctr">
            <a:noAutofit/>
          </a:bodyPr>
          <a:lstStyle/>
          <a:p>
            <a:pPr>
              <a:lnSpc>
                <a:spcPct val="120000"/>
              </a:lnSpc>
              <a:spcBef>
                <a:spcPct val="0"/>
              </a:spcBef>
            </a:pPr>
            <a:r>
              <a:rPr lang="zh-CN" altLang="en-US" b="1">
                <a:gradFill>
                  <a:gsLst>
                    <a:gs pos="0">
                      <a:srgbClr val="46C484"/>
                    </a:gs>
                    <a:gs pos="100000">
                      <a:srgbClr val="2351B4"/>
                    </a:gs>
                  </a:gsLst>
                  <a:lin ang="10800000" scaled="1"/>
                </a:gradFill>
                <a:latin typeface="微软雅黑" panose="020B0503020204020204" pitchFamily="34" charset="-122"/>
                <a:ea typeface="微软雅黑" panose="020B0503020204020204" pitchFamily="34" charset="-122"/>
                <a:cs typeface="+mj-cs"/>
              </a:rPr>
              <a:t>产品背景</a:t>
            </a:r>
            <a:endParaRPr lang="zh-CN" altLang="en-US" b="1">
              <a:gradFill>
                <a:gsLst>
                  <a:gs pos="0">
                    <a:srgbClr val="46C484"/>
                  </a:gs>
                  <a:gs pos="100000">
                    <a:srgbClr val="2351B4"/>
                  </a:gs>
                </a:gsLst>
                <a:lin ang="10800000" scaled="1"/>
              </a:gradFill>
              <a:latin typeface="微软雅黑" panose="020B0503020204020204" pitchFamily="34" charset="-122"/>
              <a:ea typeface="微软雅黑" panose="020B0503020204020204" pitchFamily="34" charset="-122"/>
              <a:cs typeface="+mj-cs"/>
            </a:endParaRPr>
          </a:p>
        </p:txBody>
      </p:sp>
      <p:grpSp>
        <p:nvGrpSpPr>
          <p:cNvPr id="4" name="组合 3"/>
          <p:cNvGrpSpPr/>
          <p:nvPr/>
        </p:nvGrpSpPr>
        <p:grpSpPr>
          <a:xfrm>
            <a:off x="695325" y="2292306"/>
            <a:ext cx="3832860" cy="2459863"/>
            <a:chOff x="1164" y="1684"/>
            <a:chExt cx="6036" cy="3874"/>
          </a:xfrm>
        </p:grpSpPr>
        <p:sp>
          <p:nvSpPr>
            <p:cNvPr id="5" name="圆角矩形 4"/>
            <p:cNvSpPr/>
            <p:nvPr/>
          </p:nvSpPr>
          <p:spPr>
            <a:xfrm>
              <a:off x="1164" y="1684"/>
              <a:ext cx="2270" cy="567"/>
            </a:xfrm>
            <a:prstGeom prst="roundRect">
              <a:avLst/>
            </a:prstGeom>
            <a:solidFill>
              <a:schemeClr val="accent3"/>
            </a:solidFill>
            <a:ln>
              <a:solidFill>
                <a:schemeClr val="accent6">
                  <a:lumMod val="75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spc="300" dirty="0">
                  <a:latin typeface="微软雅黑" panose="020B0503020204020204" pitchFamily="34" charset="-122"/>
                  <a:ea typeface="微软雅黑" panose="020B0503020204020204" pitchFamily="34" charset="-122"/>
                  <a:cs typeface="微软雅黑" panose="020B0503020204020204" pitchFamily="34" charset="-122"/>
                </a:rPr>
                <a:t>流量</a:t>
              </a:r>
              <a:r>
                <a:rPr kumimoji="1" lang="zh-CN" altLang="en-US" sz="1400" b="1" spc="300" dirty="0" smtClean="0">
                  <a:latin typeface="微软雅黑" panose="020B0503020204020204" pitchFamily="34" charset="-122"/>
                  <a:ea typeface="微软雅黑" panose="020B0503020204020204" pitchFamily="34" charset="-122"/>
                  <a:cs typeface="微软雅黑" panose="020B0503020204020204" pitchFamily="34" charset="-122"/>
                </a:rPr>
                <a:t>方</a:t>
              </a:r>
              <a:r>
                <a:rPr kumimoji="1" lang="en-US" altLang="zh-CN" sz="1400" b="1" spc="300" dirty="0">
                  <a:latin typeface="微软雅黑" panose="020B0503020204020204" pitchFamily="34" charset="-122"/>
                  <a:ea typeface="微软雅黑" panose="020B0503020204020204" pitchFamily="34" charset="-122"/>
                  <a:cs typeface="微软雅黑" panose="020B0503020204020204" pitchFamily="34" charset="-122"/>
                </a:rPr>
                <a:t>1</a:t>
              </a:r>
              <a:endParaRPr kumimoji="1" lang="en-US" altLang="zh-CN" sz="1400" b="1" spc="3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圆角矩形 5"/>
            <p:cNvSpPr/>
            <p:nvPr/>
          </p:nvSpPr>
          <p:spPr>
            <a:xfrm>
              <a:off x="1164" y="2348"/>
              <a:ext cx="2270" cy="567"/>
            </a:xfrm>
            <a:prstGeom prst="roundRect">
              <a:avLst/>
            </a:prstGeom>
            <a:solidFill>
              <a:schemeClr val="accent3"/>
            </a:solidFill>
            <a:ln>
              <a:solidFill>
                <a:schemeClr val="accent6">
                  <a:lumMod val="75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spc="300" dirty="0">
                  <a:latin typeface="微软雅黑" panose="020B0503020204020204" pitchFamily="34" charset="-122"/>
                  <a:ea typeface="微软雅黑" panose="020B0503020204020204" pitchFamily="34" charset="-122"/>
                  <a:cs typeface="微软雅黑" panose="020B0503020204020204" pitchFamily="34" charset="-122"/>
                </a:rPr>
                <a:t>流量</a:t>
              </a:r>
              <a:r>
                <a:rPr kumimoji="1" lang="zh-CN" altLang="en-US" sz="1400" b="1" spc="300" dirty="0" smtClean="0">
                  <a:latin typeface="微软雅黑" panose="020B0503020204020204" pitchFamily="34" charset="-122"/>
                  <a:ea typeface="微软雅黑" panose="020B0503020204020204" pitchFamily="34" charset="-122"/>
                  <a:cs typeface="微软雅黑" panose="020B0503020204020204" pitchFamily="34" charset="-122"/>
                </a:rPr>
                <a:t>方</a:t>
              </a:r>
              <a:r>
                <a:rPr kumimoji="1" lang="en-US" altLang="zh-CN" sz="1400" b="1" spc="300" dirty="0">
                  <a:latin typeface="微软雅黑" panose="020B0503020204020204" pitchFamily="34" charset="-122"/>
                  <a:ea typeface="微软雅黑" panose="020B0503020204020204" pitchFamily="34" charset="-122"/>
                  <a:cs typeface="微软雅黑" panose="020B0503020204020204" pitchFamily="34" charset="-122"/>
                </a:rPr>
                <a:t>2</a:t>
              </a:r>
              <a:endParaRPr kumimoji="1" lang="en-US" altLang="zh-CN" sz="1400" b="1" spc="3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圆角矩形 6"/>
            <p:cNvSpPr/>
            <p:nvPr/>
          </p:nvSpPr>
          <p:spPr>
            <a:xfrm>
              <a:off x="1164" y="2992"/>
              <a:ext cx="2270" cy="567"/>
            </a:xfrm>
            <a:prstGeom prst="roundRect">
              <a:avLst/>
            </a:prstGeom>
            <a:solidFill>
              <a:schemeClr val="accent3"/>
            </a:solidFill>
            <a:ln>
              <a:solidFill>
                <a:schemeClr val="accent6">
                  <a:lumMod val="75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spc="300" dirty="0">
                  <a:latin typeface="微软雅黑" panose="020B0503020204020204" pitchFamily="34" charset="-122"/>
                  <a:ea typeface="微软雅黑" panose="020B0503020204020204" pitchFamily="34" charset="-122"/>
                  <a:cs typeface="微软雅黑" panose="020B0503020204020204" pitchFamily="34" charset="-122"/>
                </a:rPr>
                <a:t>流量</a:t>
              </a:r>
              <a:r>
                <a:rPr kumimoji="1" lang="zh-CN" altLang="en-US" sz="1400" b="1" spc="300" dirty="0" smtClean="0">
                  <a:latin typeface="微软雅黑" panose="020B0503020204020204" pitchFamily="34" charset="-122"/>
                  <a:ea typeface="微软雅黑" panose="020B0503020204020204" pitchFamily="34" charset="-122"/>
                  <a:cs typeface="微软雅黑" panose="020B0503020204020204" pitchFamily="34" charset="-122"/>
                </a:rPr>
                <a:t>方</a:t>
              </a:r>
              <a:r>
                <a:rPr kumimoji="1" lang="en-US" altLang="zh-CN" sz="1400" b="1" spc="300" dirty="0">
                  <a:latin typeface="微软雅黑" panose="020B0503020204020204" pitchFamily="34" charset="-122"/>
                  <a:ea typeface="微软雅黑" panose="020B0503020204020204" pitchFamily="34" charset="-122"/>
                  <a:cs typeface="微软雅黑" panose="020B0503020204020204" pitchFamily="34" charset="-122"/>
                </a:rPr>
                <a:t>3</a:t>
              </a:r>
              <a:endParaRPr kumimoji="1" lang="en-US" altLang="zh-CN" sz="1400" b="1" spc="300"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9" name="组合 18"/>
            <p:cNvGrpSpPr/>
            <p:nvPr/>
          </p:nvGrpSpPr>
          <p:grpSpPr>
            <a:xfrm>
              <a:off x="5207" y="2423"/>
              <a:ext cx="1730" cy="2496"/>
              <a:chOff x="2555" y="4430"/>
              <a:chExt cx="1114" cy="1345"/>
            </a:xfrm>
          </p:grpSpPr>
          <p:sp>
            <p:nvSpPr>
              <p:cNvPr id="21" name="圆柱形 128"/>
              <p:cNvSpPr/>
              <p:nvPr/>
            </p:nvSpPr>
            <p:spPr>
              <a:xfrm>
                <a:off x="2559" y="5280"/>
                <a:ext cx="1110" cy="495"/>
              </a:xfrm>
              <a:prstGeom prst="can">
                <a:avLst/>
              </a:prstGeom>
              <a:gradFill>
                <a:gsLst>
                  <a:gs pos="0">
                    <a:srgbClr val="90DBB5"/>
                  </a:gs>
                  <a:gs pos="49000">
                    <a:srgbClr val="0070C0"/>
                  </a:gs>
                  <a:gs pos="100000">
                    <a:schemeClr val="accent3">
                      <a:lumMod val="60000"/>
                      <a:lumOff val="40000"/>
                    </a:schemeClr>
                  </a:gs>
                </a:gsLst>
                <a:lin ang="0" scaled="0"/>
              </a:gradFill>
              <a:ln>
                <a:solidFill>
                  <a:schemeClr val="accent6">
                    <a:lumMod val="75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sp>
            <p:nvSpPr>
              <p:cNvPr id="22" name="圆柱形 127"/>
              <p:cNvSpPr/>
              <p:nvPr/>
            </p:nvSpPr>
            <p:spPr>
              <a:xfrm>
                <a:off x="2555" y="4855"/>
                <a:ext cx="1110" cy="495"/>
              </a:xfrm>
              <a:prstGeom prst="can">
                <a:avLst/>
              </a:prstGeom>
              <a:gradFill>
                <a:gsLst>
                  <a:gs pos="0">
                    <a:srgbClr val="90DBB5"/>
                  </a:gs>
                  <a:gs pos="49000">
                    <a:srgbClr val="0070C0"/>
                  </a:gs>
                  <a:gs pos="100000">
                    <a:schemeClr val="accent3">
                      <a:lumMod val="60000"/>
                      <a:lumOff val="40000"/>
                    </a:schemeClr>
                  </a:gs>
                </a:gsLst>
                <a:lin ang="0" scaled="0"/>
              </a:gradFill>
              <a:ln>
                <a:solidFill>
                  <a:schemeClr val="accent6">
                    <a:lumMod val="75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sp>
            <p:nvSpPr>
              <p:cNvPr id="23" name="圆柱形 126"/>
              <p:cNvSpPr/>
              <p:nvPr/>
            </p:nvSpPr>
            <p:spPr>
              <a:xfrm>
                <a:off x="2557" y="4430"/>
                <a:ext cx="1110" cy="495"/>
              </a:xfrm>
              <a:prstGeom prst="can">
                <a:avLst/>
              </a:prstGeom>
              <a:gradFill>
                <a:gsLst>
                  <a:gs pos="0">
                    <a:srgbClr val="90DBB5"/>
                  </a:gs>
                  <a:gs pos="49000">
                    <a:srgbClr val="0070C0"/>
                  </a:gs>
                  <a:gs pos="100000">
                    <a:schemeClr val="accent3">
                      <a:lumMod val="60000"/>
                      <a:lumOff val="40000"/>
                    </a:schemeClr>
                  </a:gs>
                </a:gsLst>
                <a:lin ang="0" scaled="0"/>
              </a:gradFill>
              <a:ln>
                <a:solidFill>
                  <a:schemeClr val="accent6">
                    <a:lumMod val="75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grpSp>
        <p:sp>
          <p:nvSpPr>
            <p:cNvPr id="9" name="文本框 8"/>
            <p:cNvSpPr txBox="1"/>
            <p:nvPr/>
          </p:nvSpPr>
          <p:spPr>
            <a:xfrm>
              <a:off x="4948" y="2042"/>
              <a:ext cx="2252" cy="485"/>
            </a:xfrm>
            <a:prstGeom prst="rect">
              <a:avLst/>
            </a:prstGeom>
            <a:noFill/>
          </p:spPr>
          <p:txBody>
            <a:bodyPr wrap="square" rtlCol="0">
              <a:spAutoFit/>
            </a:bodyPr>
            <a:lstStyle/>
            <a:p>
              <a:pPr algn="ctr"/>
              <a:r>
                <a:rPr lang="zh-CN" altLang="en-US" sz="1400" b="1">
                  <a:ln>
                    <a:noFill/>
                  </a:ln>
                  <a:gradFill>
                    <a:gsLst>
                      <a:gs pos="100000">
                        <a:schemeClr val="accent2">
                          <a:lumMod val="50000"/>
                        </a:schemeClr>
                      </a:gs>
                      <a:gs pos="0">
                        <a:srgbClr val="3DBB9F"/>
                      </a:gs>
                    </a:gsLst>
                    <a:lin ang="0" scaled="0"/>
                  </a:gradFill>
                  <a:effectLst>
                    <a:reflection blurRad="6350" stA="55000" endA="50" endPos="85000" dir="5400000" sy="-100000" algn="bl" rotWithShape="0"/>
                  </a:effectLst>
                  <a:latin typeface="微软雅黑" panose="020B0503020204020204" pitchFamily="34" charset="-122"/>
                  <a:ea typeface="微软雅黑" panose="020B0503020204020204" pitchFamily="34" charset="-122"/>
                </a:rPr>
                <a:t>精细化运营</a:t>
              </a:r>
              <a:endParaRPr lang="zh-CN" altLang="en-US" sz="1400" b="1">
                <a:ln>
                  <a:noFill/>
                </a:ln>
                <a:gradFill>
                  <a:gsLst>
                    <a:gs pos="100000">
                      <a:schemeClr val="accent2">
                        <a:lumMod val="50000"/>
                      </a:schemeClr>
                    </a:gs>
                    <a:gs pos="0">
                      <a:srgbClr val="3DBB9F"/>
                    </a:gs>
                  </a:gsLst>
                  <a:lin ang="0" scaled="0"/>
                </a:gradFill>
                <a:effectLst>
                  <a:reflection blurRad="6350" stA="55000" endA="50" endPos="85000" dir="5400000" sy="-100000" algn="bl" rotWithShape="0"/>
                </a:effectLst>
                <a:latin typeface="微软雅黑" panose="020B0503020204020204" pitchFamily="34" charset="-122"/>
                <a:ea typeface="微软雅黑" panose="020B0503020204020204" pitchFamily="34" charset="-122"/>
              </a:endParaRPr>
            </a:p>
          </p:txBody>
        </p:sp>
        <p:sp>
          <p:nvSpPr>
            <p:cNvPr id="10" name="圆角矩形 9"/>
            <p:cNvSpPr/>
            <p:nvPr/>
          </p:nvSpPr>
          <p:spPr>
            <a:xfrm>
              <a:off x="1164" y="3643"/>
              <a:ext cx="2270" cy="585"/>
            </a:xfrm>
            <a:prstGeom prst="roundRect">
              <a:avLst/>
            </a:prstGeom>
            <a:solidFill>
              <a:schemeClr val="accent3"/>
            </a:solidFill>
            <a:ln>
              <a:solidFill>
                <a:schemeClr val="accent6">
                  <a:lumMod val="75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spc="300" dirty="0">
                  <a:latin typeface="微软雅黑" panose="020B0503020204020204" pitchFamily="34" charset="-122"/>
                  <a:ea typeface="微软雅黑" panose="020B0503020204020204" pitchFamily="34" charset="-122"/>
                  <a:cs typeface="微软雅黑" panose="020B0503020204020204" pitchFamily="34" charset="-122"/>
                </a:rPr>
                <a:t>流量</a:t>
              </a:r>
              <a:r>
                <a:rPr kumimoji="1" lang="zh-CN" altLang="en-US" sz="1400" b="1" spc="300" dirty="0" smtClean="0">
                  <a:latin typeface="微软雅黑" panose="020B0503020204020204" pitchFamily="34" charset="-122"/>
                  <a:ea typeface="微软雅黑" panose="020B0503020204020204" pitchFamily="34" charset="-122"/>
                  <a:cs typeface="微软雅黑" panose="020B0503020204020204" pitchFamily="34" charset="-122"/>
                </a:rPr>
                <a:t>方</a:t>
              </a:r>
              <a:r>
                <a:rPr kumimoji="1" lang="en-US" altLang="zh-CN" sz="1400" b="1" spc="300" dirty="0">
                  <a:latin typeface="微软雅黑" panose="020B0503020204020204" pitchFamily="34" charset="-122"/>
                  <a:ea typeface="微软雅黑" panose="020B0503020204020204" pitchFamily="34" charset="-122"/>
                  <a:cs typeface="微软雅黑" panose="020B0503020204020204" pitchFamily="34" charset="-122"/>
                </a:rPr>
                <a:t>4</a:t>
              </a:r>
              <a:endParaRPr kumimoji="1" lang="en-US" altLang="zh-CN" sz="1400" b="1" spc="3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圆角矩形 10"/>
            <p:cNvSpPr/>
            <p:nvPr/>
          </p:nvSpPr>
          <p:spPr>
            <a:xfrm>
              <a:off x="1164" y="4313"/>
              <a:ext cx="2270" cy="585"/>
            </a:xfrm>
            <a:prstGeom prst="roundRect">
              <a:avLst/>
            </a:prstGeom>
            <a:solidFill>
              <a:schemeClr val="accent3"/>
            </a:solidFill>
            <a:ln>
              <a:solidFill>
                <a:schemeClr val="accent6">
                  <a:lumMod val="75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spc="300" dirty="0">
                  <a:latin typeface="微软雅黑" panose="020B0503020204020204" pitchFamily="34" charset="-122"/>
                  <a:ea typeface="微软雅黑" panose="020B0503020204020204" pitchFamily="34" charset="-122"/>
                  <a:cs typeface="微软雅黑" panose="020B0503020204020204" pitchFamily="34" charset="-122"/>
                </a:rPr>
                <a:t>流量</a:t>
              </a:r>
              <a:r>
                <a:rPr kumimoji="1" lang="zh-CN" altLang="en-US" sz="1400" b="1" spc="300" dirty="0" smtClean="0">
                  <a:latin typeface="微软雅黑" panose="020B0503020204020204" pitchFamily="34" charset="-122"/>
                  <a:ea typeface="微软雅黑" panose="020B0503020204020204" pitchFamily="34" charset="-122"/>
                  <a:cs typeface="微软雅黑" panose="020B0503020204020204" pitchFamily="34" charset="-122"/>
                </a:rPr>
                <a:t>方</a:t>
              </a:r>
              <a:r>
                <a:rPr kumimoji="1" lang="en-US" altLang="zh-CN" sz="1400" b="1" spc="300" dirty="0">
                  <a:latin typeface="微软雅黑" panose="020B0503020204020204" pitchFamily="34" charset="-122"/>
                  <a:ea typeface="微软雅黑" panose="020B0503020204020204" pitchFamily="34" charset="-122"/>
                  <a:cs typeface="微软雅黑" panose="020B0503020204020204" pitchFamily="34" charset="-122"/>
                </a:rPr>
                <a:t>5</a:t>
              </a:r>
              <a:endParaRPr kumimoji="1" lang="en-US" altLang="zh-CN" sz="1400" b="1" spc="3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圆角矩形 11"/>
            <p:cNvSpPr/>
            <p:nvPr/>
          </p:nvSpPr>
          <p:spPr>
            <a:xfrm>
              <a:off x="1164" y="4973"/>
              <a:ext cx="2270" cy="585"/>
            </a:xfrm>
            <a:prstGeom prst="roundRect">
              <a:avLst/>
            </a:prstGeom>
            <a:solidFill>
              <a:schemeClr val="accent3"/>
            </a:solidFill>
            <a:ln>
              <a:solidFill>
                <a:schemeClr val="accent6">
                  <a:lumMod val="75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spc="300" dirty="0">
                  <a:latin typeface="微软雅黑" panose="020B0503020204020204" pitchFamily="34" charset="-122"/>
                  <a:ea typeface="微软雅黑" panose="020B0503020204020204" pitchFamily="34" charset="-122"/>
                  <a:cs typeface="微软雅黑" panose="020B0503020204020204" pitchFamily="34" charset="-122"/>
                </a:rPr>
                <a:t>流量</a:t>
              </a:r>
              <a:r>
                <a:rPr kumimoji="1" lang="zh-CN" altLang="en-US" sz="1400" b="1" spc="300" dirty="0" smtClean="0">
                  <a:latin typeface="微软雅黑" panose="020B0503020204020204" pitchFamily="34" charset="-122"/>
                  <a:ea typeface="微软雅黑" panose="020B0503020204020204" pitchFamily="34" charset="-122"/>
                  <a:cs typeface="微软雅黑" panose="020B0503020204020204" pitchFamily="34" charset="-122"/>
                </a:rPr>
                <a:t>方</a:t>
              </a:r>
              <a:r>
                <a:rPr kumimoji="1" lang="en-US" altLang="zh-CN" sz="1400" b="1" spc="300" dirty="0">
                  <a:latin typeface="微软雅黑" panose="020B0503020204020204" pitchFamily="34" charset="-122"/>
                  <a:ea typeface="微软雅黑" panose="020B0503020204020204" pitchFamily="34" charset="-122"/>
                  <a:cs typeface="微软雅黑" panose="020B0503020204020204" pitchFamily="34" charset="-122"/>
                </a:rPr>
                <a:t>6</a:t>
              </a:r>
              <a:endParaRPr kumimoji="1" lang="en-US" altLang="zh-CN" sz="1400" b="1" spc="300" dirty="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3" name="直接连接符 8"/>
            <p:cNvCxnSpPr>
              <a:stCxn id="5" idx="3"/>
              <a:endCxn id="22" idx="2"/>
            </p:cNvCxnSpPr>
            <p:nvPr/>
          </p:nvCxnSpPr>
          <p:spPr>
            <a:xfrm>
              <a:off x="3444" y="1968"/>
              <a:ext cx="1773" cy="1704"/>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0"/>
            <p:cNvCxnSpPr>
              <a:stCxn id="6" idx="3"/>
              <a:endCxn id="22" idx="2"/>
            </p:cNvCxnSpPr>
            <p:nvPr/>
          </p:nvCxnSpPr>
          <p:spPr>
            <a:xfrm>
              <a:off x="3444" y="2632"/>
              <a:ext cx="1773" cy="104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1"/>
            <p:cNvCxnSpPr>
              <a:stCxn id="7" idx="3"/>
              <a:endCxn id="22" idx="2"/>
            </p:cNvCxnSpPr>
            <p:nvPr/>
          </p:nvCxnSpPr>
          <p:spPr>
            <a:xfrm>
              <a:off x="3444" y="3276"/>
              <a:ext cx="1773" cy="396"/>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2"/>
            <p:cNvCxnSpPr>
              <a:stCxn id="10" idx="3"/>
              <a:endCxn id="22" idx="2"/>
            </p:cNvCxnSpPr>
            <p:nvPr/>
          </p:nvCxnSpPr>
          <p:spPr>
            <a:xfrm flipV="1">
              <a:off x="3444" y="3672"/>
              <a:ext cx="1773" cy="264"/>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3"/>
            <p:cNvCxnSpPr>
              <a:stCxn id="11" idx="3"/>
              <a:endCxn id="22" idx="2"/>
            </p:cNvCxnSpPr>
            <p:nvPr/>
          </p:nvCxnSpPr>
          <p:spPr>
            <a:xfrm flipV="1">
              <a:off x="3444" y="3672"/>
              <a:ext cx="1773" cy="934"/>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5"/>
            <p:cNvCxnSpPr>
              <a:stCxn id="12" idx="3"/>
              <a:endCxn id="22" idx="2"/>
            </p:cNvCxnSpPr>
            <p:nvPr/>
          </p:nvCxnSpPr>
          <p:spPr>
            <a:xfrm flipV="1">
              <a:off x="3444" y="3672"/>
              <a:ext cx="1773" cy="1594"/>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24" name="虚尾箭头 23"/>
          <p:cNvSpPr/>
          <p:nvPr/>
        </p:nvSpPr>
        <p:spPr>
          <a:xfrm>
            <a:off x="4487696" y="3023764"/>
            <a:ext cx="1152525" cy="918210"/>
          </a:xfrm>
          <a:prstGeom prst="stripedRightArrow">
            <a:avLst/>
          </a:prstGeom>
          <a:gradFill>
            <a:gsLst>
              <a:gs pos="0">
                <a:schemeClr val="accent2"/>
              </a:gs>
              <a:gs pos="99000">
                <a:schemeClr val="accent3"/>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3605358" y="2933524"/>
            <a:ext cx="415498" cy="369332"/>
          </a:xfrm>
          <a:prstGeom prst="rect">
            <a:avLst/>
          </a:prstGeom>
          <a:noFill/>
        </p:spPr>
        <p:txBody>
          <a:bodyPr wrap="none" rtlCol="0">
            <a:spAutoFit/>
          </a:bodyPr>
          <a:lstStyle/>
          <a:p>
            <a:r>
              <a:rPr kumimoji="1" lang="zh-CN" altLang="en-US" b="1">
                <a:solidFill>
                  <a:schemeClr val="bg1"/>
                </a:solidFill>
                <a:latin typeface="微软雅黑" panose="020B0503020204020204" pitchFamily="34" charset="-122"/>
                <a:ea typeface="微软雅黑" panose="020B0503020204020204" pitchFamily="34" charset="-122"/>
              </a:rPr>
              <a:t>资</a:t>
            </a:r>
            <a:endParaRPr kumimoji="1" lang="zh-CN" altLang="en-US" b="1">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3605358" y="3438592"/>
            <a:ext cx="415498" cy="369332"/>
          </a:xfrm>
          <a:prstGeom prst="rect">
            <a:avLst/>
          </a:prstGeom>
          <a:noFill/>
        </p:spPr>
        <p:txBody>
          <a:bodyPr wrap="none" rtlCol="0">
            <a:spAutoFit/>
          </a:bodyPr>
          <a:lstStyle/>
          <a:p>
            <a:r>
              <a:rPr kumimoji="1" lang="zh-CN" altLang="en-US" b="1">
                <a:solidFill>
                  <a:schemeClr val="bg1"/>
                </a:solidFill>
                <a:latin typeface="微软雅黑" panose="020B0503020204020204" pitchFamily="34" charset="-122"/>
                <a:ea typeface="微软雅黑" panose="020B0503020204020204" pitchFamily="34" charset="-122"/>
              </a:rPr>
              <a:t>产</a:t>
            </a:r>
            <a:endParaRPr kumimoji="1" lang="zh-CN" altLang="en-US" b="1">
              <a:solidFill>
                <a:schemeClr val="bg1"/>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3605358" y="3911057"/>
            <a:ext cx="415498" cy="369332"/>
          </a:xfrm>
          <a:prstGeom prst="rect">
            <a:avLst/>
          </a:prstGeom>
          <a:noFill/>
        </p:spPr>
        <p:txBody>
          <a:bodyPr wrap="none" rtlCol="0">
            <a:spAutoFit/>
          </a:bodyPr>
          <a:lstStyle/>
          <a:p>
            <a:r>
              <a:rPr kumimoji="1" lang="zh-CN" altLang="en-US" b="1">
                <a:solidFill>
                  <a:schemeClr val="bg1"/>
                </a:solidFill>
                <a:latin typeface="微软雅黑" panose="020B0503020204020204" pitchFamily="34" charset="-122"/>
                <a:ea typeface="微软雅黑" panose="020B0503020204020204" pitchFamily="34" charset="-122"/>
              </a:rPr>
              <a:t>包</a:t>
            </a:r>
            <a:endParaRPr kumimoji="1" lang="zh-CN" altLang="en-US" b="1">
              <a:solidFill>
                <a:schemeClr val="bg1"/>
              </a:solidFill>
              <a:latin typeface="微软雅黑" panose="020B0503020204020204" pitchFamily="34" charset="-122"/>
              <a:ea typeface="微软雅黑" panose="020B0503020204020204" pitchFamily="34" charset="-122"/>
            </a:endParaRPr>
          </a:p>
        </p:txBody>
      </p:sp>
      <p:sp>
        <p:nvSpPr>
          <p:cNvPr id="28" name="矩形"/>
          <p:cNvSpPr/>
          <p:nvPr/>
        </p:nvSpPr>
        <p:spPr>
          <a:xfrm>
            <a:off x="695325" y="988121"/>
            <a:ext cx="10929116" cy="593060"/>
          </a:xfrm>
          <a:prstGeom prst="rect">
            <a:avLst/>
          </a:prstGeom>
          <a:solidFill>
            <a:schemeClr val="accent2">
              <a:lumMod val="20000"/>
              <a:lumOff val="80000"/>
              <a:alpha val="29000"/>
            </a:schemeClr>
          </a:solidFill>
          <a:ln w="15875" cap="flat">
            <a:solidFill>
              <a:srgbClr val="3B77E5"/>
            </a:solidFill>
            <a:prstDash val="sysDot"/>
            <a:miter lim="800000"/>
          </a:ln>
          <a:effectLst/>
        </p:spPr>
        <p:txBody>
          <a:bodyPr wrap="square" lIns="45719" tIns="45719" rIns="45719" bIns="45719" numCol="1" anchor="ctr">
            <a:noAutofit/>
          </a:bodyPr>
          <a:lstStyle/>
          <a:p>
            <a:pPr algn="ctr">
              <a:defRPr>
                <a:solidFill>
                  <a:srgbClr val="FFFFFF"/>
                </a:solidFill>
                <a:latin typeface="思源黑体"/>
                <a:ea typeface="思源黑体"/>
                <a:cs typeface="思源黑体"/>
                <a:sym typeface="思源黑体"/>
              </a:defRPr>
            </a:pPr>
            <a:endParaRPr lang="zh-CN" altLang="en-US" b="1">
              <a:solidFill>
                <a:schemeClr val="accent2"/>
              </a:solidFill>
              <a:latin typeface="微软雅黑" panose="020B0503020204020204" pitchFamily="34" charset="-122"/>
              <a:ea typeface="微软雅黑" panose="020B0503020204020204" pitchFamily="34" charset="-122"/>
            </a:endParaRPr>
          </a:p>
        </p:txBody>
      </p:sp>
      <p:sp>
        <p:nvSpPr>
          <p:cNvPr id="29" name="圆角矩形 28"/>
          <p:cNvSpPr/>
          <p:nvPr/>
        </p:nvSpPr>
        <p:spPr>
          <a:xfrm>
            <a:off x="1825580" y="1115712"/>
            <a:ext cx="1692165" cy="33787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20000"/>
              </a:lnSpc>
            </a:pPr>
            <a:r>
              <a:rPr lang="zh-CN" altLang="en-US" sz="1400" b="1" spc="300" dirty="0">
                <a:solidFill>
                  <a:srgbClr val="FFFFFF"/>
                </a:solidFill>
                <a:latin typeface="Arial" panose="020B0604020202020204" pitchFamily="34" charset="0"/>
                <a:ea typeface="微软雅黑" panose="020B0503020204020204" pitchFamily="34" charset="-122"/>
                <a:sym typeface="微软雅黑" panose="020B0503020204020204" pitchFamily="34" charset="-122"/>
              </a:rPr>
              <a:t>业务扩张快</a:t>
            </a:r>
            <a:endParaRPr lang="zh-CN" altLang="en-US" sz="1400" b="1" spc="300" dirty="0">
              <a:solidFill>
                <a:srgbClr val="FFFFFF"/>
              </a:solidFill>
              <a:latin typeface="Arial" panose="020B0604020202020204" pitchFamily="34" charset="0"/>
              <a:ea typeface="微软雅黑" panose="020B0503020204020204" pitchFamily="34" charset="-122"/>
              <a:sym typeface="微软雅黑" panose="020B0503020204020204" pitchFamily="34" charset="-122"/>
            </a:endParaRPr>
          </a:p>
        </p:txBody>
      </p:sp>
      <p:sp>
        <p:nvSpPr>
          <p:cNvPr id="31" name="圆角矩形 30"/>
          <p:cNvSpPr/>
          <p:nvPr/>
        </p:nvSpPr>
        <p:spPr>
          <a:xfrm>
            <a:off x="3980201" y="1115712"/>
            <a:ext cx="1692165" cy="33787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20000"/>
              </a:lnSpc>
            </a:pPr>
            <a:r>
              <a:rPr lang="zh-CN" altLang="en-US" sz="1400" b="1" spc="300">
                <a:solidFill>
                  <a:srgbClr val="FFFFFF"/>
                </a:solidFill>
                <a:latin typeface="Arial" panose="020B0604020202020204" pitchFamily="34" charset="0"/>
                <a:ea typeface="微软雅黑" panose="020B0503020204020204" pitchFamily="34" charset="-122"/>
                <a:sym typeface="微软雅黑" panose="020B0503020204020204" pitchFamily="34" charset="-122"/>
              </a:rPr>
              <a:t>外部环境复杂</a:t>
            </a:r>
            <a:endParaRPr lang="zh-CN" altLang="en-US" sz="1400" b="1" spc="300">
              <a:solidFill>
                <a:srgbClr val="FFFFFF"/>
              </a:solidFill>
              <a:latin typeface="Arial" panose="020B0604020202020204" pitchFamily="34" charset="0"/>
              <a:ea typeface="微软雅黑" panose="020B0503020204020204" pitchFamily="34" charset="-122"/>
              <a:sym typeface="微软雅黑" panose="020B0503020204020204" pitchFamily="34" charset="-122"/>
            </a:endParaRPr>
          </a:p>
        </p:txBody>
      </p:sp>
      <p:sp>
        <p:nvSpPr>
          <p:cNvPr id="32" name="圆角矩形 31"/>
          <p:cNvSpPr/>
          <p:nvPr/>
        </p:nvSpPr>
        <p:spPr>
          <a:xfrm>
            <a:off x="6145332" y="1115712"/>
            <a:ext cx="1692165" cy="33787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20000"/>
              </a:lnSpc>
            </a:pPr>
            <a:r>
              <a:rPr lang="zh-CN" altLang="en-US" sz="1400" b="1" spc="300" dirty="0">
                <a:solidFill>
                  <a:srgbClr val="FFFFFF"/>
                </a:solidFill>
                <a:latin typeface="Arial" panose="020B0604020202020204" pitchFamily="34" charset="0"/>
                <a:ea typeface="微软雅黑" panose="020B0503020204020204" pitchFamily="34" charset="-122"/>
                <a:sym typeface="微软雅黑" panose="020B0503020204020204" pitchFamily="34" charset="-122"/>
              </a:rPr>
              <a:t>不良率攀升</a:t>
            </a:r>
            <a:endParaRPr lang="zh-CN" altLang="en-US" sz="1400" b="1" spc="300" dirty="0">
              <a:solidFill>
                <a:srgbClr val="FFFFFF"/>
              </a:solidFill>
              <a:latin typeface="Arial" panose="020B0604020202020204" pitchFamily="34" charset="0"/>
              <a:ea typeface="微软雅黑" panose="020B0503020204020204" pitchFamily="34" charset="-122"/>
              <a:sym typeface="微软雅黑" panose="020B0503020204020204" pitchFamily="34" charset="-122"/>
            </a:endParaRPr>
          </a:p>
        </p:txBody>
      </p:sp>
      <p:sp>
        <p:nvSpPr>
          <p:cNvPr id="33" name="圆角矩形 32"/>
          <p:cNvSpPr/>
          <p:nvPr/>
        </p:nvSpPr>
        <p:spPr>
          <a:xfrm>
            <a:off x="8278932" y="1115712"/>
            <a:ext cx="1692165" cy="33787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20000"/>
              </a:lnSpc>
            </a:pPr>
            <a:r>
              <a:rPr lang="zh-CN" altLang="en-US" sz="1400" b="1" spc="300">
                <a:solidFill>
                  <a:srgbClr val="FFFFFF"/>
                </a:solidFill>
                <a:latin typeface="Arial" panose="020B0604020202020204" pitchFamily="34" charset="0"/>
                <a:ea typeface="微软雅黑" panose="020B0503020204020204" pitchFamily="34" charset="-122"/>
                <a:sym typeface="微软雅黑" panose="020B0503020204020204" pitchFamily="34" charset="-122"/>
              </a:rPr>
              <a:t>盈利性下降</a:t>
            </a:r>
            <a:endParaRPr lang="zh-CN" altLang="en-US" sz="1400" b="1" spc="300">
              <a:solidFill>
                <a:srgbClr val="FFFFFF"/>
              </a:solidFill>
              <a:latin typeface="Arial" panose="020B0604020202020204" pitchFamily="34" charset="0"/>
              <a:ea typeface="微软雅黑" panose="020B0503020204020204" pitchFamily="34" charset="-122"/>
              <a:sym typeface="微软雅黑" panose="020B0503020204020204" pitchFamily="34" charset="-122"/>
            </a:endParaRPr>
          </a:p>
        </p:txBody>
      </p:sp>
      <p:sp>
        <p:nvSpPr>
          <p:cNvPr id="36" name="圆角矩形 35"/>
          <p:cNvSpPr/>
          <p:nvPr/>
        </p:nvSpPr>
        <p:spPr>
          <a:xfrm rot="10800000">
            <a:off x="5766737" y="1940778"/>
            <a:ext cx="2622792" cy="1002393"/>
          </a:xfrm>
          <a:prstGeom prst="roundRect">
            <a:avLst/>
          </a:prstGeom>
          <a:gradFill>
            <a:gsLst>
              <a:gs pos="0">
                <a:schemeClr val="accent2">
                  <a:alpha val="0"/>
                </a:schemeClr>
              </a:gs>
              <a:gs pos="100000">
                <a:schemeClr val="accent3">
                  <a:alpha val="20652"/>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sp>
        <p:nvSpPr>
          <p:cNvPr id="38" name="圆角矩形 37"/>
          <p:cNvSpPr/>
          <p:nvPr/>
        </p:nvSpPr>
        <p:spPr>
          <a:xfrm rot="10800000">
            <a:off x="5766737" y="4196279"/>
            <a:ext cx="2622792" cy="1002393"/>
          </a:xfrm>
          <a:prstGeom prst="roundRect">
            <a:avLst/>
          </a:prstGeom>
          <a:gradFill>
            <a:gsLst>
              <a:gs pos="0">
                <a:schemeClr val="accent2">
                  <a:alpha val="0"/>
                </a:schemeClr>
              </a:gs>
              <a:gs pos="100000">
                <a:schemeClr val="accent3">
                  <a:alpha val="20652"/>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sp>
        <p:nvSpPr>
          <p:cNvPr id="39" name="圆角矩形 38"/>
          <p:cNvSpPr/>
          <p:nvPr/>
        </p:nvSpPr>
        <p:spPr>
          <a:xfrm rot="10800000">
            <a:off x="8835758" y="1940778"/>
            <a:ext cx="2622792" cy="1002393"/>
          </a:xfrm>
          <a:prstGeom prst="roundRect">
            <a:avLst/>
          </a:prstGeom>
          <a:gradFill>
            <a:gsLst>
              <a:gs pos="0">
                <a:schemeClr val="accent2">
                  <a:alpha val="0"/>
                </a:schemeClr>
              </a:gs>
              <a:gs pos="100000">
                <a:schemeClr val="accent3">
                  <a:alpha val="20652"/>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sp>
        <p:nvSpPr>
          <p:cNvPr id="40" name="圆角矩形 39"/>
          <p:cNvSpPr/>
          <p:nvPr/>
        </p:nvSpPr>
        <p:spPr>
          <a:xfrm rot="10800000">
            <a:off x="8850799" y="4196279"/>
            <a:ext cx="2622792" cy="1002393"/>
          </a:xfrm>
          <a:prstGeom prst="roundRect">
            <a:avLst/>
          </a:prstGeom>
          <a:gradFill>
            <a:gsLst>
              <a:gs pos="0">
                <a:schemeClr val="accent2">
                  <a:alpha val="0"/>
                </a:schemeClr>
              </a:gs>
              <a:gs pos="100000">
                <a:schemeClr val="accent3">
                  <a:alpha val="20652"/>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sp>
        <p:nvSpPr>
          <p:cNvPr id="42" name="文本框 41"/>
          <p:cNvSpPr txBox="1"/>
          <p:nvPr/>
        </p:nvSpPr>
        <p:spPr>
          <a:xfrm>
            <a:off x="5840660" y="1984461"/>
            <a:ext cx="2438272" cy="307777"/>
          </a:xfrm>
          <a:prstGeom prst="rect">
            <a:avLst/>
          </a:prstGeom>
          <a:noFill/>
        </p:spPr>
        <p:txBody>
          <a:bodyPr wrap="square" rtlCol="0">
            <a:spAutoFit/>
          </a:bodyPr>
          <a:lstStyle/>
          <a:p>
            <a:r>
              <a:rPr lang="zh-CN" altLang="en-US" sz="1400" b="1" dirty="0">
                <a:solidFill>
                  <a:srgbClr val="16468D"/>
                </a:solidFill>
                <a:latin typeface="微软雅黑" panose="020B0503020204020204" pitchFamily="34" charset="-122"/>
                <a:ea typeface="微软雅黑" panose="020B0503020204020204" pitchFamily="34" charset="-122"/>
              </a:rPr>
              <a:t>难点</a:t>
            </a:r>
            <a:r>
              <a:rPr lang="en-US" altLang="zh-CN" sz="1400" b="1" dirty="0">
                <a:solidFill>
                  <a:srgbClr val="16468D"/>
                </a:solidFill>
                <a:latin typeface="微软雅黑" panose="020B0503020204020204" pitchFamily="34" charset="-122"/>
                <a:ea typeface="微软雅黑" panose="020B0503020204020204" pitchFamily="34" charset="-122"/>
              </a:rPr>
              <a:t>1</a:t>
            </a:r>
            <a:r>
              <a:rPr lang="zh-CN" altLang="en-US" sz="1400" b="1" dirty="0">
                <a:solidFill>
                  <a:srgbClr val="16468D"/>
                </a:solidFill>
                <a:latin typeface="微软雅黑" panose="020B0503020204020204" pitchFamily="34" charset="-122"/>
                <a:ea typeface="微软雅黑" panose="020B0503020204020204" pitchFamily="34" charset="-122"/>
              </a:rPr>
              <a:t>：监控不全面</a:t>
            </a:r>
            <a:endParaRPr lang="zh-CN" altLang="en-US" sz="1400" b="1" dirty="0">
              <a:solidFill>
                <a:srgbClr val="16468D"/>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5840660" y="2286234"/>
            <a:ext cx="2317487" cy="582788"/>
          </a:xfrm>
          <a:prstGeom prst="rect">
            <a:avLst/>
          </a:prstGeom>
          <a:noFill/>
        </p:spPr>
        <p:txBody>
          <a:bodyPr wrap="square" rtlCol="0">
            <a:spAutoFit/>
          </a:bodyPr>
          <a:lstStyle/>
          <a:p>
            <a:pPr>
              <a:lnSpc>
                <a:spcPts val="1260"/>
              </a:lnSpc>
            </a:pPr>
            <a:r>
              <a:rPr kumimoji="1" lang="zh-CN" altLang="en-US" sz="1050" dirty="0">
                <a:solidFill>
                  <a:schemeClr val="bg2">
                    <a:lumMod val="50000"/>
                  </a:schemeClr>
                </a:solidFill>
                <a:latin typeface="微软雅黑" panose="020B0503020204020204" pitchFamily="34" charset="-122"/>
                <a:ea typeface="微软雅黑" panose="020B0503020204020204" pitchFamily="34" charset="-122"/>
                <a:sym typeface="+mn-ea"/>
              </a:rPr>
              <a:t>指标管理不够系统化和规范化，缺乏核心业务指标监控以及精细化的变量管理体系。</a:t>
            </a:r>
            <a:endParaRPr kumimoji="1" lang="zh-CN" altLang="en-US" sz="1050" dirty="0">
              <a:solidFill>
                <a:schemeClr val="bg2">
                  <a:lumMod val="50000"/>
                </a:schemeClr>
              </a:solidFill>
              <a:latin typeface="微软雅黑" panose="020B0503020204020204" pitchFamily="34" charset="-122"/>
              <a:ea typeface="微软雅黑" panose="020B0503020204020204" pitchFamily="34" charset="-122"/>
              <a:sym typeface="+mn-ea"/>
            </a:endParaRPr>
          </a:p>
        </p:txBody>
      </p:sp>
      <p:sp>
        <p:nvSpPr>
          <p:cNvPr id="44" name="文本框 43"/>
          <p:cNvSpPr txBox="1"/>
          <p:nvPr/>
        </p:nvSpPr>
        <p:spPr>
          <a:xfrm>
            <a:off x="8909681" y="1984461"/>
            <a:ext cx="2438272" cy="307777"/>
          </a:xfrm>
          <a:prstGeom prst="rect">
            <a:avLst/>
          </a:prstGeom>
          <a:noFill/>
        </p:spPr>
        <p:txBody>
          <a:bodyPr wrap="square" rtlCol="0">
            <a:spAutoFit/>
          </a:bodyPr>
          <a:lstStyle/>
          <a:p>
            <a:r>
              <a:rPr lang="zh-CN" altLang="en-US" sz="1400" b="1" dirty="0">
                <a:solidFill>
                  <a:srgbClr val="16468D"/>
                </a:solidFill>
                <a:latin typeface="微软雅黑" panose="020B0503020204020204" pitchFamily="34" charset="-122"/>
                <a:ea typeface="微软雅黑" panose="020B0503020204020204" pitchFamily="34" charset="-122"/>
              </a:rPr>
              <a:t>难点</a:t>
            </a:r>
            <a:r>
              <a:rPr lang="en-US" altLang="zh-CN" sz="1400" b="1" dirty="0">
                <a:solidFill>
                  <a:srgbClr val="16468D"/>
                </a:solidFill>
                <a:latin typeface="微软雅黑" panose="020B0503020204020204" pitchFamily="34" charset="-122"/>
                <a:ea typeface="微软雅黑" panose="020B0503020204020204" pitchFamily="34" charset="-122"/>
              </a:rPr>
              <a:t>2</a:t>
            </a:r>
            <a:r>
              <a:rPr lang="zh-CN" altLang="en-US" sz="1400" b="1" dirty="0">
                <a:solidFill>
                  <a:srgbClr val="16468D"/>
                </a:solidFill>
                <a:latin typeface="微软雅黑" panose="020B0503020204020204" pitchFamily="34" charset="-122"/>
                <a:ea typeface="微软雅黑" panose="020B0503020204020204" pitchFamily="34" charset="-122"/>
              </a:rPr>
              <a:t>：逻辑不统一</a:t>
            </a:r>
            <a:endParaRPr lang="zh-CN" altLang="en-US" sz="1400" b="1" dirty="0">
              <a:solidFill>
                <a:srgbClr val="16468D"/>
              </a:solidFill>
              <a:latin typeface="微软雅黑" panose="020B0503020204020204" pitchFamily="34" charset="-122"/>
              <a:ea typeface="微软雅黑" panose="020B0503020204020204" pitchFamily="34" charset="-122"/>
            </a:endParaRPr>
          </a:p>
        </p:txBody>
      </p:sp>
      <p:sp>
        <p:nvSpPr>
          <p:cNvPr id="46" name="文本框 45"/>
          <p:cNvSpPr txBox="1"/>
          <p:nvPr/>
        </p:nvSpPr>
        <p:spPr>
          <a:xfrm>
            <a:off x="8920192" y="2286234"/>
            <a:ext cx="2317487" cy="582788"/>
          </a:xfrm>
          <a:prstGeom prst="rect">
            <a:avLst/>
          </a:prstGeom>
          <a:noFill/>
        </p:spPr>
        <p:txBody>
          <a:bodyPr wrap="square" rtlCol="0">
            <a:spAutoFit/>
          </a:bodyPr>
          <a:lstStyle/>
          <a:p>
            <a:pPr>
              <a:lnSpc>
                <a:spcPts val="1260"/>
              </a:lnSpc>
            </a:pPr>
            <a:r>
              <a:rPr lang="zh-CN" altLang="en-US" sz="1050" dirty="0">
                <a:solidFill>
                  <a:schemeClr val="bg2">
                    <a:lumMod val="50000"/>
                  </a:schemeClr>
                </a:solidFill>
                <a:latin typeface="微软雅黑" panose="020B0503020204020204" pitchFamily="34" charset="-122"/>
                <a:ea typeface="微软雅黑" panose="020B0503020204020204" pitchFamily="34" charset="-122"/>
              </a:rPr>
              <a:t>风险和业务对同指标的选取、计算逻辑不统一，相同指标对应多个数值，影响分析结果</a:t>
            </a:r>
            <a:r>
              <a:rPr kumimoji="1" lang="zh-CN" altLang="en-US" sz="1050" dirty="0">
                <a:solidFill>
                  <a:schemeClr val="bg2">
                    <a:lumMod val="50000"/>
                  </a:schemeClr>
                </a:solidFill>
                <a:latin typeface="微软雅黑" panose="020B0503020204020204" pitchFamily="34" charset="-122"/>
                <a:ea typeface="微软雅黑" panose="020B0503020204020204" pitchFamily="34" charset="-122"/>
                <a:sym typeface="+mn-ea"/>
              </a:rPr>
              <a:t>。</a:t>
            </a:r>
            <a:endParaRPr kumimoji="1" lang="zh-CN" altLang="en-US" sz="1050" dirty="0">
              <a:solidFill>
                <a:schemeClr val="bg2">
                  <a:lumMod val="50000"/>
                </a:schemeClr>
              </a:solidFill>
              <a:latin typeface="微软雅黑" panose="020B0503020204020204" pitchFamily="34" charset="-122"/>
              <a:ea typeface="微软雅黑" panose="020B0503020204020204" pitchFamily="34" charset="-122"/>
              <a:sym typeface="+mn-ea"/>
            </a:endParaRPr>
          </a:p>
        </p:txBody>
      </p:sp>
      <p:sp>
        <p:nvSpPr>
          <p:cNvPr id="47" name="文本框 46"/>
          <p:cNvSpPr txBox="1"/>
          <p:nvPr/>
        </p:nvSpPr>
        <p:spPr>
          <a:xfrm>
            <a:off x="5840660" y="4244186"/>
            <a:ext cx="2438272" cy="307777"/>
          </a:xfrm>
          <a:prstGeom prst="rect">
            <a:avLst/>
          </a:prstGeom>
          <a:noFill/>
        </p:spPr>
        <p:txBody>
          <a:bodyPr wrap="square" rtlCol="0">
            <a:spAutoFit/>
          </a:bodyPr>
          <a:lstStyle/>
          <a:p>
            <a:r>
              <a:rPr lang="zh-CN" altLang="en-US" sz="1400" b="1" dirty="0">
                <a:solidFill>
                  <a:srgbClr val="16468D"/>
                </a:solidFill>
                <a:latin typeface="微软雅黑" panose="020B0503020204020204" pitchFamily="34" charset="-122"/>
                <a:ea typeface="微软雅黑" panose="020B0503020204020204" pitchFamily="34" charset="-122"/>
              </a:rPr>
              <a:t>难点</a:t>
            </a:r>
            <a:r>
              <a:rPr lang="en-US" altLang="zh-CN" sz="1400" b="1" dirty="0">
                <a:solidFill>
                  <a:srgbClr val="16468D"/>
                </a:solidFill>
                <a:latin typeface="微软雅黑" panose="020B0503020204020204" pitchFamily="34" charset="-122"/>
                <a:ea typeface="微软雅黑" panose="020B0503020204020204" pitchFamily="34" charset="-122"/>
              </a:rPr>
              <a:t>3</a:t>
            </a:r>
            <a:r>
              <a:rPr lang="zh-CN" altLang="en-US" sz="1400" b="1" dirty="0">
                <a:solidFill>
                  <a:srgbClr val="16468D"/>
                </a:solidFill>
                <a:latin typeface="微软雅黑" panose="020B0503020204020204" pitchFamily="34" charset="-122"/>
                <a:ea typeface="微软雅黑" panose="020B0503020204020204" pitchFamily="34" charset="-122"/>
              </a:rPr>
              <a:t>：时间成本高</a:t>
            </a:r>
            <a:endParaRPr lang="zh-CN" altLang="en-US" sz="1400" b="1" dirty="0">
              <a:solidFill>
                <a:srgbClr val="16468D"/>
              </a:solidFill>
              <a:latin typeface="微软雅黑" panose="020B0503020204020204" pitchFamily="34" charset="-122"/>
              <a:ea typeface="微软雅黑" panose="020B0503020204020204" pitchFamily="34" charset="-122"/>
            </a:endParaRPr>
          </a:p>
        </p:txBody>
      </p:sp>
      <p:sp>
        <p:nvSpPr>
          <p:cNvPr id="49" name="文本框 48"/>
          <p:cNvSpPr txBox="1"/>
          <p:nvPr/>
        </p:nvSpPr>
        <p:spPr>
          <a:xfrm>
            <a:off x="5840660" y="4514209"/>
            <a:ext cx="2548869" cy="463653"/>
          </a:xfrm>
          <a:prstGeom prst="rect">
            <a:avLst/>
          </a:prstGeom>
          <a:noFill/>
        </p:spPr>
        <p:txBody>
          <a:bodyPr wrap="square" rtlCol="0">
            <a:spAutoFit/>
          </a:bodyPr>
          <a:lstStyle/>
          <a:p>
            <a:pPr>
              <a:lnSpc>
                <a:spcPct val="120000"/>
              </a:lnSpc>
            </a:pPr>
            <a:r>
              <a:rPr kumimoji="1" lang="zh-CN" altLang="en-US" sz="1050" dirty="0">
                <a:solidFill>
                  <a:schemeClr val="bg2">
                    <a:lumMod val="50000"/>
                  </a:schemeClr>
                </a:solidFill>
                <a:latin typeface="微软雅黑" panose="020B0503020204020204" pitchFamily="34" charset="-122"/>
                <a:ea typeface="微软雅黑" panose="020B0503020204020204" pitchFamily="34" charset="-122"/>
                <a:sym typeface="+mn-ea"/>
              </a:rPr>
              <a:t>手工收集、计算资产质量耗费人力与时间成本，相同指标可能多次重复计算。</a:t>
            </a:r>
            <a:endParaRPr kumimoji="1" lang="zh-CN" altLang="en-US" sz="1050" dirty="0">
              <a:solidFill>
                <a:schemeClr val="bg2">
                  <a:lumMod val="50000"/>
                </a:schemeClr>
              </a:solidFill>
              <a:latin typeface="微软雅黑" panose="020B0503020204020204" pitchFamily="34" charset="-122"/>
              <a:ea typeface="微软雅黑" panose="020B0503020204020204" pitchFamily="34" charset="-122"/>
              <a:sym typeface="+mn-ea"/>
            </a:endParaRPr>
          </a:p>
        </p:txBody>
      </p:sp>
      <p:sp>
        <p:nvSpPr>
          <p:cNvPr id="50" name="文本框 49"/>
          <p:cNvSpPr txBox="1"/>
          <p:nvPr/>
        </p:nvSpPr>
        <p:spPr>
          <a:xfrm>
            <a:off x="8924723" y="4244186"/>
            <a:ext cx="2438272" cy="307777"/>
          </a:xfrm>
          <a:prstGeom prst="rect">
            <a:avLst/>
          </a:prstGeom>
          <a:noFill/>
        </p:spPr>
        <p:txBody>
          <a:bodyPr wrap="square" rtlCol="0">
            <a:spAutoFit/>
          </a:bodyPr>
          <a:lstStyle/>
          <a:p>
            <a:r>
              <a:rPr lang="zh-CN" altLang="en-US" sz="1400" b="1" dirty="0">
                <a:solidFill>
                  <a:srgbClr val="16468D"/>
                </a:solidFill>
                <a:latin typeface="微软雅黑" panose="020B0503020204020204" pitchFamily="34" charset="-122"/>
                <a:ea typeface="微软雅黑" panose="020B0503020204020204" pitchFamily="34" charset="-122"/>
              </a:rPr>
              <a:t>难点</a:t>
            </a:r>
            <a:r>
              <a:rPr lang="en-US" altLang="zh-CN" sz="1400" b="1" dirty="0">
                <a:solidFill>
                  <a:srgbClr val="16468D"/>
                </a:solidFill>
                <a:latin typeface="微软雅黑" panose="020B0503020204020204" pitchFamily="34" charset="-122"/>
                <a:ea typeface="微软雅黑" panose="020B0503020204020204" pitchFamily="34" charset="-122"/>
              </a:rPr>
              <a:t>4</a:t>
            </a:r>
            <a:r>
              <a:rPr lang="zh-CN" altLang="en-US" sz="1400" b="1" dirty="0">
                <a:solidFill>
                  <a:srgbClr val="16468D"/>
                </a:solidFill>
                <a:latin typeface="微软雅黑" panose="020B0503020204020204" pitchFamily="34" charset="-122"/>
                <a:ea typeface="微软雅黑" panose="020B0503020204020204" pitchFamily="34" charset="-122"/>
              </a:rPr>
              <a:t>：开发周期长</a:t>
            </a:r>
            <a:endParaRPr lang="zh-CN" altLang="en-US" sz="1400" b="1" dirty="0">
              <a:solidFill>
                <a:srgbClr val="16468D"/>
              </a:solidFill>
              <a:latin typeface="微软雅黑" panose="020B0503020204020204" pitchFamily="34" charset="-122"/>
              <a:ea typeface="微软雅黑" panose="020B0503020204020204" pitchFamily="34" charset="-122"/>
            </a:endParaRPr>
          </a:p>
        </p:txBody>
      </p:sp>
      <p:sp>
        <p:nvSpPr>
          <p:cNvPr id="51" name="矩形 50"/>
          <p:cNvSpPr/>
          <p:nvPr/>
        </p:nvSpPr>
        <p:spPr>
          <a:xfrm>
            <a:off x="6321481" y="3148560"/>
            <a:ext cx="4916198" cy="789473"/>
          </a:xfrm>
          <a:prstGeom prst="rect">
            <a:avLst/>
          </a:prstGeom>
          <a:gradFill>
            <a:gsLst>
              <a:gs pos="56000">
                <a:schemeClr val="accent2"/>
              </a:gs>
              <a:gs pos="0">
                <a:schemeClr val="accent3">
                  <a:alpha val="0"/>
                </a:schemeClr>
              </a:gs>
              <a:gs pos="99000">
                <a:schemeClr val="accent3">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sp>
        <p:nvSpPr>
          <p:cNvPr id="52" name="文本框 51"/>
          <p:cNvSpPr txBox="1"/>
          <p:nvPr/>
        </p:nvSpPr>
        <p:spPr>
          <a:xfrm>
            <a:off x="7164347" y="3323687"/>
            <a:ext cx="3342821" cy="461665"/>
          </a:xfrm>
          <a:prstGeom prst="rect">
            <a:avLst/>
          </a:prstGeom>
          <a:noFill/>
          <a:effectLst>
            <a:outerShdw blurRad="50800" dist="38100" dir="5400000" algn="t" rotWithShape="0">
              <a:prstClr val="black">
                <a:alpha val="40000"/>
              </a:prstClr>
            </a:outerShdw>
          </a:effectLst>
        </p:spPr>
        <p:txBody>
          <a:bodyPr wrap="square" rtlCol="0">
            <a:spAutoFit/>
          </a:bodyPr>
          <a:lstStyle/>
          <a:p>
            <a:r>
              <a:rPr kumimoji="1" lang="zh-CN" altLang="en-US" sz="2400" b="1" dirty="0">
                <a:solidFill>
                  <a:schemeClr val="bg1"/>
                </a:solidFill>
                <a:latin typeface="微软雅黑" panose="020B0503020204020204" pitchFamily="34" charset="-122"/>
                <a:ea typeface="微软雅黑" panose="020B0503020204020204" pitchFamily="34" charset="-122"/>
              </a:rPr>
              <a:t>资产质量管理绝非易事</a:t>
            </a:r>
            <a:endParaRPr kumimoji="1"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53" name="文本框 52"/>
          <p:cNvSpPr txBox="1"/>
          <p:nvPr/>
        </p:nvSpPr>
        <p:spPr>
          <a:xfrm>
            <a:off x="8935232" y="4524719"/>
            <a:ext cx="2548869" cy="657552"/>
          </a:xfrm>
          <a:prstGeom prst="rect">
            <a:avLst/>
          </a:prstGeom>
          <a:noFill/>
        </p:spPr>
        <p:txBody>
          <a:bodyPr wrap="square" rtlCol="0">
            <a:spAutoFit/>
          </a:bodyPr>
          <a:lstStyle/>
          <a:p>
            <a:pPr>
              <a:lnSpc>
                <a:spcPct val="120000"/>
              </a:lnSpc>
            </a:pPr>
            <a:r>
              <a:rPr lang="zh-CN" altLang="en-US" sz="1050" dirty="0">
                <a:solidFill>
                  <a:schemeClr val="bg2">
                    <a:lumMod val="50000"/>
                  </a:schemeClr>
                </a:solidFill>
                <a:latin typeface="微软雅黑" panose="020B0503020204020204" pitchFamily="34" charset="-122"/>
                <a:ea typeface="微软雅黑" panose="020B0503020204020204" pitchFamily="34" charset="-122"/>
              </a:rPr>
              <a:t>业务人员不懂技术、技术人员不懂业务，</a:t>
            </a:r>
            <a:r>
              <a:rPr lang="zh-CN" altLang="zh-CN" sz="1050" dirty="0">
                <a:solidFill>
                  <a:schemeClr val="bg2">
                    <a:lumMod val="50000"/>
                  </a:schemeClr>
                </a:solidFill>
                <a:latin typeface="微软雅黑" panose="020B0503020204020204" pitchFamily="34" charset="-122"/>
                <a:ea typeface="微软雅黑" panose="020B0503020204020204" pitchFamily="34" charset="-122"/>
                <a:sym typeface="+mn-ea"/>
              </a:rPr>
              <a:t>底层数据庞大，自主开发资产质量平台过程复杂</a:t>
            </a:r>
            <a:r>
              <a:rPr lang="zh-CN" altLang="en-US" sz="1050" dirty="0">
                <a:solidFill>
                  <a:schemeClr val="bg2">
                    <a:lumMod val="50000"/>
                  </a:schemeClr>
                </a:solidFill>
                <a:latin typeface="微软雅黑" panose="020B0503020204020204" pitchFamily="34" charset="-122"/>
                <a:ea typeface="微软雅黑" panose="020B0503020204020204" pitchFamily="34" charset="-122"/>
                <a:sym typeface="+mn-ea"/>
              </a:rPr>
              <a:t>。</a:t>
            </a:r>
            <a:endParaRPr lang="zh-CN" altLang="en-US" sz="1050" dirty="0">
              <a:solidFill>
                <a:schemeClr val="bg2">
                  <a:lumMod val="50000"/>
                </a:schemeClr>
              </a:solidFill>
              <a:latin typeface="微软雅黑" panose="020B0503020204020204" pitchFamily="34" charset="-122"/>
              <a:ea typeface="微软雅黑" panose="020B0503020204020204" pitchFamily="34" charset="-122"/>
              <a:sym typeface="+mn-ea"/>
            </a:endParaRPr>
          </a:p>
        </p:txBody>
      </p:sp>
      <p:sp>
        <p:nvSpPr>
          <p:cNvPr id="63" name="对角圆角矩形 62"/>
          <p:cNvSpPr/>
          <p:nvPr/>
        </p:nvSpPr>
        <p:spPr>
          <a:xfrm>
            <a:off x="695325" y="5345957"/>
            <a:ext cx="10763225" cy="918210"/>
          </a:xfrm>
          <a:prstGeom prst="round2DiagRect">
            <a:avLst>
              <a:gd name="adj1" fmla="val 24680"/>
              <a:gd name="adj2" fmla="val 0"/>
            </a:avLst>
          </a:prstGeom>
          <a:solidFill>
            <a:schemeClr val="bg1">
              <a:lumMod val="85000"/>
              <a:alpha val="6045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sp>
        <p:nvSpPr>
          <p:cNvPr id="59" name="矩形 58"/>
          <p:cNvSpPr/>
          <p:nvPr/>
        </p:nvSpPr>
        <p:spPr>
          <a:xfrm>
            <a:off x="1182025" y="5457996"/>
            <a:ext cx="3103735" cy="307777"/>
          </a:xfrm>
          <a:prstGeom prst="rect">
            <a:avLst/>
          </a:prstGeom>
        </p:spPr>
        <p:txBody>
          <a:bodyPr wrap="none">
            <a:spAutoFit/>
          </a:bodyPr>
          <a:lstStyle/>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如何</a:t>
            </a:r>
            <a:r>
              <a:rPr lang="zh-CN" altLang="en-US" sz="1400" b="1" dirty="0">
                <a:solidFill>
                  <a:schemeClr val="accent1"/>
                </a:solidFill>
                <a:latin typeface="微软雅黑" panose="020B0503020204020204" pitchFamily="34" charset="-122"/>
                <a:ea typeface="微软雅黑" panose="020B0503020204020204" pitchFamily="34" charset="-122"/>
              </a:rPr>
              <a:t>及时</a:t>
            </a:r>
            <a:r>
              <a:rPr lang="en-US" altLang="zh-CN" sz="1400" b="1" dirty="0">
                <a:solidFill>
                  <a:schemeClr val="accent1"/>
                </a:solidFill>
                <a:latin typeface="微软雅黑" panose="020B0503020204020204" pitchFamily="34" charset="-122"/>
                <a:ea typeface="微软雅黑" panose="020B0503020204020204" pitchFamily="34" charset="-122"/>
              </a:rPr>
              <a:t>+</a:t>
            </a:r>
            <a:r>
              <a:rPr lang="zh-CN" altLang="en-US" sz="1400" b="1" dirty="0">
                <a:solidFill>
                  <a:schemeClr val="accent1"/>
                </a:solidFill>
                <a:latin typeface="微软雅黑" panose="020B0503020204020204" pitchFamily="34" charset="-122"/>
                <a:ea typeface="微软雅黑" panose="020B0503020204020204" pitchFamily="34" charset="-122"/>
              </a:rPr>
              <a:t>全方位</a:t>
            </a:r>
            <a:r>
              <a:rPr lang="zh-CN" altLang="en-US" sz="1400" dirty="0">
                <a:latin typeface="微软雅黑" panose="020B0503020204020204" pitchFamily="34" charset="-122"/>
                <a:ea typeface="微软雅黑" panose="020B0503020204020204" pitchFamily="34" charset="-122"/>
              </a:rPr>
              <a:t>掌握资产表现？</a:t>
            </a:r>
            <a:endParaRPr lang="zh-CN" altLang="en-US" sz="1400" dirty="0">
              <a:latin typeface="微软雅黑" panose="020B0503020204020204" pitchFamily="34" charset="-122"/>
              <a:ea typeface="微软雅黑" panose="020B0503020204020204" pitchFamily="34" charset="-122"/>
            </a:endParaRPr>
          </a:p>
        </p:txBody>
      </p:sp>
      <p:sp>
        <p:nvSpPr>
          <p:cNvPr id="60" name="矩形 59"/>
          <p:cNvSpPr/>
          <p:nvPr/>
        </p:nvSpPr>
        <p:spPr>
          <a:xfrm>
            <a:off x="1182025" y="5836368"/>
            <a:ext cx="3538148" cy="307777"/>
          </a:xfrm>
          <a:prstGeom prst="rect">
            <a:avLst/>
          </a:prstGeom>
        </p:spPr>
        <p:txBody>
          <a:bodyPr wrap="none">
            <a:spAutoFit/>
          </a:bodyPr>
          <a:lstStyle/>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如何</a:t>
            </a:r>
            <a:r>
              <a:rPr lang="zh-CN" altLang="en-US" sz="1400" b="1" dirty="0">
                <a:solidFill>
                  <a:schemeClr val="accent1"/>
                </a:solidFill>
                <a:latin typeface="微软雅黑" panose="020B0503020204020204" pitchFamily="34" charset="-122"/>
                <a:ea typeface="微软雅黑" panose="020B0503020204020204" pitchFamily="34" charset="-122"/>
              </a:rPr>
              <a:t>精准监控</a:t>
            </a:r>
            <a:r>
              <a:rPr lang="zh-CN" altLang="en-US" sz="1400" dirty="0">
                <a:latin typeface="微软雅黑" panose="020B0503020204020204" pitchFamily="34" charset="-122"/>
                <a:ea typeface="微软雅黑" panose="020B0503020204020204" pitchFamily="34" charset="-122"/>
              </a:rPr>
              <a:t>资产，使风险保持可控？</a:t>
            </a:r>
            <a:endParaRPr lang="zh-CN" altLang="en-US" sz="1400" dirty="0">
              <a:latin typeface="微软雅黑" panose="020B0503020204020204" pitchFamily="34" charset="-122"/>
              <a:ea typeface="微软雅黑" panose="020B0503020204020204" pitchFamily="34" charset="-122"/>
            </a:endParaRPr>
          </a:p>
        </p:txBody>
      </p:sp>
      <p:sp>
        <p:nvSpPr>
          <p:cNvPr id="61" name="矩形 60"/>
          <p:cNvSpPr/>
          <p:nvPr/>
        </p:nvSpPr>
        <p:spPr>
          <a:xfrm>
            <a:off x="6430411" y="5457996"/>
            <a:ext cx="3897221" cy="307777"/>
          </a:xfrm>
          <a:prstGeom prst="rect">
            <a:avLst/>
          </a:prstGeom>
        </p:spPr>
        <p:txBody>
          <a:bodyPr wrap="none">
            <a:spAutoFit/>
          </a:bodyPr>
          <a:lstStyle/>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如何寻找最优</a:t>
            </a:r>
            <a:r>
              <a:rPr lang="zh-CN" altLang="en-US" sz="1400" b="1" dirty="0">
                <a:solidFill>
                  <a:schemeClr val="accent1"/>
                </a:solidFill>
                <a:latin typeface="微软雅黑" panose="020B0503020204020204" pitchFamily="34" charset="-122"/>
                <a:ea typeface="微软雅黑" panose="020B0503020204020204" pitchFamily="34" charset="-122"/>
              </a:rPr>
              <a:t>资产结构</a:t>
            </a:r>
            <a:r>
              <a:rPr lang="zh-CN" altLang="en-US" sz="1400" dirty="0">
                <a:latin typeface="微软雅黑" panose="020B0503020204020204" pitchFamily="34" charset="-122"/>
                <a:ea typeface="微软雅黑" panose="020B0503020204020204" pitchFamily="34" charset="-122"/>
              </a:rPr>
              <a:t>，实现盈利最大化？</a:t>
            </a:r>
            <a:endParaRPr lang="zh-CN" altLang="en-US" sz="1400" dirty="0">
              <a:latin typeface="微软雅黑" panose="020B0503020204020204" pitchFamily="34" charset="-122"/>
              <a:ea typeface="微软雅黑" panose="020B0503020204020204" pitchFamily="34" charset="-122"/>
            </a:endParaRPr>
          </a:p>
        </p:txBody>
      </p:sp>
      <p:sp>
        <p:nvSpPr>
          <p:cNvPr id="62" name="矩形 61"/>
          <p:cNvSpPr/>
          <p:nvPr/>
        </p:nvSpPr>
        <p:spPr>
          <a:xfrm>
            <a:off x="6430411" y="5836368"/>
            <a:ext cx="4076757" cy="307777"/>
          </a:xfrm>
          <a:prstGeom prst="rect">
            <a:avLst/>
          </a:prstGeom>
        </p:spPr>
        <p:txBody>
          <a:bodyPr wrap="none">
            <a:spAutoFit/>
          </a:bodyPr>
          <a:lstStyle/>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如何</a:t>
            </a:r>
            <a:r>
              <a:rPr lang="zh-CN" altLang="en-US" sz="1400" b="1" dirty="0">
                <a:solidFill>
                  <a:schemeClr val="accent1"/>
                </a:solidFill>
                <a:latin typeface="微软雅黑" panose="020B0503020204020204" pitchFamily="34" charset="-122"/>
                <a:ea typeface="微软雅黑" panose="020B0503020204020204" pitchFamily="34" charset="-122"/>
              </a:rPr>
              <a:t>系统评估</a:t>
            </a:r>
            <a:r>
              <a:rPr lang="zh-CN" altLang="en-US" sz="1400" dirty="0">
                <a:latin typeface="微软雅黑" panose="020B0503020204020204" pitchFamily="34" charset="-122"/>
                <a:ea typeface="微软雅黑" panose="020B0503020204020204" pitchFamily="34" charset="-122"/>
              </a:rPr>
              <a:t>资产，制定可信赖的战略规划？</a:t>
            </a:r>
            <a:endParaRPr lang="zh-CN" altLang="en-US" sz="1400" dirty="0">
              <a:latin typeface="微软雅黑" panose="020B0503020204020204" pitchFamily="34" charset="-122"/>
              <a:ea typeface="微软雅黑" panose="020B0503020204020204" pitchFamily="34" charset="-122"/>
            </a:endParaRPr>
          </a:p>
        </p:txBody>
      </p:sp>
      <p:sp>
        <p:nvSpPr>
          <p:cNvPr id="54" name="圆角矩形 53"/>
          <p:cNvSpPr/>
          <p:nvPr/>
        </p:nvSpPr>
        <p:spPr>
          <a:xfrm>
            <a:off x="695325" y="4810815"/>
            <a:ext cx="1441450" cy="371456"/>
          </a:xfrm>
          <a:prstGeom prst="roundRect">
            <a:avLst/>
          </a:prstGeom>
          <a:solidFill>
            <a:schemeClr val="accent3"/>
          </a:solidFill>
          <a:ln>
            <a:solidFill>
              <a:schemeClr val="accent6">
                <a:lumMod val="75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spc="300" dirty="0" smtClean="0">
                <a:latin typeface="微软雅黑" panose="020B0503020204020204" pitchFamily="34" charset="-122"/>
                <a:ea typeface="微软雅黑" panose="020B0503020204020204" pitchFamily="34" charset="-122"/>
                <a:cs typeface="微软雅黑" panose="020B0503020204020204" pitchFamily="34" charset="-122"/>
              </a:rPr>
              <a:t>…</a:t>
            </a:r>
            <a:endParaRPr kumimoji="1" lang="en-US" altLang="zh-CN" sz="1400" b="1" spc="300" dirty="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55" name="直接连接符 15"/>
          <p:cNvCxnSpPr>
            <a:stCxn id="54" idx="3"/>
          </p:cNvCxnSpPr>
          <p:nvPr/>
        </p:nvCxnSpPr>
        <p:spPr>
          <a:xfrm flipV="1">
            <a:off x="2136775" y="3570830"/>
            <a:ext cx="1119229" cy="1425713"/>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矩形 85"/>
          <p:cNvSpPr/>
          <p:nvPr/>
        </p:nvSpPr>
        <p:spPr>
          <a:xfrm>
            <a:off x="703881" y="3827643"/>
            <a:ext cx="2007749" cy="1722433"/>
          </a:xfrm>
          <a:prstGeom prst="rect">
            <a:avLst/>
          </a:prstGeom>
          <a:solidFill>
            <a:srgbClr val="ECEEF5">
              <a:alpha val="59810"/>
            </a:srgbClr>
          </a:solidFill>
          <a:ln>
            <a:solidFill>
              <a:srgbClr val="6085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sp>
        <p:nvSpPr>
          <p:cNvPr id="87" name="矩形 86"/>
          <p:cNvSpPr/>
          <p:nvPr/>
        </p:nvSpPr>
        <p:spPr>
          <a:xfrm>
            <a:off x="2819639" y="3827643"/>
            <a:ext cx="2007749" cy="1722433"/>
          </a:xfrm>
          <a:prstGeom prst="rect">
            <a:avLst/>
          </a:prstGeom>
          <a:solidFill>
            <a:srgbClr val="ECEEF5">
              <a:alpha val="59987"/>
            </a:srgbClr>
          </a:solidFill>
          <a:ln>
            <a:solidFill>
              <a:srgbClr val="6085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sp>
        <p:nvSpPr>
          <p:cNvPr id="4" name="Title 1"/>
          <p:cNvSpPr txBox="1"/>
          <p:nvPr/>
        </p:nvSpPr>
        <p:spPr>
          <a:xfrm>
            <a:off x="620522" y="19050"/>
            <a:ext cx="3516630" cy="955040"/>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bg2">
                    <a:lumMod val="10000"/>
                  </a:schemeClr>
                </a:solidFill>
                <a:latin typeface="+mj-lt"/>
                <a:ea typeface="+mj-ea"/>
                <a:cs typeface="+mj-cs"/>
              </a:defRPr>
            </a:lvl1pPr>
          </a:lstStyle>
          <a:p>
            <a:pPr>
              <a:lnSpc>
                <a:spcPts val="4320"/>
              </a:lnSpc>
            </a:pPr>
            <a:r>
              <a:rPr lang="zh-CN" altLang="en-US" sz="2900" b="1">
                <a:solidFill>
                  <a:schemeClr val="tx1"/>
                </a:solidFill>
                <a:latin typeface="微软雅黑" panose="020B0503020204020204" pitchFamily="34" charset="-122"/>
                <a:ea typeface="微软雅黑" panose="020B0503020204020204" pitchFamily="34" charset="-122"/>
              </a:rPr>
              <a:t>资产质量监控平台</a:t>
            </a:r>
            <a:endParaRPr lang="zh-CN" altLang="en-US" sz="2900" b="1">
              <a:solidFill>
                <a:schemeClr val="tx1"/>
              </a:solidFill>
              <a:latin typeface="微软雅黑" panose="020B0503020204020204" pitchFamily="34" charset="-122"/>
              <a:ea typeface="微软雅黑" panose="020B0503020204020204" pitchFamily="34" charset="-122"/>
            </a:endParaRPr>
          </a:p>
        </p:txBody>
      </p:sp>
      <p:sp>
        <p:nvSpPr>
          <p:cNvPr id="5" name="矩形 4"/>
          <p:cNvSpPr/>
          <p:nvPr/>
        </p:nvSpPr>
        <p:spPr>
          <a:xfrm>
            <a:off x="3725750" y="334275"/>
            <a:ext cx="2684576" cy="429798"/>
          </a:xfrm>
          <a:prstGeom prst="rect">
            <a:avLst/>
          </a:prstGeom>
        </p:spPr>
        <p:txBody>
          <a:bodyPr vert="horz" lIns="91440" tIns="45720" rIns="91440" bIns="45720" rtlCol="0" anchor="ctr">
            <a:noAutofit/>
          </a:bodyPr>
          <a:lstStyle/>
          <a:p>
            <a:pPr>
              <a:lnSpc>
                <a:spcPct val="120000"/>
              </a:lnSpc>
              <a:spcBef>
                <a:spcPct val="0"/>
              </a:spcBef>
            </a:pPr>
            <a:r>
              <a:rPr lang="zh-CN" altLang="en-US" b="1">
                <a:gradFill>
                  <a:gsLst>
                    <a:gs pos="0">
                      <a:srgbClr val="46C484"/>
                    </a:gs>
                    <a:gs pos="100000">
                      <a:srgbClr val="2351B4"/>
                    </a:gs>
                  </a:gsLst>
                  <a:lin ang="10800000" scaled="1"/>
                </a:gradFill>
                <a:latin typeface="微软雅黑" panose="020B0503020204020204" pitchFamily="34" charset="-122"/>
                <a:ea typeface="微软雅黑" panose="020B0503020204020204" pitchFamily="34" charset="-122"/>
                <a:cs typeface="+mj-cs"/>
              </a:rPr>
              <a:t>咨询服务</a:t>
            </a:r>
            <a:r>
              <a:rPr lang="en-US" altLang="zh-CN" b="1" dirty="0">
                <a:gradFill>
                  <a:gsLst>
                    <a:gs pos="0">
                      <a:srgbClr val="46C484"/>
                    </a:gs>
                    <a:gs pos="100000">
                      <a:srgbClr val="2351B4"/>
                    </a:gs>
                  </a:gsLst>
                  <a:lin ang="10800000" scaled="1"/>
                </a:gradFill>
                <a:latin typeface="微软雅黑" panose="020B0503020204020204" pitchFamily="34" charset="-122"/>
                <a:ea typeface="微软雅黑" panose="020B0503020204020204" pitchFamily="34" charset="-122"/>
                <a:cs typeface="+mj-cs"/>
              </a:rPr>
              <a:t>+</a:t>
            </a:r>
            <a:r>
              <a:rPr lang="zh-CN" altLang="en-US" b="1">
                <a:gradFill>
                  <a:gsLst>
                    <a:gs pos="0">
                      <a:srgbClr val="46C484"/>
                    </a:gs>
                    <a:gs pos="100000">
                      <a:srgbClr val="2351B4"/>
                    </a:gs>
                  </a:gsLst>
                  <a:lin ang="10800000" scaled="1"/>
                </a:gradFill>
                <a:latin typeface="微软雅黑" panose="020B0503020204020204" pitchFamily="34" charset="-122"/>
                <a:ea typeface="微软雅黑" panose="020B0503020204020204" pitchFamily="34" charset="-122"/>
                <a:cs typeface="+mj-cs"/>
              </a:rPr>
              <a:t>系统产品</a:t>
            </a:r>
            <a:endParaRPr lang="zh-CN" altLang="en-US" b="1">
              <a:gradFill>
                <a:gsLst>
                  <a:gs pos="0">
                    <a:srgbClr val="46C484"/>
                  </a:gs>
                  <a:gs pos="100000">
                    <a:srgbClr val="2351B4"/>
                  </a:gs>
                </a:gsLst>
                <a:lin ang="10800000" scaled="1"/>
              </a:gradFill>
              <a:latin typeface="微软雅黑" panose="020B0503020204020204" pitchFamily="34" charset="-122"/>
              <a:ea typeface="微软雅黑" panose="020B0503020204020204" pitchFamily="34" charset="-122"/>
              <a:cs typeface="+mj-cs"/>
            </a:endParaRPr>
          </a:p>
        </p:txBody>
      </p:sp>
      <p:sp>
        <p:nvSpPr>
          <p:cNvPr id="25" name="文本框 24"/>
          <p:cNvSpPr txBox="1"/>
          <p:nvPr>
            <p:custDataLst>
              <p:tags r:id="rId1"/>
            </p:custDataLst>
          </p:nvPr>
        </p:nvSpPr>
        <p:spPr>
          <a:xfrm>
            <a:off x="1694687" y="1768839"/>
            <a:ext cx="2947163" cy="548483"/>
          </a:xfrm>
          <a:prstGeom prst="rect">
            <a:avLst/>
          </a:prstGeom>
          <a:noFill/>
        </p:spPr>
        <p:txBody>
          <a:bodyPr wrap="square" rtlCol="0">
            <a:spAutoFit/>
          </a:bodyPr>
          <a:lstStyle/>
          <a:p>
            <a:pPr indent="-285750" algn="l">
              <a:lnSpc>
                <a:spcPct val="150000"/>
              </a:lnSpc>
              <a:buFont typeface="Arial" panose="020B0604020202020204" pitchFamily="34" charset="0"/>
              <a:buChar char="•"/>
            </a:pPr>
            <a:r>
              <a:rPr lang="zh-CN" altLang="en-US" sz="1050">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全流程</a:t>
            </a:r>
            <a:r>
              <a:rPr lang="zh-CN" altLang="en-US" sz="1050" b="1">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监控体系</a:t>
            </a:r>
            <a:r>
              <a:rPr lang="en-US" altLang="zh-CN" sz="1050" dirty="0">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zh-CN" altLang="en-US" sz="1050">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指标体系</a:t>
            </a:r>
            <a:r>
              <a:rPr lang="zh-CN" altLang="en-US" sz="1050" b="1">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方案</a:t>
            </a:r>
            <a:endParaRPr lang="zh-CN" altLang="en-US" sz="1050">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indent="-285750" algn="l">
              <a:lnSpc>
                <a:spcPct val="150000"/>
              </a:lnSpc>
              <a:buFont typeface="Arial" panose="020B0604020202020204" pitchFamily="34" charset="0"/>
              <a:buChar char="•"/>
            </a:pPr>
            <a:r>
              <a:rPr lang="zh-CN" altLang="en-US" sz="1050">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全流程监控触发策略迭代的</a:t>
            </a:r>
            <a:r>
              <a:rPr lang="zh-CN" altLang="en-US" sz="1050" b="1">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联动</a:t>
            </a:r>
            <a:r>
              <a:rPr lang="zh-CN" altLang="en-US" sz="1050">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方案</a:t>
            </a:r>
            <a:endParaRPr lang="zh-CN" altLang="en-US" sz="1050">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26" name="文本框 25"/>
          <p:cNvSpPr txBox="1"/>
          <p:nvPr>
            <p:custDataLst>
              <p:tags r:id="rId2"/>
            </p:custDataLst>
          </p:nvPr>
        </p:nvSpPr>
        <p:spPr>
          <a:xfrm>
            <a:off x="1675637" y="1370531"/>
            <a:ext cx="3877959" cy="417358"/>
          </a:xfrm>
          <a:prstGeom prst="rect">
            <a:avLst/>
          </a:prstGeom>
          <a:noFill/>
        </p:spPr>
        <p:txBody>
          <a:bodyPr wrap="square" rtlCol="0">
            <a:spAutoFit/>
          </a:bodyPr>
          <a:lstStyle/>
          <a:p>
            <a:pPr>
              <a:lnSpc>
                <a:spcPct val="130000"/>
              </a:lnSpc>
            </a:pPr>
            <a:r>
              <a:rPr lang="zh-CN" altLang="en-US" b="1">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监控指标体系咨询服务</a:t>
            </a:r>
            <a:endParaRPr lang="zh-CN" altLang="en-US" b="1">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27" name="文本框 26"/>
          <p:cNvSpPr txBox="1"/>
          <p:nvPr>
            <p:custDataLst>
              <p:tags r:id="rId3"/>
            </p:custDataLst>
          </p:nvPr>
        </p:nvSpPr>
        <p:spPr>
          <a:xfrm>
            <a:off x="1694687" y="2455394"/>
            <a:ext cx="2128013" cy="417358"/>
          </a:xfrm>
          <a:prstGeom prst="rect">
            <a:avLst/>
          </a:prstGeom>
          <a:noFill/>
        </p:spPr>
        <p:txBody>
          <a:bodyPr wrap="square" rtlCol="0">
            <a:spAutoFit/>
          </a:bodyPr>
          <a:lstStyle>
            <a:defPPr>
              <a:defRPr lang="zh-HK"/>
            </a:defPPr>
            <a:lvl1pPr>
              <a:lnSpc>
                <a:spcPct val="130000"/>
              </a:lnSpc>
              <a:defRPr b="1">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a:sym typeface="Arial" panose="020B0604020202020204" pitchFamily="34" charset="0"/>
              </a:rPr>
              <a:t>资产质量监控平台</a:t>
            </a:r>
            <a:endParaRPr lang="zh-CN" altLang="en-US">
              <a:sym typeface="Arial" panose="020B0604020202020204" pitchFamily="34" charset="0"/>
            </a:endParaRPr>
          </a:p>
        </p:txBody>
      </p:sp>
      <p:sp>
        <p:nvSpPr>
          <p:cNvPr id="28" name="文本框 27"/>
          <p:cNvSpPr txBox="1"/>
          <p:nvPr>
            <p:custDataLst>
              <p:tags r:id="rId4"/>
            </p:custDataLst>
          </p:nvPr>
        </p:nvSpPr>
        <p:spPr>
          <a:xfrm>
            <a:off x="1694686" y="2736582"/>
            <a:ext cx="4463415" cy="548483"/>
          </a:xfrm>
          <a:prstGeom prst="rect">
            <a:avLst/>
          </a:prstGeom>
          <a:noFill/>
        </p:spPr>
        <p:txBody>
          <a:bodyPr wrap="square" rtlCol="0">
            <a:spAutoFit/>
          </a:bodyPr>
          <a:lstStyle>
            <a:defPPr>
              <a:defRPr lang="zh-HK"/>
            </a:defPPr>
            <a:lvl1pPr indent="-285750">
              <a:lnSpc>
                <a:spcPct val="150000"/>
              </a:lnSpc>
              <a:buFont typeface="Arial" panose="020B0604020202020204" pitchFamily="34" charset="0"/>
              <a:buChar char="•"/>
              <a:defRPr sz="1050">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a:sym typeface="Arial" panose="020B0604020202020204" pitchFamily="34" charset="0"/>
              </a:rPr>
              <a:t>多渠道</a:t>
            </a:r>
            <a:r>
              <a:rPr lang="zh-CN" altLang="en-US" b="1">
                <a:sym typeface="Arial" panose="020B0604020202020204" pitchFamily="34" charset="0"/>
              </a:rPr>
              <a:t>资产画像、业务指标、资产质量</a:t>
            </a:r>
            <a:r>
              <a:rPr lang="zh-CN" altLang="en-US">
                <a:sym typeface="Arial" panose="020B0604020202020204" pitchFamily="34" charset="0"/>
              </a:rPr>
              <a:t>分析和监控</a:t>
            </a:r>
            <a:endParaRPr lang="zh-CN" altLang="en-US">
              <a:sym typeface="Arial" panose="020B0604020202020204" pitchFamily="34" charset="0"/>
            </a:endParaRPr>
          </a:p>
          <a:p>
            <a:r>
              <a:rPr lang="zh-CN" altLang="en-US">
                <a:sym typeface="Arial" panose="020B0604020202020204" pitchFamily="34" charset="0"/>
              </a:rPr>
              <a:t>可根据不同业务指标设定</a:t>
            </a:r>
            <a:r>
              <a:rPr lang="zh-CN" altLang="en-US" b="1">
                <a:sym typeface="Arial" panose="020B0604020202020204" pitchFamily="34" charset="0"/>
              </a:rPr>
              <a:t>预警配置</a:t>
            </a:r>
            <a:endParaRPr lang="zh-CN" altLang="en-US" b="1">
              <a:sym typeface="Arial" panose="020B0604020202020204" pitchFamily="34" charset="0"/>
            </a:endParaRPr>
          </a:p>
        </p:txBody>
      </p:sp>
      <p:pic>
        <p:nvPicPr>
          <p:cNvPr id="29" name="图片 108" descr="333437323833303b333437313237313bd7c9d1af"/>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22577" y="1460229"/>
            <a:ext cx="308610" cy="308610"/>
          </a:xfrm>
          <a:prstGeom prst="rect">
            <a:avLst/>
          </a:prstGeom>
        </p:spPr>
      </p:pic>
      <p:pic>
        <p:nvPicPr>
          <p:cNvPr id="30" name="图片 109" descr="32313533373834373b32313533373830363bcca8cabdb5e7c4d4"/>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55783" y="2545937"/>
            <a:ext cx="275404" cy="275404"/>
          </a:xfrm>
          <a:prstGeom prst="rect">
            <a:avLst/>
          </a:prstGeom>
        </p:spPr>
      </p:pic>
      <p:sp>
        <p:nvSpPr>
          <p:cNvPr id="68" name="TextBox 70"/>
          <p:cNvSpPr txBox="1"/>
          <p:nvPr/>
        </p:nvSpPr>
        <p:spPr>
          <a:xfrm>
            <a:off x="695324" y="1297976"/>
            <a:ext cx="552451" cy="1062233"/>
          </a:xfrm>
          <a:prstGeom prst="rect">
            <a:avLst/>
          </a:prstGeom>
          <a:solidFill>
            <a:srgbClr val="85D5AE"/>
          </a:solidFill>
          <a:ln w="12700">
            <a:miter lim="400000"/>
          </a:ln>
        </p:spPr>
        <p:txBody>
          <a:bodyPr lIns="45719" rIns="45719" anchor="ctr">
            <a:noAutofit/>
          </a:bodyPr>
          <a:lstStyle>
            <a:lvl1pPr algn="ctr">
              <a:defRPr sz="14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endParaRPr lang="zh-CN" altLang="en-US">
              <a:latin typeface="微软雅黑" panose="020B0503020204020204" pitchFamily="34" charset="-122"/>
              <a:ea typeface="微软雅黑" panose="020B0503020204020204" pitchFamily="34" charset="-122"/>
            </a:endParaRPr>
          </a:p>
        </p:txBody>
      </p:sp>
      <p:sp>
        <p:nvSpPr>
          <p:cNvPr id="69" name="TextBox 71"/>
          <p:cNvSpPr txBox="1"/>
          <p:nvPr/>
        </p:nvSpPr>
        <p:spPr>
          <a:xfrm>
            <a:off x="695323" y="2360209"/>
            <a:ext cx="552451" cy="1062233"/>
          </a:xfrm>
          <a:prstGeom prst="rect">
            <a:avLst/>
          </a:prstGeom>
          <a:solidFill>
            <a:srgbClr val="6086C8"/>
          </a:solidFill>
          <a:ln>
            <a:noFill/>
          </a:ln>
        </p:spPr>
        <p:txBody>
          <a:bodyPr lIns="45719" rIns="45719" anchor="ctr">
            <a:noAutofit/>
          </a:bodyPr>
          <a:lstStyle>
            <a:lvl1pPr algn="ctr">
              <a:defRPr sz="14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endParaRPr lang="zh-CN" altLang="en-US">
              <a:latin typeface="微软雅黑" panose="020B0503020204020204" pitchFamily="34" charset="-122"/>
              <a:ea typeface="微软雅黑" panose="020B0503020204020204" pitchFamily="34" charset="-122"/>
            </a:endParaRPr>
          </a:p>
        </p:txBody>
      </p:sp>
      <p:sp>
        <p:nvSpPr>
          <p:cNvPr id="70" name="文本框 69"/>
          <p:cNvSpPr txBox="1"/>
          <p:nvPr/>
        </p:nvSpPr>
        <p:spPr>
          <a:xfrm>
            <a:off x="771493" y="1442538"/>
            <a:ext cx="400110" cy="810478"/>
          </a:xfrm>
          <a:prstGeom prst="rect">
            <a:avLst/>
          </a:prstGeom>
          <a:noFill/>
        </p:spPr>
        <p:txBody>
          <a:bodyPr vert="eaVert" wrap="none" rtlCol="0">
            <a:spAutoFit/>
          </a:bodyPr>
          <a:lstStyle/>
          <a:p>
            <a:r>
              <a:rPr kumimoji="1" lang="zh-CN" altLang="en-US" sz="1400" b="1">
                <a:solidFill>
                  <a:schemeClr val="bg1"/>
                </a:solidFill>
                <a:latin typeface="微软雅黑" panose="020B0503020204020204" pitchFamily="34" charset="-122"/>
                <a:ea typeface="微软雅黑" panose="020B0503020204020204" pitchFamily="34" charset="-122"/>
              </a:rPr>
              <a:t>体系搭建</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71" name="文本框 70"/>
          <p:cNvSpPr txBox="1"/>
          <p:nvPr/>
        </p:nvSpPr>
        <p:spPr>
          <a:xfrm>
            <a:off x="771493" y="2489924"/>
            <a:ext cx="400110" cy="810478"/>
          </a:xfrm>
          <a:prstGeom prst="rect">
            <a:avLst/>
          </a:prstGeom>
          <a:noFill/>
        </p:spPr>
        <p:txBody>
          <a:bodyPr vert="eaVert" wrap="none" rtlCol="0">
            <a:spAutoFit/>
          </a:bodyPr>
          <a:lstStyle/>
          <a:p>
            <a:r>
              <a:rPr kumimoji="1" lang="zh-CN" altLang="en-US" sz="1400" b="1">
                <a:solidFill>
                  <a:schemeClr val="bg1"/>
                </a:solidFill>
                <a:latin typeface="微软雅黑" panose="020B0503020204020204" pitchFamily="34" charset="-122"/>
                <a:ea typeface="微软雅黑" panose="020B0503020204020204" pitchFamily="34" charset="-122"/>
              </a:rPr>
              <a:t>项目落地</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72" name="下箭头 71"/>
          <p:cNvSpPr/>
          <p:nvPr/>
        </p:nvSpPr>
        <p:spPr>
          <a:xfrm>
            <a:off x="911222" y="2277283"/>
            <a:ext cx="120651" cy="205011"/>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sp>
        <p:nvSpPr>
          <p:cNvPr id="79" name="文本框 78"/>
          <p:cNvSpPr txBox="1"/>
          <p:nvPr>
            <p:custDataLst>
              <p:tags r:id="rId9"/>
            </p:custDataLst>
          </p:nvPr>
        </p:nvSpPr>
        <p:spPr>
          <a:xfrm>
            <a:off x="937310" y="4620730"/>
            <a:ext cx="1108557" cy="253916"/>
          </a:xfrm>
          <a:prstGeom prst="rect">
            <a:avLst/>
          </a:prstGeom>
          <a:noFill/>
        </p:spPr>
        <p:txBody>
          <a:bodyPr wrap="square" rtlCol="0">
            <a:spAutoFit/>
          </a:bodyPr>
          <a:lstStyle>
            <a:defPPr>
              <a:defRPr lang="zh-HK"/>
            </a:defPPr>
            <a:lvl1pPr>
              <a:defRPr sz="1050">
                <a:solidFill>
                  <a:schemeClr val="tx2">
                    <a:lumMod val="75000"/>
                  </a:schemeClr>
                </a:solidFill>
                <a:latin typeface="微软雅黑" panose="020B0503020204020204" pitchFamily="34" charset="-122"/>
                <a:ea typeface="微软雅黑" panose="020B0503020204020204" pitchFamily="34" charset="-122"/>
              </a:defRPr>
            </a:lvl1pPr>
          </a:lstStyle>
          <a:p>
            <a:r>
              <a:rPr lang="zh-CN" altLang="en-US"/>
              <a:t>提高效率</a:t>
            </a:r>
            <a:endParaRPr lang="zh-CN" altLang="en-US"/>
          </a:p>
        </p:txBody>
      </p:sp>
      <p:sp>
        <p:nvSpPr>
          <p:cNvPr id="85" name="上箭头 84"/>
          <p:cNvSpPr/>
          <p:nvPr/>
        </p:nvSpPr>
        <p:spPr>
          <a:xfrm>
            <a:off x="2153876" y="4568393"/>
            <a:ext cx="464921" cy="651250"/>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sp>
        <p:nvSpPr>
          <p:cNvPr id="88" name="矩形 87"/>
          <p:cNvSpPr/>
          <p:nvPr/>
        </p:nvSpPr>
        <p:spPr>
          <a:xfrm>
            <a:off x="703881" y="3821471"/>
            <a:ext cx="2007749" cy="516287"/>
          </a:xfrm>
          <a:prstGeom prst="rect">
            <a:avLst/>
          </a:prstGeom>
          <a:solidFill>
            <a:srgbClr val="6085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sp>
        <p:nvSpPr>
          <p:cNvPr id="75" name="文本框 74"/>
          <p:cNvSpPr txBox="1"/>
          <p:nvPr/>
        </p:nvSpPr>
        <p:spPr>
          <a:xfrm>
            <a:off x="811890" y="3943556"/>
            <a:ext cx="2128012" cy="253916"/>
          </a:xfrm>
          <a:prstGeom prst="rect">
            <a:avLst/>
          </a:prstGeom>
          <a:noFill/>
        </p:spPr>
        <p:txBody>
          <a:bodyPr wrap="square" rtlCol="0">
            <a:spAutoFit/>
          </a:bodyPr>
          <a:lstStyle/>
          <a:p>
            <a:r>
              <a:rPr lang="zh-CN" altLang="en-US" sz="1050">
                <a:solidFill>
                  <a:schemeClr val="bg1"/>
                </a:solidFill>
                <a:latin typeface="微软雅黑" panose="020B0503020204020204" pitchFamily="34" charset="-122"/>
                <a:ea typeface="微软雅黑" panose="020B0503020204020204" pitchFamily="34" charset="-122"/>
              </a:rPr>
              <a:t>取数</a:t>
            </a:r>
            <a:r>
              <a:rPr lang="en-US" altLang="zh-CN" sz="1050" dirty="0">
                <a:solidFill>
                  <a:schemeClr val="bg1"/>
                </a:solidFill>
                <a:latin typeface="微软雅黑" panose="020B0503020204020204" pitchFamily="34" charset="-122"/>
                <a:ea typeface="微软雅黑" panose="020B0503020204020204" pitchFamily="34" charset="-122"/>
              </a:rPr>
              <a:t>3h</a:t>
            </a:r>
            <a:r>
              <a:rPr lang="zh-CN" altLang="en-US" sz="1050">
                <a:solidFill>
                  <a:schemeClr val="bg1"/>
                </a:solidFill>
                <a:latin typeface="微软雅黑" panose="020B0503020204020204" pitchFamily="34" charset="-122"/>
                <a:ea typeface="微软雅黑" panose="020B0503020204020204" pitchFamily="34" charset="-122"/>
              </a:rPr>
              <a:t>        实时更新</a:t>
            </a:r>
            <a:r>
              <a:rPr lang="en-US" altLang="zh-CN" sz="1050" dirty="0">
                <a:solidFill>
                  <a:schemeClr val="bg1"/>
                </a:solidFill>
                <a:latin typeface="微软雅黑" panose="020B0503020204020204" pitchFamily="34" charset="-122"/>
                <a:ea typeface="微软雅黑" panose="020B0503020204020204" pitchFamily="34" charset="-122"/>
              </a:rPr>
              <a:t>10min</a:t>
            </a:r>
            <a:endParaRPr lang="en-US" altLang="zh-CN" sz="1050" dirty="0">
              <a:solidFill>
                <a:schemeClr val="bg1"/>
              </a:solidFill>
              <a:latin typeface="微软雅黑" panose="020B0503020204020204" pitchFamily="34" charset="-122"/>
              <a:ea typeface="微软雅黑" panose="020B0503020204020204" pitchFamily="34" charset="-122"/>
            </a:endParaRPr>
          </a:p>
        </p:txBody>
      </p:sp>
      <p:cxnSp>
        <p:nvCxnSpPr>
          <p:cNvPr id="83" name="直线箭头连接符 82"/>
          <p:cNvCxnSpPr/>
          <p:nvPr/>
        </p:nvCxnSpPr>
        <p:spPr>
          <a:xfrm>
            <a:off x="1364736" y="4069696"/>
            <a:ext cx="239485"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9" name="矩形 88"/>
          <p:cNvSpPr/>
          <p:nvPr/>
        </p:nvSpPr>
        <p:spPr>
          <a:xfrm>
            <a:off x="2818026" y="3821471"/>
            <a:ext cx="2007749" cy="516287"/>
          </a:xfrm>
          <a:prstGeom prst="rect">
            <a:avLst/>
          </a:prstGeom>
          <a:solidFill>
            <a:srgbClr val="6085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sp>
        <p:nvSpPr>
          <p:cNvPr id="76" name="文本框 75"/>
          <p:cNvSpPr txBox="1"/>
          <p:nvPr/>
        </p:nvSpPr>
        <p:spPr>
          <a:xfrm>
            <a:off x="3057867" y="3942738"/>
            <a:ext cx="1649943" cy="253916"/>
          </a:xfrm>
          <a:prstGeom prst="rect">
            <a:avLst/>
          </a:prstGeom>
          <a:noFill/>
        </p:spPr>
        <p:txBody>
          <a:bodyPr wrap="square" rtlCol="0">
            <a:spAutoFit/>
          </a:bodyPr>
          <a:lstStyle>
            <a:defPPr>
              <a:defRPr lang="zh-HK"/>
            </a:defPPr>
            <a:lvl1pPr>
              <a:defRPr sz="1050">
                <a:solidFill>
                  <a:schemeClr val="tx2">
                    <a:lumMod val="75000"/>
                  </a:schemeClr>
                </a:solidFill>
                <a:latin typeface="微软雅黑" panose="020B0503020204020204" pitchFamily="34" charset="-122"/>
                <a:ea typeface="微软雅黑" panose="020B0503020204020204" pitchFamily="34" charset="-122"/>
              </a:defRPr>
            </a:lvl1pPr>
          </a:lstStyle>
          <a:p>
            <a:r>
              <a:rPr lang="en-US" altLang="zh-CN" dirty="0">
                <a:solidFill>
                  <a:schemeClr val="bg1"/>
                </a:solidFill>
              </a:rPr>
              <a:t>10</a:t>
            </a:r>
            <a:r>
              <a:rPr lang="zh-CN" altLang="en-US">
                <a:solidFill>
                  <a:schemeClr val="bg1"/>
                </a:solidFill>
              </a:rPr>
              <a:t>个人        </a:t>
            </a:r>
            <a:r>
              <a:rPr lang="en-US" altLang="zh-CN" dirty="0">
                <a:solidFill>
                  <a:schemeClr val="bg1"/>
                </a:solidFill>
              </a:rPr>
              <a:t>1</a:t>
            </a:r>
            <a:r>
              <a:rPr lang="zh-CN" altLang="en-US">
                <a:solidFill>
                  <a:schemeClr val="bg1"/>
                </a:solidFill>
              </a:rPr>
              <a:t>个平台</a:t>
            </a:r>
            <a:endParaRPr lang="zh-CN" altLang="en-US">
              <a:solidFill>
                <a:schemeClr val="bg1"/>
              </a:solidFill>
            </a:endParaRPr>
          </a:p>
        </p:txBody>
      </p:sp>
      <p:cxnSp>
        <p:nvCxnSpPr>
          <p:cNvPr id="84" name="直线箭头连接符 83"/>
          <p:cNvCxnSpPr/>
          <p:nvPr/>
        </p:nvCxnSpPr>
        <p:spPr>
          <a:xfrm>
            <a:off x="3625618" y="4068878"/>
            <a:ext cx="239485"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0" name="文本框 89"/>
          <p:cNvSpPr txBox="1"/>
          <p:nvPr>
            <p:custDataLst>
              <p:tags r:id="rId10"/>
            </p:custDataLst>
          </p:nvPr>
        </p:nvSpPr>
        <p:spPr>
          <a:xfrm>
            <a:off x="896542" y="4819467"/>
            <a:ext cx="1108557" cy="461665"/>
          </a:xfrm>
          <a:prstGeom prst="rect">
            <a:avLst/>
          </a:prstGeom>
          <a:noFill/>
        </p:spPr>
        <p:txBody>
          <a:bodyPr wrap="square" rtlCol="0">
            <a:spAutoFit/>
          </a:bodyPr>
          <a:lstStyle>
            <a:defPPr>
              <a:defRPr lang="zh-HK"/>
            </a:defPPr>
            <a:lvl1pPr>
              <a:defRPr sz="1050">
                <a:solidFill>
                  <a:schemeClr val="tx2">
                    <a:lumMod val="75000"/>
                  </a:schemeClr>
                </a:solidFill>
                <a:latin typeface="微软雅黑" panose="020B0503020204020204" pitchFamily="34" charset="-122"/>
                <a:ea typeface="微软雅黑" panose="020B0503020204020204" pitchFamily="34" charset="-122"/>
              </a:defRPr>
            </a:lvl1pPr>
          </a:lstStyle>
          <a:p>
            <a:r>
              <a:rPr lang="en-US" altLang="zh-CN" sz="2400" b="1" dirty="0">
                <a:solidFill>
                  <a:schemeClr val="accent2"/>
                </a:solidFill>
              </a:rPr>
              <a:t>≥10</a:t>
            </a:r>
            <a:r>
              <a:rPr lang="zh-CN" altLang="en-US" sz="2400" b="1">
                <a:solidFill>
                  <a:schemeClr val="accent2"/>
                </a:solidFill>
              </a:rPr>
              <a:t>倍</a:t>
            </a:r>
            <a:endParaRPr lang="zh-CN" altLang="en-US" sz="2400" b="1">
              <a:solidFill>
                <a:schemeClr val="accent2"/>
              </a:solidFill>
            </a:endParaRPr>
          </a:p>
        </p:txBody>
      </p:sp>
      <p:sp>
        <p:nvSpPr>
          <p:cNvPr id="91" name="文本框 90"/>
          <p:cNvSpPr txBox="1"/>
          <p:nvPr>
            <p:custDataLst>
              <p:tags r:id="rId11"/>
            </p:custDataLst>
          </p:nvPr>
        </p:nvSpPr>
        <p:spPr>
          <a:xfrm>
            <a:off x="3109822" y="4620730"/>
            <a:ext cx="755282" cy="253916"/>
          </a:xfrm>
          <a:prstGeom prst="rect">
            <a:avLst/>
          </a:prstGeom>
          <a:noFill/>
        </p:spPr>
        <p:txBody>
          <a:bodyPr wrap="square" rtlCol="0">
            <a:spAutoFit/>
          </a:bodyPr>
          <a:lstStyle>
            <a:defPPr>
              <a:defRPr lang="zh-HK"/>
            </a:defPPr>
            <a:lvl1pPr>
              <a:defRPr sz="1050">
                <a:solidFill>
                  <a:schemeClr val="tx2">
                    <a:lumMod val="75000"/>
                  </a:schemeClr>
                </a:solidFill>
                <a:latin typeface="微软雅黑" panose="020B0503020204020204" pitchFamily="34" charset="-122"/>
                <a:ea typeface="微软雅黑" panose="020B0503020204020204" pitchFamily="34" charset="-122"/>
              </a:defRPr>
            </a:lvl1pPr>
          </a:lstStyle>
          <a:p>
            <a:r>
              <a:rPr lang="zh-CN" altLang="en-US"/>
              <a:t>节省成本</a:t>
            </a:r>
            <a:endParaRPr lang="zh-CN" altLang="en-US"/>
          </a:p>
        </p:txBody>
      </p:sp>
      <p:sp>
        <p:nvSpPr>
          <p:cNvPr id="92" name="文本框 91"/>
          <p:cNvSpPr txBox="1"/>
          <p:nvPr>
            <p:custDataLst>
              <p:tags r:id="rId12"/>
            </p:custDataLst>
          </p:nvPr>
        </p:nvSpPr>
        <p:spPr>
          <a:xfrm>
            <a:off x="3088508" y="4819467"/>
            <a:ext cx="1108557" cy="461665"/>
          </a:xfrm>
          <a:prstGeom prst="rect">
            <a:avLst/>
          </a:prstGeom>
          <a:noFill/>
        </p:spPr>
        <p:txBody>
          <a:bodyPr wrap="square" rtlCol="0">
            <a:spAutoFit/>
          </a:bodyPr>
          <a:lstStyle>
            <a:defPPr>
              <a:defRPr lang="zh-HK"/>
            </a:defPPr>
            <a:lvl1pPr>
              <a:defRPr sz="1050">
                <a:solidFill>
                  <a:schemeClr val="tx2">
                    <a:lumMod val="75000"/>
                  </a:schemeClr>
                </a:solidFill>
                <a:latin typeface="微软雅黑" panose="020B0503020204020204" pitchFamily="34" charset="-122"/>
                <a:ea typeface="微软雅黑" panose="020B0503020204020204" pitchFamily="34" charset="-122"/>
              </a:defRPr>
            </a:lvl1pPr>
          </a:lstStyle>
          <a:p>
            <a:r>
              <a:rPr lang="en-US" altLang="zh-CN" sz="2400" b="1" dirty="0">
                <a:solidFill>
                  <a:schemeClr val="accent2"/>
                </a:solidFill>
              </a:rPr>
              <a:t>≥90%</a:t>
            </a:r>
            <a:endParaRPr lang="zh-CN" altLang="en-US" sz="2400" b="1">
              <a:solidFill>
                <a:schemeClr val="accent2"/>
              </a:solidFill>
            </a:endParaRPr>
          </a:p>
        </p:txBody>
      </p:sp>
      <p:sp>
        <p:nvSpPr>
          <p:cNvPr id="93" name="上箭头 92"/>
          <p:cNvSpPr/>
          <p:nvPr/>
        </p:nvSpPr>
        <p:spPr>
          <a:xfrm rot="10800000">
            <a:off x="4164259" y="4568393"/>
            <a:ext cx="464921" cy="651250"/>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sp>
        <p:nvSpPr>
          <p:cNvPr id="94" name="椭圆 93"/>
          <p:cNvSpPr/>
          <p:nvPr/>
        </p:nvSpPr>
        <p:spPr>
          <a:xfrm>
            <a:off x="5880237" y="1345904"/>
            <a:ext cx="914400" cy="914400"/>
          </a:xfrm>
          <a:prstGeom prst="ellipse">
            <a:avLst/>
          </a:prstGeom>
          <a:solidFill>
            <a:schemeClr val="bg1">
              <a:lumMod val="85000"/>
              <a:alpha val="599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sp>
        <p:nvSpPr>
          <p:cNvPr id="95" name="椭圆 94"/>
          <p:cNvSpPr/>
          <p:nvPr/>
        </p:nvSpPr>
        <p:spPr>
          <a:xfrm>
            <a:off x="5796690" y="1260009"/>
            <a:ext cx="1081493" cy="108149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sp>
        <p:nvSpPr>
          <p:cNvPr id="96" name="椭圆 95"/>
          <p:cNvSpPr/>
          <p:nvPr/>
        </p:nvSpPr>
        <p:spPr>
          <a:xfrm>
            <a:off x="7204824" y="1345904"/>
            <a:ext cx="914400" cy="914400"/>
          </a:xfrm>
          <a:prstGeom prst="ellipse">
            <a:avLst/>
          </a:prstGeom>
          <a:solidFill>
            <a:schemeClr val="bg1">
              <a:lumMod val="85000"/>
              <a:alpha val="599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sp>
        <p:nvSpPr>
          <p:cNvPr id="97" name="椭圆 96"/>
          <p:cNvSpPr/>
          <p:nvPr/>
        </p:nvSpPr>
        <p:spPr>
          <a:xfrm>
            <a:off x="7121277" y="1260009"/>
            <a:ext cx="1081493" cy="1081493"/>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sp>
        <p:nvSpPr>
          <p:cNvPr id="98" name="椭圆 97"/>
          <p:cNvSpPr/>
          <p:nvPr/>
        </p:nvSpPr>
        <p:spPr>
          <a:xfrm>
            <a:off x="8516441" y="1345904"/>
            <a:ext cx="914400" cy="914400"/>
          </a:xfrm>
          <a:prstGeom prst="ellipse">
            <a:avLst/>
          </a:prstGeom>
          <a:solidFill>
            <a:schemeClr val="bg1">
              <a:lumMod val="85000"/>
              <a:alpha val="599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sp>
        <p:nvSpPr>
          <p:cNvPr id="99" name="椭圆 98"/>
          <p:cNvSpPr/>
          <p:nvPr/>
        </p:nvSpPr>
        <p:spPr>
          <a:xfrm>
            <a:off x="8432894" y="1260009"/>
            <a:ext cx="1081493" cy="1081493"/>
          </a:xfrm>
          <a:prstGeom prst="ellipse">
            <a:avLst/>
          </a:prstGeom>
          <a:noFill/>
          <a:ln>
            <a:solidFill>
              <a:srgbClr val="00C4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sp>
        <p:nvSpPr>
          <p:cNvPr id="100" name="椭圆 99"/>
          <p:cNvSpPr/>
          <p:nvPr/>
        </p:nvSpPr>
        <p:spPr>
          <a:xfrm>
            <a:off x="9809442" y="1345904"/>
            <a:ext cx="914400" cy="914400"/>
          </a:xfrm>
          <a:prstGeom prst="ellipse">
            <a:avLst/>
          </a:prstGeom>
          <a:solidFill>
            <a:schemeClr val="bg1">
              <a:lumMod val="85000"/>
              <a:alpha val="599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sp>
        <p:nvSpPr>
          <p:cNvPr id="101" name="椭圆 100"/>
          <p:cNvSpPr/>
          <p:nvPr/>
        </p:nvSpPr>
        <p:spPr>
          <a:xfrm>
            <a:off x="9725895" y="1260009"/>
            <a:ext cx="1081493" cy="1081493"/>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sp>
        <p:nvSpPr>
          <p:cNvPr id="102" name="文本框 101"/>
          <p:cNvSpPr txBox="1"/>
          <p:nvPr/>
        </p:nvSpPr>
        <p:spPr>
          <a:xfrm>
            <a:off x="5721625" y="1530843"/>
            <a:ext cx="1287780" cy="523220"/>
          </a:xfrm>
          <a:prstGeom prst="rect">
            <a:avLst/>
          </a:prstGeom>
          <a:noFill/>
        </p:spPr>
        <p:txBody>
          <a:bodyPr wrap="square" rtlCol="0">
            <a:spAutoFit/>
          </a:bodyPr>
          <a:lstStyle/>
          <a:p>
            <a:pPr algn="ctr"/>
            <a:r>
              <a:rPr lang="zh-CN" altLang="en-US" sz="1400" b="1">
                <a:solidFill>
                  <a:schemeClr val="accent1"/>
                </a:solidFill>
                <a:latin typeface="微软雅黑" panose="020B0503020204020204" pitchFamily="34" charset="-122"/>
                <a:ea typeface="微软雅黑" panose="020B0503020204020204" pitchFamily="34" charset="-122"/>
              </a:rPr>
              <a:t>资产</a:t>
            </a:r>
            <a:endParaRPr lang="en-US" altLang="zh-CN" sz="1400" b="1" dirty="0">
              <a:solidFill>
                <a:schemeClr val="accent1"/>
              </a:solidFill>
              <a:latin typeface="微软雅黑" panose="020B0503020204020204" pitchFamily="34" charset="-122"/>
              <a:ea typeface="微软雅黑" panose="020B0503020204020204" pitchFamily="34" charset="-122"/>
            </a:endParaRPr>
          </a:p>
          <a:p>
            <a:pPr algn="ctr"/>
            <a:r>
              <a:rPr lang="zh-CN" altLang="en-US" sz="1400" b="1">
                <a:solidFill>
                  <a:schemeClr val="accent1"/>
                </a:solidFill>
                <a:latin typeface="微软雅黑" panose="020B0503020204020204" pitchFamily="34" charset="-122"/>
                <a:ea typeface="微软雅黑" panose="020B0503020204020204" pitchFamily="34" charset="-122"/>
              </a:rPr>
              <a:t>穿透管理</a:t>
            </a:r>
            <a:endParaRPr lang="zh-CN" altLang="en-US" sz="1400" b="1">
              <a:solidFill>
                <a:schemeClr val="accent1"/>
              </a:solidFill>
              <a:latin typeface="微软雅黑" panose="020B0503020204020204" pitchFamily="34" charset="-122"/>
              <a:ea typeface="微软雅黑" panose="020B0503020204020204" pitchFamily="34" charset="-122"/>
            </a:endParaRPr>
          </a:p>
        </p:txBody>
      </p:sp>
      <p:sp>
        <p:nvSpPr>
          <p:cNvPr id="103" name="文本框 102"/>
          <p:cNvSpPr txBox="1"/>
          <p:nvPr/>
        </p:nvSpPr>
        <p:spPr>
          <a:xfrm>
            <a:off x="7033242" y="1539145"/>
            <a:ext cx="1287780" cy="523220"/>
          </a:xfrm>
          <a:prstGeom prst="rect">
            <a:avLst/>
          </a:prstGeom>
          <a:noFill/>
        </p:spPr>
        <p:txBody>
          <a:bodyPr wrap="square" rtlCol="0">
            <a:spAutoFit/>
          </a:bodyPr>
          <a:lstStyle>
            <a:defPPr>
              <a:defRPr lang="zh-HK"/>
            </a:defPPr>
            <a:lvl1pPr algn="ctr">
              <a:defRPr sz="1400" b="1">
                <a:solidFill>
                  <a:schemeClr val="accent1"/>
                </a:solidFill>
                <a:latin typeface="微软雅黑" panose="020B0503020204020204" pitchFamily="34" charset="-122"/>
                <a:ea typeface="微软雅黑" panose="020B0503020204020204" pitchFamily="34" charset="-122"/>
              </a:defRPr>
            </a:lvl1pPr>
          </a:lstStyle>
          <a:p>
            <a:r>
              <a:rPr lang="zh-CN" altLang="en-US">
                <a:solidFill>
                  <a:schemeClr val="accent2"/>
                </a:solidFill>
              </a:rPr>
              <a:t>实时监控</a:t>
            </a:r>
            <a:endParaRPr lang="en-US" altLang="zh-CN" dirty="0">
              <a:solidFill>
                <a:schemeClr val="accent2"/>
              </a:solidFill>
            </a:endParaRPr>
          </a:p>
          <a:p>
            <a:r>
              <a:rPr lang="zh-CN" altLang="en-US">
                <a:solidFill>
                  <a:schemeClr val="accent2"/>
                </a:solidFill>
              </a:rPr>
              <a:t>大盘</a:t>
            </a:r>
            <a:endParaRPr lang="zh-CN" altLang="en-US">
              <a:solidFill>
                <a:schemeClr val="accent2"/>
              </a:solidFill>
            </a:endParaRPr>
          </a:p>
        </p:txBody>
      </p:sp>
      <p:sp>
        <p:nvSpPr>
          <p:cNvPr id="104" name="文本框 103"/>
          <p:cNvSpPr txBox="1"/>
          <p:nvPr/>
        </p:nvSpPr>
        <p:spPr>
          <a:xfrm>
            <a:off x="9622751" y="1571840"/>
            <a:ext cx="1287780" cy="523220"/>
          </a:xfrm>
          <a:prstGeom prst="rect">
            <a:avLst/>
          </a:prstGeom>
          <a:noFill/>
        </p:spPr>
        <p:txBody>
          <a:bodyPr wrap="square" rtlCol="0">
            <a:spAutoFit/>
          </a:bodyPr>
          <a:lstStyle>
            <a:defPPr>
              <a:defRPr lang="zh-HK"/>
            </a:defPPr>
            <a:lvl1pPr algn="ctr">
              <a:defRPr sz="1400" b="1">
                <a:solidFill>
                  <a:schemeClr val="accent3"/>
                </a:solidFill>
                <a:latin typeface="微软雅黑" panose="020B0503020204020204" pitchFamily="34" charset="-122"/>
                <a:ea typeface="微软雅黑" panose="020B0503020204020204" pitchFamily="34" charset="-122"/>
              </a:defRPr>
            </a:lvl1pPr>
          </a:lstStyle>
          <a:p>
            <a:r>
              <a:rPr lang="zh-CN" altLang="en-US">
                <a:solidFill>
                  <a:schemeClr val="accent4"/>
                </a:solidFill>
              </a:rPr>
              <a:t>分级预警</a:t>
            </a:r>
            <a:endParaRPr lang="en-US" altLang="zh-CN" dirty="0">
              <a:solidFill>
                <a:schemeClr val="accent4"/>
              </a:solidFill>
            </a:endParaRPr>
          </a:p>
          <a:p>
            <a:r>
              <a:rPr lang="zh-CN" altLang="en-US">
                <a:solidFill>
                  <a:schemeClr val="accent4"/>
                </a:solidFill>
              </a:rPr>
              <a:t>与触达</a:t>
            </a:r>
            <a:endParaRPr lang="zh-CN" altLang="en-US">
              <a:solidFill>
                <a:schemeClr val="accent4"/>
              </a:solidFill>
            </a:endParaRPr>
          </a:p>
        </p:txBody>
      </p:sp>
      <p:sp>
        <p:nvSpPr>
          <p:cNvPr id="105" name="文本框 104"/>
          <p:cNvSpPr txBox="1"/>
          <p:nvPr/>
        </p:nvSpPr>
        <p:spPr>
          <a:xfrm>
            <a:off x="8330625" y="1551350"/>
            <a:ext cx="1287780" cy="523220"/>
          </a:xfrm>
          <a:prstGeom prst="rect">
            <a:avLst/>
          </a:prstGeom>
          <a:noFill/>
        </p:spPr>
        <p:txBody>
          <a:bodyPr wrap="square" rtlCol="0">
            <a:spAutoFit/>
          </a:bodyPr>
          <a:lstStyle>
            <a:defPPr>
              <a:defRPr lang="zh-HK"/>
            </a:defPPr>
            <a:lvl1pPr algn="ctr">
              <a:defRPr sz="1400" b="1">
                <a:solidFill>
                  <a:schemeClr val="accent2"/>
                </a:solidFill>
                <a:latin typeface="微软雅黑" panose="020B0503020204020204" pitchFamily="34" charset="-122"/>
                <a:ea typeface="微软雅黑" panose="020B0503020204020204" pitchFamily="34" charset="-122"/>
              </a:defRPr>
            </a:lvl1pPr>
          </a:lstStyle>
          <a:p>
            <a:r>
              <a:rPr lang="zh-CN" altLang="en-US">
                <a:solidFill>
                  <a:srgbClr val="00C45B"/>
                </a:solidFill>
              </a:rPr>
              <a:t>资产质量</a:t>
            </a:r>
            <a:endParaRPr lang="en-US" altLang="zh-CN" dirty="0">
              <a:solidFill>
                <a:srgbClr val="00C45B"/>
              </a:solidFill>
            </a:endParaRPr>
          </a:p>
          <a:p>
            <a:r>
              <a:rPr lang="zh-CN" altLang="en-US">
                <a:solidFill>
                  <a:srgbClr val="00C45B"/>
                </a:solidFill>
              </a:rPr>
              <a:t>对比</a:t>
            </a:r>
            <a:endParaRPr lang="zh-CN" altLang="en-US">
              <a:solidFill>
                <a:srgbClr val="00C45B"/>
              </a:solidFill>
            </a:endParaRPr>
          </a:p>
        </p:txBody>
      </p:sp>
      <p:grpSp>
        <p:nvGrpSpPr>
          <p:cNvPr id="106" name="组合 105"/>
          <p:cNvGrpSpPr/>
          <p:nvPr/>
        </p:nvGrpSpPr>
        <p:grpSpPr>
          <a:xfrm>
            <a:off x="5796690" y="2572135"/>
            <a:ext cx="5158740" cy="387350"/>
            <a:chOff x="5448" y="2267"/>
            <a:chExt cx="7749" cy="610"/>
          </a:xfrm>
        </p:grpSpPr>
        <p:grpSp>
          <p:nvGrpSpPr>
            <p:cNvPr id="107" name="组合 106"/>
            <p:cNvGrpSpPr/>
            <p:nvPr/>
          </p:nvGrpSpPr>
          <p:grpSpPr>
            <a:xfrm>
              <a:off x="5448" y="2285"/>
              <a:ext cx="3882" cy="592"/>
              <a:chOff x="861" y="1849"/>
              <a:chExt cx="5682" cy="592"/>
            </a:xfrm>
          </p:grpSpPr>
          <p:grpSp>
            <p:nvGrpSpPr>
              <p:cNvPr id="113" name="组合 112"/>
              <p:cNvGrpSpPr/>
              <p:nvPr>
                <p:custDataLst>
                  <p:tags r:id="rId13"/>
                </p:custDataLst>
              </p:nvPr>
            </p:nvGrpSpPr>
            <p:grpSpPr>
              <a:xfrm>
                <a:off x="861" y="2321"/>
                <a:ext cx="5682" cy="120"/>
                <a:chOff x="861" y="2321"/>
                <a:chExt cx="5682" cy="120"/>
              </a:xfrm>
            </p:grpSpPr>
            <p:sp>
              <p:nvSpPr>
                <p:cNvPr id="115" name="矩形 114"/>
                <p:cNvSpPr/>
                <p:nvPr>
                  <p:custDataLst>
                    <p:tags r:id="rId14"/>
                  </p:custDataLst>
                </p:nvPr>
              </p:nvSpPr>
              <p:spPr>
                <a:xfrm flipV="1">
                  <a:off x="861" y="2321"/>
                  <a:ext cx="5682" cy="12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16" name="任意多边形 81"/>
                <p:cNvSpPr/>
                <p:nvPr>
                  <p:custDataLst>
                    <p:tags r:id="rId15"/>
                  </p:custDataLst>
                </p:nvPr>
              </p:nvSpPr>
              <p:spPr>
                <a:xfrm>
                  <a:off x="861" y="2321"/>
                  <a:ext cx="1398" cy="120"/>
                </a:xfrm>
                <a:custGeom>
                  <a:avLst/>
                  <a:gdLst>
                    <a:gd name="connisteX0" fmla="*/ 0 w 2625090"/>
                    <a:gd name="connsiteY0" fmla="*/ 0 h 243840"/>
                    <a:gd name="connisteX1" fmla="*/ 2625090 w 2625090"/>
                    <a:gd name="connsiteY1" fmla="*/ 0 h 243840"/>
                    <a:gd name="connisteX2" fmla="*/ 2484755 w 2625090"/>
                    <a:gd name="connsiteY2" fmla="*/ 243840 h 243840"/>
                    <a:gd name="connisteX3" fmla="*/ 0 w 2625090"/>
                    <a:gd name="connsiteY3" fmla="*/ 243840 h 243840"/>
                    <a:gd name="connisteX4" fmla="*/ 0 w 2625090"/>
                    <a:gd name="connsiteY4" fmla="*/ 0 h 243840"/>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2625090" h="243840">
                      <a:moveTo>
                        <a:pt x="0" y="0"/>
                      </a:moveTo>
                      <a:lnTo>
                        <a:pt x="2625090" y="0"/>
                      </a:lnTo>
                      <a:lnTo>
                        <a:pt x="2484755" y="243840"/>
                      </a:lnTo>
                      <a:lnTo>
                        <a:pt x="0" y="24384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sp>
            <p:nvSpPr>
              <p:cNvPr id="114" name="Title 6"/>
              <p:cNvSpPr txBox="1"/>
              <p:nvPr>
                <p:custDataLst>
                  <p:tags r:id="rId16"/>
                </p:custDataLst>
              </p:nvPr>
            </p:nvSpPr>
            <p:spPr>
              <a:xfrm>
                <a:off x="861" y="1849"/>
                <a:ext cx="4873" cy="453"/>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a:lnSpc>
                    <a:spcPct val="100000"/>
                  </a:lnSpc>
                  <a:spcBef>
                    <a:spcPts val="1000"/>
                  </a:spcBef>
                  <a:spcAft>
                    <a:spcPts val="0"/>
                  </a:spcAft>
                  <a:buSzPct val="100000"/>
                  <a:buNone/>
                </a:pPr>
                <a:r>
                  <a:rPr lang="zh-CN" altLang="en-US" sz="1400" spc="159">
                    <a:ln w="3175">
                      <a:noFill/>
                      <a:prstDash val="dash"/>
                    </a:ln>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多渠道</a:t>
                </a:r>
                <a:r>
                  <a:rPr altLang="zh-CN" sz="1400" spc="159" dirty="0">
                    <a:ln w="3175">
                      <a:noFill/>
                      <a:prstDash val="dash"/>
                    </a:ln>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spc="159">
                    <a:ln w="3175">
                      <a:noFill/>
                      <a:prstDash val="dash"/>
                    </a:ln>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业务条线监控</a:t>
                </a:r>
                <a:endParaRPr lang="zh-CN" altLang="en-US" sz="1400" spc="159">
                  <a:ln w="3175">
                    <a:noFill/>
                    <a:prstDash val="dash"/>
                  </a:ln>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grpSp>
          <p:nvGrpSpPr>
            <p:cNvPr id="108" name="组合 107"/>
            <p:cNvGrpSpPr/>
            <p:nvPr/>
          </p:nvGrpSpPr>
          <p:grpSpPr>
            <a:xfrm flipH="1">
              <a:off x="9381" y="2267"/>
              <a:ext cx="3816" cy="610"/>
              <a:chOff x="861" y="1831"/>
              <a:chExt cx="5682" cy="610"/>
            </a:xfrm>
          </p:grpSpPr>
          <p:grpSp>
            <p:nvGrpSpPr>
              <p:cNvPr id="109" name="组合 108"/>
              <p:cNvGrpSpPr/>
              <p:nvPr>
                <p:custDataLst>
                  <p:tags r:id="rId17"/>
                </p:custDataLst>
              </p:nvPr>
            </p:nvGrpSpPr>
            <p:grpSpPr>
              <a:xfrm>
                <a:off x="861" y="2321"/>
                <a:ext cx="5682" cy="120"/>
                <a:chOff x="861" y="2321"/>
                <a:chExt cx="5682" cy="120"/>
              </a:xfrm>
            </p:grpSpPr>
            <p:sp>
              <p:nvSpPr>
                <p:cNvPr id="111" name="矩形 110"/>
                <p:cNvSpPr/>
                <p:nvPr>
                  <p:custDataLst>
                    <p:tags r:id="rId18"/>
                  </p:custDataLst>
                </p:nvPr>
              </p:nvSpPr>
              <p:spPr>
                <a:xfrm flipV="1">
                  <a:off x="861" y="2321"/>
                  <a:ext cx="5682" cy="12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87"/>
                <p:cNvSpPr/>
                <p:nvPr>
                  <p:custDataLst>
                    <p:tags r:id="rId19"/>
                  </p:custDataLst>
                </p:nvPr>
              </p:nvSpPr>
              <p:spPr>
                <a:xfrm>
                  <a:off x="861" y="2321"/>
                  <a:ext cx="1398" cy="120"/>
                </a:xfrm>
                <a:custGeom>
                  <a:avLst/>
                  <a:gdLst>
                    <a:gd name="connisteX0" fmla="*/ 0 w 2625090"/>
                    <a:gd name="connsiteY0" fmla="*/ 0 h 243840"/>
                    <a:gd name="connisteX1" fmla="*/ 2625090 w 2625090"/>
                    <a:gd name="connsiteY1" fmla="*/ 0 h 243840"/>
                    <a:gd name="connisteX2" fmla="*/ 2484755 w 2625090"/>
                    <a:gd name="connsiteY2" fmla="*/ 243840 h 243840"/>
                    <a:gd name="connisteX3" fmla="*/ 0 w 2625090"/>
                    <a:gd name="connsiteY3" fmla="*/ 243840 h 243840"/>
                    <a:gd name="connisteX4" fmla="*/ 0 w 2625090"/>
                    <a:gd name="connsiteY4" fmla="*/ 0 h 243840"/>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2625090" h="243840">
                      <a:moveTo>
                        <a:pt x="0" y="0"/>
                      </a:moveTo>
                      <a:lnTo>
                        <a:pt x="2625090" y="0"/>
                      </a:lnTo>
                      <a:lnTo>
                        <a:pt x="2484755" y="243840"/>
                      </a:lnTo>
                      <a:lnTo>
                        <a:pt x="0" y="24384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0" name="Title 6"/>
              <p:cNvSpPr txBox="1"/>
              <p:nvPr>
                <p:custDataLst>
                  <p:tags r:id="rId20"/>
                </p:custDataLst>
              </p:nvPr>
            </p:nvSpPr>
            <p:spPr>
              <a:xfrm>
                <a:off x="862" y="1831"/>
                <a:ext cx="4698" cy="453"/>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r">
                  <a:lnSpc>
                    <a:spcPct val="100000"/>
                  </a:lnSpc>
                  <a:spcBef>
                    <a:spcPts val="1000"/>
                  </a:spcBef>
                  <a:spcAft>
                    <a:spcPts val="0"/>
                  </a:spcAft>
                  <a:buSzPct val="100000"/>
                  <a:buNone/>
                </a:pPr>
                <a:r>
                  <a:rPr lang="zh-CN" altLang="en-US" sz="1400" spc="159">
                    <a:ln w="3175">
                      <a:noFill/>
                      <a:prstDash val="dash"/>
                    </a:ln>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全流程实时</a:t>
                </a:r>
                <a:r>
                  <a:rPr altLang="zh-CN" sz="1400" spc="159" dirty="0">
                    <a:ln w="3175">
                      <a:noFill/>
                      <a:prstDash val="dash"/>
                    </a:ln>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spc="159">
                    <a:ln w="3175">
                      <a:noFill/>
                      <a:prstDash val="dash"/>
                    </a:ln>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历史监控</a:t>
                </a:r>
                <a:endParaRPr lang="zh-CN" altLang="en-US" sz="1400" spc="159">
                  <a:ln w="3175">
                    <a:noFill/>
                    <a:prstDash val="dash"/>
                  </a:ln>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grpSp>
      <p:grpSp>
        <p:nvGrpSpPr>
          <p:cNvPr id="117" name="组合 116"/>
          <p:cNvGrpSpPr/>
          <p:nvPr/>
        </p:nvGrpSpPr>
        <p:grpSpPr>
          <a:xfrm>
            <a:off x="5770030" y="3035050"/>
            <a:ext cx="5186035" cy="408305"/>
            <a:chOff x="5407" y="2234"/>
            <a:chExt cx="7790" cy="643"/>
          </a:xfrm>
        </p:grpSpPr>
        <p:grpSp>
          <p:nvGrpSpPr>
            <p:cNvPr id="118" name="组合 117"/>
            <p:cNvGrpSpPr/>
            <p:nvPr/>
          </p:nvGrpSpPr>
          <p:grpSpPr>
            <a:xfrm>
              <a:off x="5407" y="2234"/>
              <a:ext cx="3923" cy="643"/>
              <a:chOff x="801" y="1798"/>
              <a:chExt cx="5742" cy="643"/>
            </a:xfrm>
          </p:grpSpPr>
          <p:grpSp>
            <p:nvGrpSpPr>
              <p:cNvPr id="124" name="组合 123"/>
              <p:cNvGrpSpPr/>
              <p:nvPr>
                <p:custDataLst>
                  <p:tags r:id="rId21"/>
                </p:custDataLst>
              </p:nvPr>
            </p:nvGrpSpPr>
            <p:grpSpPr>
              <a:xfrm>
                <a:off x="861" y="2321"/>
                <a:ext cx="5682" cy="120"/>
                <a:chOff x="861" y="2321"/>
                <a:chExt cx="5682" cy="120"/>
              </a:xfrm>
            </p:grpSpPr>
            <p:sp>
              <p:nvSpPr>
                <p:cNvPr id="126" name="矩形 125"/>
                <p:cNvSpPr/>
                <p:nvPr>
                  <p:custDataLst>
                    <p:tags r:id="rId22"/>
                  </p:custDataLst>
                </p:nvPr>
              </p:nvSpPr>
              <p:spPr>
                <a:xfrm flipV="1">
                  <a:off x="861" y="2321"/>
                  <a:ext cx="5682" cy="12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27" name="任意多边形 157"/>
                <p:cNvSpPr/>
                <p:nvPr>
                  <p:custDataLst>
                    <p:tags r:id="rId23"/>
                  </p:custDataLst>
                </p:nvPr>
              </p:nvSpPr>
              <p:spPr>
                <a:xfrm>
                  <a:off x="861" y="2321"/>
                  <a:ext cx="1398" cy="120"/>
                </a:xfrm>
                <a:custGeom>
                  <a:avLst/>
                  <a:gdLst>
                    <a:gd name="connisteX0" fmla="*/ 0 w 2625090"/>
                    <a:gd name="connsiteY0" fmla="*/ 0 h 243840"/>
                    <a:gd name="connisteX1" fmla="*/ 2625090 w 2625090"/>
                    <a:gd name="connsiteY1" fmla="*/ 0 h 243840"/>
                    <a:gd name="connisteX2" fmla="*/ 2484755 w 2625090"/>
                    <a:gd name="connsiteY2" fmla="*/ 243840 h 243840"/>
                    <a:gd name="connisteX3" fmla="*/ 0 w 2625090"/>
                    <a:gd name="connsiteY3" fmla="*/ 243840 h 243840"/>
                    <a:gd name="connisteX4" fmla="*/ 0 w 2625090"/>
                    <a:gd name="connsiteY4" fmla="*/ 0 h 243840"/>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2625090" h="243840">
                      <a:moveTo>
                        <a:pt x="0" y="0"/>
                      </a:moveTo>
                      <a:lnTo>
                        <a:pt x="2625090" y="0"/>
                      </a:lnTo>
                      <a:lnTo>
                        <a:pt x="2484755" y="243840"/>
                      </a:lnTo>
                      <a:lnTo>
                        <a:pt x="0" y="24384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sp>
            <p:nvSpPr>
              <p:cNvPr id="125" name="Title 6"/>
              <p:cNvSpPr txBox="1"/>
              <p:nvPr>
                <p:custDataLst>
                  <p:tags r:id="rId24"/>
                </p:custDataLst>
              </p:nvPr>
            </p:nvSpPr>
            <p:spPr>
              <a:xfrm>
                <a:off x="801" y="1798"/>
                <a:ext cx="4873" cy="453"/>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a:lnSpc>
                    <a:spcPct val="100000"/>
                  </a:lnSpc>
                  <a:spcBef>
                    <a:spcPts val="1000"/>
                  </a:spcBef>
                  <a:spcAft>
                    <a:spcPts val="0"/>
                  </a:spcAft>
                  <a:buSzPct val="100000"/>
                  <a:buNone/>
                </a:pPr>
                <a:r>
                  <a:rPr lang="zh-CN" altLang="en-US" sz="1400" spc="159">
                    <a:ln w="3175">
                      <a:noFill/>
                      <a:prstDash val="dash"/>
                    </a:ln>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指标稳定性监控</a:t>
                </a:r>
                <a:endParaRPr lang="zh-CN" altLang="en-US" sz="1400" spc="159">
                  <a:ln w="3175">
                    <a:noFill/>
                    <a:prstDash val="dash"/>
                  </a:ln>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grpSp>
          <p:nvGrpSpPr>
            <p:cNvPr id="119" name="组合 118"/>
            <p:cNvGrpSpPr/>
            <p:nvPr/>
          </p:nvGrpSpPr>
          <p:grpSpPr>
            <a:xfrm flipH="1">
              <a:off x="9381" y="2267"/>
              <a:ext cx="3816" cy="610"/>
              <a:chOff x="861" y="1831"/>
              <a:chExt cx="5682" cy="610"/>
            </a:xfrm>
          </p:grpSpPr>
          <p:grpSp>
            <p:nvGrpSpPr>
              <p:cNvPr id="120" name="组合 119"/>
              <p:cNvGrpSpPr/>
              <p:nvPr>
                <p:custDataLst>
                  <p:tags r:id="rId25"/>
                </p:custDataLst>
              </p:nvPr>
            </p:nvGrpSpPr>
            <p:grpSpPr>
              <a:xfrm>
                <a:off x="861" y="2321"/>
                <a:ext cx="5682" cy="120"/>
                <a:chOff x="861" y="2321"/>
                <a:chExt cx="5682" cy="120"/>
              </a:xfrm>
            </p:grpSpPr>
            <p:sp>
              <p:nvSpPr>
                <p:cNvPr id="122" name="矩形 121"/>
                <p:cNvSpPr/>
                <p:nvPr>
                  <p:custDataLst>
                    <p:tags r:id="rId26"/>
                  </p:custDataLst>
                </p:nvPr>
              </p:nvSpPr>
              <p:spPr>
                <a:xfrm flipV="1">
                  <a:off x="861" y="2321"/>
                  <a:ext cx="5682" cy="12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任意多边形 162"/>
                <p:cNvSpPr/>
                <p:nvPr>
                  <p:custDataLst>
                    <p:tags r:id="rId27"/>
                  </p:custDataLst>
                </p:nvPr>
              </p:nvSpPr>
              <p:spPr>
                <a:xfrm>
                  <a:off x="861" y="2321"/>
                  <a:ext cx="1398" cy="120"/>
                </a:xfrm>
                <a:custGeom>
                  <a:avLst/>
                  <a:gdLst>
                    <a:gd name="connisteX0" fmla="*/ 0 w 2625090"/>
                    <a:gd name="connsiteY0" fmla="*/ 0 h 243840"/>
                    <a:gd name="connisteX1" fmla="*/ 2625090 w 2625090"/>
                    <a:gd name="connsiteY1" fmla="*/ 0 h 243840"/>
                    <a:gd name="connisteX2" fmla="*/ 2484755 w 2625090"/>
                    <a:gd name="connsiteY2" fmla="*/ 243840 h 243840"/>
                    <a:gd name="connisteX3" fmla="*/ 0 w 2625090"/>
                    <a:gd name="connsiteY3" fmla="*/ 243840 h 243840"/>
                    <a:gd name="connisteX4" fmla="*/ 0 w 2625090"/>
                    <a:gd name="connsiteY4" fmla="*/ 0 h 243840"/>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2625090" h="243840">
                      <a:moveTo>
                        <a:pt x="0" y="0"/>
                      </a:moveTo>
                      <a:lnTo>
                        <a:pt x="2625090" y="0"/>
                      </a:lnTo>
                      <a:lnTo>
                        <a:pt x="2484755" y="243840"/>
                      </a:lnTo>
                      <a:lnTo>
                        <a:pt x="0" y="24384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1" name="Title 6"/>
              <p:cNvSpPr txBox="1"/>
              <p:nvPr>
                <p:custDataLst>
                  <p:tags r:id="rId28"/>
                </p:custDataLst>
              </p:nvPr>
            </p:nvSpPr>
            <p:spPr>
              <a:xfrm>
                <a:off x="862" y="1831"/>
                <a:ext cx="4698" cy="453"/>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r">
                  <a:lnSpc>
                    <a:spcPct val="100000"/>
                  </a:lnSpc>
                  <a:spcBef>
                    <a:spcPts val="1000"/>
                  </a:spcBef>
                  <a:spcAft>
                    <a:spcPts val="0"/>
                  </a:spcAft>
                  <a:buSzPct val="100000"/>
                  <a:buNone/>
                </a:pPr>
                <a:r>
                  <a:rPr lang="zh-CN" altLang="en-US" sz="1400" spc="159">
                    <a:ln w="3175">
                      <a:noFill/>
                      <a:prstDash val="dash"/>
                    </a:ln>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指标可视化监控</a:t>
                </a:r>
                <a:endParaRPr lang="zh-CN" altLang="en-US" sz="1400" spc="159">
                  <a:ln w="3175">
                    <a:noFill/>
                    <a:prstDash val="dash"/>
                  </a:ln>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grpSp>
      <p:sp>
        <p:nvSpPr>
          <p:cNvPr id="128" name="矩形 127"/>
          <p:cNvSpPr/>
          <p:nvPr/>
        </p:nvSpPr>
        <p:spPr>
          <a:xfrm>
            <a:off x="5845904" y="5940486"/>
            <a:ext cx="5109079" cy="271145"/>
          </a:xfrm>
          <a:prstGeom prst="rect">
            <a:avLst/>
          </a:prstGeom>
          <a:solidFill>
            <a:schemeClr val="bg1">
              <a:lumMod val="85000"/>
              <a:alpha val="59737"/>
            </a:schemeClr>
          </a:solidFill>
          <a:effectLst/>
        </p:spPr>
        <p:style>
          <a:lnRef idx="0">
            <a:schemeClr val="accent1"/>
          </a:lnRef>
          <a:fillRef idx="3">
            <a:schemeClr val="accent1"/>
          </a:fillRef>
          <a:effectRef idx="3">
            <a:schemeClr val="accent1"/>
          </a:effectRef>
          <a:fontRef idx="minor">
            <a:schemeClr val="lt1"/>
          </a:fontRef>
        </p:style>
        <p:txBody>
          <a:bodyPr rtlCol="0" anchor="ctr"/>
          <a:lstStyle/>
          <a:p>
            <a:pPr algn="ctr" eaLnBrk="1" fontAlgn="auto" hangingPunct="1">
              <a:spcBef>
                <a:spcPts val="0"/>
              </a:spcBef>
              <a:spcAft>
                <a:spcPts val="0"/>
              </a:spcAft>
            </a:pPr>
            <a:r>
              <a:rPr kumimoji="1" lang="zh-CN" altLang="en-US" sz="1400" b="1">
                <a:solidFill>
                  <a:schemeClr val="tx2">
                    <a:lumMod val="75000"/>
                  </a:schemeClr>
                </a:solidFill>
                <a:latin typeface="微软雅黑" panose="020B0503020204020204" pitchFamily="34" charset="-122"/>
                <a:ea typeface="微软雅黑" panose="020B0503020204020204" pitchFamily="34" charset="-122"/>
              </a:rPr>
              <a:t>资方底层数据</a:t>
            </a:r>
            <a:endParaRPr kumimoji="1" lang="zh-CN" altLang="en-US" sz="1400" b="1">
              <a:solidFill>
                <a:schemeClr val="tx2">
                  <a:lumMod val="75000"/>
                </a:schemeClr>
              </a:solidFill>
              <a:latin typeface="微软雅黑" panose="020B0503020204020204" pitchFamily="34" charset="-122"/>
              <a:ea typeface="微软雅黑" panose="020B0503020204020204" pitchFamily="34" charset="-122"/>
            </a:endParaRPr>
          </a:p>
        </p:txBody>
      </p:sp>
      <p:grpSp>
        <p:nvGrpSpPr>
          <p:cNvPr id="129" name="组合 128"/>
          <p:cNvGrpSpPr/>
          <p:nvPr/>
        </p:nvGrpSpPr>
        <p:grpSpPr>
          <a:xfrm>
            <a:off x="7794084" y="5592506"/>
            <a:ext cx="1277620" cy="297815"/>
            <a:chOff x="4430" y="6529"/>
            <a:chExt cx="2012" cy="469"/>
          </a:xfrm>
          <a:solidFill>
            <a:schemeClr val="accent3"/>
          </a:solidFill>
        </p:grpSpPr>
        <p:sp>
          <p:nvSpPr>
            <p:cNvPr id="130" name="流程图: 合并 45"/>
            <p:cNvSpPr/>
            <p:nvPr/>
          </p:nvSpPr>
          <p:spPr>
            <a:xfrm rot="10800000">
              <a:off x="5856" y="6529"/>
              <a:ext cx="586" cy="461"/>
            </a:xfrm>
            <a:prstGeom prst="flowChartMerg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sp>
          <p:nvSpPr>
            <p:cNvPr id="131" name="流程图: 合并 46"/>
            <p:cNvSpPr/>
            <p:nvPr/>
          </p:nvSpPr>
          <p:spPr>
            <a:xfrm rot="10800000">
              <a:off x="4430" y="6538"/>
              <a:ext cx="586" cy="461"/>
            </a:xfrm>
            <a:prstGeom prst="flowChartMerg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grpSp>
      <p:sp>
        <p:nvSpPr>
          <p:cNvPr id="132" name="文本框 131"/>
          <p:cNvSpPr txBox="1"/>
          <p:nvPr/>
        </p:nvSpPr>
        <p:spPr>
          <a:xfrm>
            <a:off x="8032209" y="5622331"/>
            <a:ext cx="763270" cy="253916"/>
          </a:xfrm>
          <a:prstGeom prst="rect">
            <a:avLst/>
          </a:prstGeom>
          <a:noFill/>
          <a:extLst>
            <a:ext uri="{909E8E84-426E-40DD-AFC4-6F175D3DCCD1}">
              <a14:hiddenFill xmlns:a14="http://schemas.microsoft.com/office/drawing/2010/main">
                <a:gradFill>
                  <a:gsLst>
                    <a:gs pos="100000">
                      <a:srgbClr val="FFC000"/>
                    </a:gs>
                    <a:gs pos="6000">
                      <a:srgbClr val="92D050"/>
                    </a:gs>
                  </a:gsLst>
                  <a:lin ang="5400000" scaled="1"/>
                </a:gradFill>
              </a14:hiddenFill>
            </a:ext>
          </a:extLst>
        </p:spPr>
        <p:txBody>
          <a:bodyPr wrap="square" rtlCol="0" anchor="ctr" anchorCtr="0">
            <a:spAutoFit/>
          </a:bodyPr>
          <a:lstStyle/>
          <a:p>
            <a:pPr algn="ctr"/>
            <a:r>
              <a:rPr lang="zh-CN" altLang="en-US" sz="1050" i="1">
                <a:solidFill>
                  <a:schemeClr val="bg2">
                    <a:lumMod val="50000"/>
                  </a:schemeClr>
                </a:solidFill>
                <a:effectLst/>
                <a:latin typeface="微软雅黑" panose="020B0503020204020204" pitchFamily="34" charset="-122"/>
                <a:ea typeface="微软雅黑" panose="020B0503020204020204" pitchFamily="34" charset="-122"/>
              </a:rPr>
              <a:t>映射</a:t>
            </a:r>
            <a:r>
              <a:rPr lang="en-US" altLang="zh-CN" sz="1050" i="1" dirty="0">
                <a:solidFill>
                  <a:schemeClr val="bg2">
                    <a:lumMod val="50000"/>
                  </a:schemeClr>
                </a:solidFill>
                <a:effectLst/>
                <a:latin typeface="微软雅黑" panose="020B0503020204020204" pitchFamily="34" charset="-122"/>
                <a:ea typeface="微软雅黑" panose="020B0503020204020204" pitchFamily="34" charset="-122"/>
              </a:rPr>
              <a:t> </a:t>
            </a:r>
            <a:r>
              <a:rPr lang="zh-CN" altLang="en-US" sz="1050" i="1">
                <a:solidFill>
                  <a:schemeClr val="bg2">
                    <a:lumMod val="50000"/>
                  </a:schemeClr>
                </a:solidFill>
                <a:effectLst/>
                <a:latin typeface="微软雅黑" panose="020B0503020204020204" pitchFamily="34" charset="-122"/>
                <a:ea typeface="微软雅黑" panose="020B0503020204020204" pitchFamily="34" charset="-122"/>
              </a:rPr>
              <a:t>加工</a:t>
            </a:r>
            <a:endParaRPr lang="zh-CN" altLang="en-US" sz="1050" i="1">
              <a:solidFill>
                <a:schemeClr val="bg2">
                  <a:lumMod val="50000"/>
                </a:schemeClr>
              </a:solidFill>
              <a:effectLst/>
              <a:latin typeface="微软雅黑" panose="020B0503020204020204" pitchFamily="34" charset="-122"/>
              <a:ea typeface="微软雅黑" panose="020B0503020204020204" pitchFamily="34" charset="-122"/>
            </a:endParaRPr>
          </a:p>
        </p:txBody>
      </p:sp>
      <p:sp>
        <p:nvSpPr>
          <p:cNvPr id="133" name="圆角矩形 132"/>
          <p:cNvSpPr/>
          <p:nvPr/>
        </p:nvSpPr>
        <p:spPr>
          <a:xfrm>
            <a:off x="5796690" y="3599234"/>
            <a:ext cx="2533935" cy="938379"/>
          </a:xfrm>
          <a:prstGeom prst="roundRect">
            <a:avLst>
              <a:gd name="adj" fmla="val 11138"/>
            </a:avLst>
          </a:prstGeom>
          <a:solidFill>
            <a:srgbClr val="E8EAF1"/>
          </a:solidFill>
          <a:ln>
            <a:solidFill>
              <a:srgbClr val="6085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sp>
        <p:nvSpPr>
          <p:cNvPr id="134" name="圆角矩形 133"/>
          <p:cNvSpPr/>
          <p:nvPr/>
        </p:nvSpPr>
        <p:spPr>
          <a:xfrm>
            <a:off x="8455584" y="3599234"/>
            <a:ext cx="2533935" cy="938379"/>
          </a:xfrm>
          <a:prstGeom prst="roundRect">
            <a:avLst>
              <a:gd name="adj" fmla="val 11138"/>
            </a:avLst>
          </a:prstGeom>
          <a:solidFill>
            <a:srgbClr val="ECEEF5"/>
          </a:solidFill>
          <a:ln>
            <a:solidFill>
              <a:srgbClr val="6085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sp>
        <p:nvSpPr>
          <p:cNvPr id="135" name="圆角矩形 134"/>
          <p:cNvSpPr/>
          <p:nvPr/>
        </p:nvSpPr>
        <p:spPr>
          <a:xfrm>
            <a:off x="5796690" y="4598727"/>
            <a:ext cx="2533935" cy="938379"/>
          </a:xfrm>
          <a:prstGeom prst="roundRect">
            <a:avLst>
              <a:gd name="adj" fmla="val 11138"/>
            </a:avLst>
          </a:prstGeom>
          <a:solidFill>
            <a:srgbClr val="ECEEF5"/>
          </a:solidFill>
          <a:ln>
            <a:solidFill>
              <a:srgbClr val="6085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sp>
        <p:nvSpPr>
          <p:cNvPr id="136" name="圆角矩形 135"/>
          <p:cNvSpPr/>
          <p:nvPr/>
        </p:nvSpPr>
        <p:spPr>
          <a:xfrm>
            <a:off x="8455584" y="4598727"/>
            <a:ext cx="2533935" cy="938379"/>
          </a:xfrm>
          <a:prstGeom prst="roundRect">
            <a:avLst>
              <a:gd name="adj" fmla="val 11138"/>
            </a:avLst>
          </a:prstGeom>
          <a:solidFill>
            <a:srgbClr val="ECEEF5"/>
          </a:solidFill>
          <a:ln>
            <a:solidFill>
              <a:srgbClr val="6085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sp>
        <p:nvSpPr>
          <p:cNvPr id="137" name="同侧圆角矩形 136"/>
          <p:cNvSpPr/>
          <p:nvPr/>
        </p:nvSpPr>
        <p:spPr>
          <a:xfrm>
            <a:off x="5795077" y="3599234"/>
            <a:ext cx="2533935" cy="312724"/>
          </a:xfrm>
          <a:prstGeom prst="round2SameRect">
            <a:avLst>
              <a:gd name="adj1" fmla="val 34341"/>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sp>
        <p:nvSpPr>
          <p:cNvPr id="138" name="同侧圆角矩形 137"/>
          <p:cNvSpPr/>
          <p:nvPr/>
        </p:nvSpPr>
        <p:spPr>
          <a:xfrm>
            <a:off x="5795077" y="4592462"/>
            <a:ext cx="2533935" cy="312724"/>
          </a:xfrm>
          <a:prstGeom prst="round2SameRect">
            <a:avLst>
              <a:gd name="adj1" fmla="val 39383"/>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sp>
        <p:nvSpPr>
          <p:cNvPr id="139" name="同侧圆角矩形 138"/>
          <p:cNvSpPr/>
          <p:nvPr/>
        </p:nvSpPr>
        <p:spPr>
          <a:xfrm>
            <a:off x="8459449" y="3599234"/>
            <a:ext cx="2533935" cy="312724"/>
          </a:xfrm>
          <a:prstGeom prst="round2SameRect">
            <a:avLst>
              <a:gd name="adj1" fmla="val 34341"/>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sp>
        <p:nvSpPr>
          <p:cNvPr id="140" name="同侧圆角矩形 139"/>
          <p:cNvSpPr/>
          <p:nvPr/>
        </p:nvSpPr>
        <p:spPr>
          <a:xfrm>
            <a:off x="8459449" y="4592462"/>
            <a:ext cx="2533935" cy="312724"/>
          </a:xfrm>
          <a:prstGeom prst="round2SameRect">
            <a:avLst>
              <a:gd name="adj1" fmla="val 39383"/>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sp>
        <p:nvSpPr>
          <p:cNvPr id="141" name="文本框 140"/>
          <p:cNvSpPr txBox="1"/>
          <p:nvPr/>
        </p:nvSpPr>
        <p:spPr>
          <a:xfrm>
            <a:off x="6609087" y="3608909"/>
            <a:ext cx="1030309" cy="307777"/>
          </a:xfrm>
          <a:prstGeom prst="rect">
            <a:avLst/>
          </a:prstGeom>
          <a:noFill/>
        </p:spPr>
        <p:txBody>
          <a:bodyPr wrap="square" rtlCol="0">
            <a:spAutoFit/>
          </a:bodyPr>
          <a:lstStyle/>
          <a:p>
            <a:r>
              <a:rPr kumimoji="1" lang="zh-CN" altLang="en-US" sz="1400" b="1">
                <a:solidFill>
                  <a:schemeClr val="bg1"/>
                </a:solidFill>
                <a:latin typeface="微软雅黑" panose="020B0503020204020204" pitchFamily="34" charset="-122"/>
                <a:ea typeface="微软雅黑" panose="020B0503020204020204" pitchFamily="34" charset="-122"/>
              </a:rPr>
              <a:t>业务指标</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77" name="文本框 76"/>
          <p:cNvSpPr txBox="1"/>
          <p:nvPr/>
        </p:nvSpPr>
        <p:spPr>
          <a:xfrm>
            <a:off x="9157339" y="3573119"/>
            <a:ext cx="1304206" cy="345094"/>
          </a:xfrm>
          <a:prstGeom prst="rect">
            <a:avLst/>
          </a:prstGeom>
          <a:noFill/>
        </p:spPr>
        <p:txBody>
          <a:bodyPr wrap="square" rtlCol="0">
            <a:spAutoFit/>
          </a:bodyPr>
          <a:lstStyle/>
          <a:p>
            <a:pPr algn="ctr">
              <a:lnSpc>
                <a:spcPct val="130000"/>
              </a:lnSpc>
            </a:pPr>
            <a:r>
              <a:rPr lang="zh-CN" altLang="en-US" sz="1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资产规模指标</a:t>
            </a:r>
            <a:endParaRPr lang="en-US" alt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8" name="文本框 77"/>
          <p:cNvSpPr txBox="1"/>
          <p:nvPr/>
        </p:nvSpPr>
        <p:spPr>
          <a:xfrm>
            <a:off x="6437190" y="4555189"/>
            <a:ext cx="1303361" cy="345094"/>
          </a:xfrm>
          <a:prstGeom prst="rect">
            <a:avLst/>
          </a:prstGeom>
          <a:noFill/>
        </p:spPr>
        <p:txBody>
          <a:bodyPr wrap="square" rtlCol="0">
            <a:spAutoFit/>
          </a:bodyPr>
          <a:lstStyle/>
          <a:p>
            <a:pPr algn="ctr">
              <a:lnSpc>
                <a:spcPct val="130000"/>
              </a:lnSpc>
            </a:pPr>
            <a:r>
              <a:rPr lang="zh-CN" altLang="en-US" sz="1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资产质量指标</a:t>
            </a:r>
            <a:endParaRPr lang="en-US" alt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0" name="文本框 79"/>
          <p:cNvSpPr txBox="1"/>
          <p:nvPr/>
        </p:nvSpPr>
        <p:spPr>
          <a:xfrm>
            <a:off x="9157339" y="4570646"/>
            <a:ext cx="1304206" cy="345094"/>
          </a:xfrm>
          <a:prstGeom prst="rect">
            <a:avLst/>
          </a:prstGeom>
          <a:noFill/>
        </p:spPr>
        <p:txBody>
          <a:bodyPr wrap="square" rtlCol="0">
            <a:spAutoFit/>
          </a:bodyPr>
          <a:lstStyle/>
          <a:p>
            <a:pPr algn="ctr">
              <a:lnSpc>
                <a:spcPct val="130000"/>
              </a:lnSpc>
            </a:pPr>
            <a:r>
              <a:rPr lang="zh-CN"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资产管理</a:t>
            </a:r>
            <a:r>
              <a:rPr lang="en-US" alt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视角</a:t>
            </a:r>
            <a:endParaRPr lang="en-US" altLang="zh-CN"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文本框 1"/>
          <p:cNvSpPr txBox="1"/>
          <p:nvPr/>
        </p:nvSpPr>
        <p:spPr>
          <a:xfrm>
            <a:off x="5969376" y="3937332"/>
            <a:ext cx="2238987" cy="548483"/>
          </a:xfrm>
          <a:prstGeom prst="rect">
            <a:avLst/>
          </a:prstGeom>
          <a:noFill/>
        </p:spPr>
        <p:txBody>
          <a:bodyPr wrap="square" rtlCol="0">
            <a:spAutoFit/>
          </a:bodyPr>
          <a:lstStyle/>
          <a:p>
            <a:pPr>
              <a:lnSpc>
                <a:spcPct val="150000"/>
              </a:lnSpc>
            </a:pPr>
            <a:r>
              <a:rPr lang="zh-CN" altLang="en-US" sz="1050">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客群画像分布、贷前</a:t>
            </a:r>
            <a:r>
              <a:rPr lang="en-US" altLang="zh-CN" sz="1050" dirty="0">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50">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贷中</a:t>
            </a:r>
            <a:r>
              <a:rPr lang="en-US" altLang="zh-CN" sz="1050" dirty="0">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50">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贷后各阶段转化率</a:t>
            </a:r>
            <a:r>
              <a:rPr lang="en-US" altLang="zh-CN" sz="1050" dirty="0">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50">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通过率</a:t>
            </a:r>
            <a:r>
              <a:rPr lang="en-US" altLang="zh-CN" sz="1050" dirty="0">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1050" dirty="0">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1" name="文本框 80"/>
          <p:cNvSpPr txBox="1"/>
          <p:nvPr/>
        </p:nvSpPr>
        <p:spPr>
          <a:xfrm>
            <a:off x="8590186" y="3937332"/>
            <a:ext cx="2238987" cy="491930"/>
          </a:xfrm>
          <a:prstGeom prst="rect">
            <a:avLst/>
          </a:prstGeom>
          <a:noFill/>
        </p:spPr>
        <p:txBody>
          <a:bodyPr wrap="square" rtlCol="0">
            <a:spAutoFit/>
          </a:bodyPr>
          <a:lstStyle>
            <a:defPPr>
              <a:defRPr lang="zh-HK"/>
            </a:defPPr>
            <a:lvl1pPr>
              <a:lnSpc>
                <a:spcPct val="150000"/>
              </a:lnSpc>
              <a:defRPr sz="1050">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a:sym typeface="+mn-ea"/>
              </a:rPr>
              <a:t>期数分布、利率分布、放款金额、在贷本金</a:t>
            </a:r>
            <a:r>
              <a:rPr lang="en-US" altLang="zh-CN" dirty="0">
                <a:sym typeface="+mn-ea"/>
              </a:rPr>
              <a:t>/</a:t>
            </a:r>
            <a:r>
              <a:rPr lang="zh-CN" altLang="en-US">
                <a:sym typeface="+mn-ea"/>
              </a:rPr>
              <a:t>余额</a:t>
            </a:r>
            <a:r>
              <a:rPr lang="en-US" altLang="zh-CN" dirty="0"/>
              <a:t>……</a:t>
            </a:r>
            <a:endParaRPr lang="en-US" altLang="zh-CN" dirty="0"/>
          </a:p>
        </p:txBody>
      </p:sp>
      <p:sp>
        <p:nvSpPr>
          <p:cNvPr id="82" name="文本框 81"/>
          <p:cNvSpPr txBox="1"/>
          <p:nvPr/>
        </p:nvSpPr>
        <p:spPr>
          <a:xfrm>
            <a:off x="5969376" y="4909921"/>
            <a:ext cx="2238987" cy="491930"/>
          </a:xfrm>
          <a:prstGeom prst="rect">
            <a:avLst/>
          </a:prstGeom>
          <a:noFill/>
        </p:spPr>
        <p:txBody>
          <a:bodyPr wrap="square" rtlCol="0">
            <a:spAutoFit/>
          </a:bodyPr>
          <a:lstStyle>
            <a:defPPr>
              <a:defRPr lang="zh-HK"/>
            </a:defPPr>
            <a:lvl1pPr>
              <a:lnSpc>
                <a:spcPct val="150000"/>
              </a:lnSpc>
              <a:defRPr sz="1050">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en-US" altLang="zh-CN" dirty="0">
                <a:sym typeface="+mn-ea"/>
              </a:rPr>
              <a:t>Vintage</a:t>
            </a:r>
            <a:r>
              <a:rPr lang="zh-CN" altLang="en-US">
                <a:sym typeface="+mn-ea"/>
              </a:rPr>
              <a:t>逾期率、迁徙率、滚动率、回收率、三方分数</a:t>
            </a:r>
            <a:r>
              <a:rPr lang="en-US" altLang="zh-CN" dirty="0">
                <a:sym typeface="+mn-ea"/>
              </a:rPr>
              <a:t>……</a:t>
            </a:r>
            <a:endParaRPr lang="en-US" altLang="zh-CN" dirty="0">
              <a:sym typeface="+mn-ea"/>
            </a:endParaRPr>
          </a:p>
        </p:txBody>
      </p:sp>
      <p:sp>
        <p:nvSpPr>
          <p:cNvPr id="142" name="文本框 141"/>
          <p:cNvSpPr txBox="1"/>
          <p:nvPr/>
        </p:nvSpPr>
        <p:spPr>
          <a:xfrm>
            <a:off x="8590186" y="4901608"/>
            <a:ext cx="2238987" cy="491930"/>
          </a:xfrm>
          <a:prstGeom prst="rect">
            <a:avLst/>
          </a:prstGeom>
          <a:noFill/>
        </p:spPr>
        <p:txBody>
          <a:bodyPr wrap="square" rtlCol="0">
            <a:spAutoFit/>
          </a:bodyPr>
          <a:lstStyle>
            <a:defPPr>
              <a:defRPr lang="zh-HK"/>
            </a:defPPr>
            <a:lvl1pPr>
              <a:lnSpc>
                <a:spcPct val="150000"/>
              </a:lnSpc>
              <a:defRPr sz="1050">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a:sym typeface="+mn-ea"/>
              </a:rPr>
              <a:t>坏账预测、盈利性测算、资产组合模拟、决策拒绝原因分布</a:t>
            </a:r>
            <a:r>
              <a:rPr lang="en-US" altLang="zh-CN" dirty="0"/>
              <a:t>……</a:t>
            </a:r>
            <a:endParaRPr lang="en-US" altLang="zh-C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title" idx="4294967295"/>
          </p:nvPr>
        </p:nvSpPr>
        <p:spPr>
          <a:xfrm>
            <a:off x="5741460" y="2959961"/>
            <a:ext cx="5051504" cy="822960"/>
          </a:xfrm>
          <a:effectLst/>
        </p:spPr>
        <p:txBody>
          <a:bodyPr>
            <a:normAutofit/>
          </a:bodyPr>
          <a:lstStyle/>
          <a:p>
            <a:r>
              <a:rPr lang="zh-CN" altLang="en-US" sz="3600" b="1">
                <a:solidFill>
                  <a:srgbClr val="000000"/>
                </a:solidFill>
                <a:latin typeface="微软雅黑" panose="020B0503020204020204" pitchFamily="34" charset="-122"/>
                <a:ea typeface="微软雅黑" panose="020B0503020204020204" pitchFamily="34" charset="-122"/>
              </a:rPr>
              <a:t>融慧成功案例</a:t>
            </a:r>
            <a:endParaRPr lang="zh-CN" altLang="en-US" sz="3600" b="1">
              <a:solidFill>
                <a:srgbClr val="000000"/>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17682" y="1223626"/>
            <a:ext cx="12222936" cy="4541072"/>
            <a:chOff x="-916225" y="1105093"/>
            <a:chExt cx="12838960" cy="4769938"/>
          </a:xfrm>
        </p:grpSpPr>
        <p:sp>
          <p:nvSpPr>
            <p:cNvPr id="7" name="图形 5"/>
            <p:cNvSpPr/>
            <p:nvPr/>
          </p:nvSpPr>
          <p:spPr>
            <a:xfrm>
              <a:off x="-889913" y="2022650"/>
              <a:ext cx="12812648" cy="3852381"/>
            </a:xfrm>
            <a:custGeom>
              <a:avLst/>
              <a:gdLst>
                <a:gd name="connsiteX0" fmla="*/ 0 w 4799075"/>
                <a:gd name="connsiteY0" fmla="*/ 0 h 855153"/>
                <a:gd name="connsiteX1" fmla="*/ 1257776 w 4799075"/>
                <a:gd name="connsiteY1" fmla="*/ 0 h 855153"/>
                <a:gd name="connsiteX2" fmla="*/ 2395347 w 4799075"/>
                <a:gd name="connsiteY2" fmla="*/ 427529 h 855153"/>
                <a:gd name="connsiteX3" fmla="*/ 3609023 w 4799075"/>
                <a:gd name="connsiteY3" fmla="*/ 855154 h 855153"/>
                <a:gd name="connsiteX4" fmla="*/ 4799076 w 4799075"/>
                <a:gd name="connsiteY4" fmla="*/ 855154 h 855153"/>
                <a:gd name="connsiteX0-1" fmla="*/ 0 w 3541300"/>
                <a:gd name="connsiteY0-2" fmla="*/ 0 h 855154"/>
                <a:gd name="connsiteX1-3" fmla="*/ 1137571 w 3541300"/>
                <a:gd name="connsiteY1-4" fmla="*/ 427529 h 855154"/>
                <a:gd name="connsiteX2-5" fmla="*/ 2351247 w 3541300"/>
                <a:gd name="connsiteY2-6" fmla="*/ 855154 h 855154"/>
                <a:gd name="connsiteX3-7" fmla="*/ 3541300 w 3541300"/>
                <a:gd name="connsiteY3-8" fmla="*/ 855154 h 855154"/>
                <a:gd name="connsiteX0-9" fmla="*/ 0 w 3541300"/>
                <a:gd name="connsiteY0-10" fmla="*/ 0 h 855154"/>
                <a:gd name="connsiteX1-11" fmla="*/ 1137571 w 3541300"/>
                <a:gd name="connsiteY1-12" fmla="*/ 427529 h 855154"/>
                <a:gd name="connsiteX2-13" fmla="*/ 2351247 w 3541300"/>
                <a:gd name="connsiteY2-14" fmla="*/ 855154 h 855154"/>
                <a:gd name="connsiteX3-15" fmla="*/ 3541300 w 3541300"/>
                <a:gd name="connsiteY3-16" fmla="*/ 855154 h 855154"/>
                <a:gd name="connsiteX0-17" fmla="*/ 0 w 2915818"/>
                <a:gd name="connsiteY0-18" fmla="*/ 0 h 855154"/>
                <a:gd name="connsiteX1-19" fmla="*/ 1137571 w 2915818"/>
                <a:gd name="connsiteY1-20" fmla="*/ 427529 h 855154"/>
                <a:gd name="connsiteX2-21" fmla="*/ 2351247 w 2915818"/>
                <a:gd name="connsiteY2-22" fmla="*/ 855154 h 855154"/>
                <a:gd name="connsiteX3-23" fmla="*/ 2915818 w 2915818"/>
                <a:gd name="connsiteY3-24" fmla="*/ 855154 h 855154"/>
                <a:gd name="connsiteX0-25" fmla="*/ 0 w 2915818"/>
                <a:gd name="connsiteY0-26" fmla="*/ 0 h 856418"/>
                <a:gd name="connsiteX1-27" fmla="*/ 1137571 w 2915818"/>
                <a:gd name="connsiteY1-28" fmla="*/ 427529 h 856418"/>
                <a:gd name="connsiteX2-29" fmla="*/ 2351247 w 2915818"/>
                <a:gd name="connsiteY2-30" fmla="*/ 855154 h 856418"/>
                <a:gd name="connsiteX3-31" fmla="*/ 2848364 w 2915818"/>
                <a:gd name="connsiteY3-32" fmla="*/ 856418 h 856418"/>
                <a:gd name="connsiteX4-33" fmla="*/ 2915818 w 2915818"/>
                <a:gd name="connsiteY4-34" fmla="*/ 855154 h 856418"/>
                <a:gd name="connsiteX0-35" fmla="*/ 0 w 2848364"/>
                <a:gd name="connsiteY0-36" fmla="*/ 0 h 856418"/>
                <a:gd name="connsiteX1-37" fmla="*/ 1137571 w 2848364"/>
                <a:gd name="connsiteY1-38" fmla="*/ 427529 h 856418"/>
                <a:gd name="connsiteX2-39" fmla="*/ 2351247 w 2848364"/>
                <a:gd name="connsiteY2-40" fmla="*/ 855154 h 856418"/>
                <a:gd name="connsiteX3-41" fmla="*/ 2848364 w 2848364"/>
                <a:gd name="connsiteY3-42" fmla="*/ 856418 h 856418"/>
              </a:gdLst>
              <a:ahLst/>
              <a:cxnLst>
                <a:cxn ang="0">
                  <a:pos x="connsiteX0-1" y="connsiteY0-2"/>
                </a:cxn>
                <a:cxn ang="0">
                  <a:pos x="connsiteX1-3" y="connsiteY1-4"/>
                </a:cxn>
                <a:cxn ang="0">
                  <a:pos x="connsiteX2-5" y="connsiteY2-6"/>
                </a:cxn>
                <a:cxn ang="0">
                  <a:pos x="connsiteX3-7" y="connsiteY3-8"/>
                </a:cxn>
              </a:cxnLst>
              <a:rect l="l" t="t" r="r" b="b"/>
              <a:pathLst>
                <a:path w="2848364" h="856418">
                  <a:moveTo>
                    <a:pt x="0" y="0"/>
                  </a:moveTo>
                  <a:cubicBezTo>
                    <a:pt x="677895" y="0"/>
                    <a:pt x="899637" y="224821"/>
                    <a:pt x="1137571" y="427529"/>
                  </a:cubicBezTo>
                  <a:cubicBezTo>
                    <a:pt x="1353408" y="611448"/>
                    <a:pt x="1552099" y="855154"/>
                    <a:pt x="2351247" y="855154"/>
                  </a:cubicBezTo>
                  <a:lnTo>
                    <a:pt x="2848364" y="856418"/>
                  </a:lnTo>
                </a:path>
              </a:pathLst>
            </a:custGeom>
            <a:noFill/>
            <a:ln w="69850" cap="flat">
              <a:gradFill>
                <a:gsLst>
                  <a:gs pos="0">
                    <a:srgbClr val="1951B4"/>
                  </a:gs>
                  <a:gs pos="100000">
                    <a:srgbClr val="46C484"/>
                  </a:gs>
                </a:gsLst>
                <a:lin ang="5400000" scaled="1"/>
              </a:gradFill>
              <a:prstDash val="solid"/>
              <a:miter/>
            </a:ln>
          </p:spPr>
          <p:txBody>
            <a:bodyPr rtlCol="0" anchor="ctr"/>
            <a:lstStyle/>
            <a:p>
              <a:endParaRPr lang="zh-CN" altLang="en-US"/>
            </a:p>
          </p:txBody>
        </p:sp>
        <p:sp>
          <p:nvSpPr>
            <p:cNvPr id="26" name="图形 5"/>
            <p:cNvSpPr/>
            <p:nvPr/>
          </p:nvSpPr>
          <p:spPr>
            <a:xfrm flipH="1">
              <a:off x="-916225" y="1105093"/>
              <a:ext cx="12838958" cy="3788570"/>
            </a:xfrm>
            <a:custGeom>
              <a:avLst/>
              <a:gdLst>
                <a:gd name="connsiteX0" fmla="*/ 0 w 4799075"/>
                <a:gd name="connsiteY0" fmla="*/ 0 h 855153"/>
                <a:gd name="connsiteX1" fmla="*/ 1257776 w 4799075"/>
                <a:gd name="connsiteY1" fmla="*/ 0 h 855153"/>
                <a:gd name="connsiteX2" fmla="*/ 2395347 w 4799075"/>
                <a:gd name="connsiteY2" fmla="*/ 427529 h 855153"/>
                <a:gd name="connsiteX3" fmla="*/ 3609023 w 4799075"/>
                <a:gd name="connsiteY3" fmla="*/ 855154 h 855153"/>
                <a:gd name="connsiteX4" fmla="*/ 4799076 w 4799075"/>
                <a:gd name="connsiteY4" fmla="*/ 855154 h 855153"/>
                <a:gd name="connsiteX0-1" fmla="*/ 0 w 3609023"/>
                <a:gd name="connsiteY0-2" fmla="*/ 0 h 855154"/>
                <a:gd name="connsiteX1-3" fmla="*/ 1257776 w 3609023"/>
                <a:gd name="connsiteY1-4" fmla="*/ 0 h 855154"/>
                <a:gd name="connsiteX2-5" fmla="*/ 2395347 w 3609023"/>
                <a:gd name="connsiteY2-6" fmla="*/ 427529 h 855154"/>
                <a:gd name="connsiteX3-7" fmla="*/ 3609023 w 3609023"/>
                <a:gd name="connsiteY3-8" fmla="*/ 855154 h 855154"/>
                <a:gd name="connsiteX0-9" fmla="*/ 0 w 2968469"/>
                <a:gd name="connsiteY0-10" fmla="*/ 3768 h 855154"/>
                <a:gd name="connsiteX1-11" fmla="*/ 617222 w 2968469"/>
                <a:gd name="connsiteY1-12" fmla="*/ 0 h 855154"/>
                <a:gd name="connsiteX2-13" fmla="*/ 1754793 w 2968469"/>
                <a:gd name="connsiteY2-14" fmla="*/ 427529 h 855154"/>
                <a:gd name="connsiteX3-15" fmla="*/ 2968469 w 2968469"/>
                <a:gd name="connsiteY3-16" fmla="*/ 855154 h 855154"/>
                <a:gd name="connsiteX0-17" fmla="*/ 0 w 2968469"/>
                <a:gd name="connsiteY0-18" fmla="*/ 3768 h 855154"/>
                <a:gd name="connsiteX1-19" fmla="*/ 70467 w 2968469"/>
                <a:gd name="connsiteY1-20" fmla="*/ 2063 h 855154"/>
                <a:gd name="connsiteX2-21" fmla="*/ 617222 w 2968469"/>
                <a:gd name="connsiteY2-22" fmla="*/ 0 h 855154"/>
                <a:gd name="connsiteX3-23" fmla="*/ 1754793 w 2968469"/>
                <a:gd name="connsiteY3-24" fmla="*/ 427529 h 855154"/>
                <a:gd name="connsiteX4-25" fmla="*/ 2968469 w 2968469"/>
                <a:gd name="connsiteY4-26" fmla="*/ 855154 h 855154"/>
                <a:gd name="connsiteX0-27" fmla="*/ 0 w 2898002"/>
                <a:gd name="connsiteY0-28" fmla="*/ 2063 h 855154"/>
                <a:gd name="connsiteX1-29" fmla="*/ 546755 w 2898002"/>
                <a:gd name="connsiteY1-30" fmla="*/ 0 h 855154"/>
                <a:gd name="connsiteX2-31" fmla="*/ 1684326 w 2898002"/>
                <a:gd name="connsiteY2-32" fmla="*/ 427529 h 855154"/>
                <a:gd name="connsiteX3-33" fmla="*/ 2898002 w 2898002"/>
                <a:gd name="connsiteY3-34" fmla="*/ 855154 h 855154"/>
              </a:gdLst>
              <a:ahLst/>
              <a:cxnLst>
                <a:cxn ang="0">
                  <a:pos x="connsiteX0-1" y="connsiteY0-2"/>
                </a:cxn>
                <a:cxn ang="0">
                  <a:pos x="connsiteX1-3" y="connsiteY1-4"/>
                </a:cxn>
                <a:cxn ang="0">
                  <a:pos x="connsiteX2-5" y="connsiteY2-6"/>
                </a:cxn>
                <a:cxn ang="0">
                  <a:pos x="connsiteX3-7" y="connsiteY3-8"/>
                </a:cxn>
              </a:cxnLst>
              <a:rect l="l" t="t" r="r" b="b"/>
              <a:pathLst>
                <a:path w="2898002" h="855154">
                  <a:moveTo>
                    <a:pt x="0" y="2063"/>
                  </a:moveTo>
                  <a:lnTo>
                    <a:pt x="546755" y="0"/>
                  </a:lnTo>
                  <a:cubicBezTo>
                    <a:pt x="1224650" y="0"/>
                    <a:pt x="1446392" y="224821"/>
                    <a:pt x="1684326" y="427529"/>
                  </a:cubicBezTo>
                  <a:cubicBezTo>
                    <a:pt x="1900163" y="611448"/>
                    <a:pt x="2098854" y="855154"/>
                    <a:pt x="2898002" y="855154"/>
                  </a:cubicBezTo>
                </a:path>
              </a:pathLst>
            </a:custGeom>
            <a:noFill/>
            <a:ln w="69850" cap="flat">
              <a:gradFill>
                <a:gsLst>
                  <a:gs pos="0">
                    <a:srgbClr val="1951B4"/>
                  </a:gs>
                  <a:gs pos="100000">
                    <a:srgbClr val="46C484"/>
                  </a:gs>
                </a:gsLst>
                <a:lin ang="5400000" scaled="1"/>
              </a:gradFill>
              <a:prstDash val="solid"/>
              <a:miter/>
            </a:ln>
          </p:spPr>
          <p:txBody>
            <a:bodyPr rtlCol="0" anchor="ctr"/>
            <a:lstStyle/>
            <a:p>
              <a:endParaRPr lang="zh-CN" altLang="en-US"/>
            </a:p>
          </p:txBody>
        </p:sp>
      </p:grpSp>
      <p:sp>
        <p:nvSpPr>
          <p:cNvPr id="27" name="Title 29"/>
          <p:cNvSpPr txBox="1"/>
          <p:nvPr/>
        </p:nvSpPr>
        <p:spPr>
          <a:xfrm>
            <a:off x="1266515" y="2962423"/>
            <a:ext cx="2225040" cy="818036"/>
          </a:xfrm>
          <a:prstGeom prst="rect">
            <a:avLst/>
          </a:prstGeom>
          <a:effectLst/>
        </p:spPr>
        <p:txBody>
          <a:bodyPr vert="horz" lIns="0" tIns="192024" rIns="0" bIns="0" rtlCol="0" anchor="t" anchorCtr="0">
            <a:noAutofit/>
          </a:bodyPr>
          <a:lstStyle>
            <a:lvl1pPr algn="l" defTabSz="914400" rtl="0" eaLnBrk="1" latinLnBrk="0" hangingPunct="1">
              <a:lnSpc>
                <a:spcPct val="80000"/>
              </a:lnSpc>
              <a:spcBef>
                <a:spcPct val="0"/>
              </a:spcBef>
              <a:buNone/>
              <a:defRPr sz="12000" b="1" i="0" kern="1200" spc="-100" baseline="0">
                <a:solidFill>
                  <a:schemeClr val="tx1"/>
                </a:solidFill>
                <a:latin typeface="Montserrat Black" charset="0"/>
                <a:ea typeface="Montserrat Black" charset="0"/>
                <a:cs typeface="Montserrat Black" charset="0"/>
              </a:defRPr>
            </a:lvl1pPr>
          </a:lstStyle>
          <a:p>
            <a:pPr algn="ctr">
              <a:lnSpc>
                <a:spcPts val="4800"/>
              </a:lnSpc>
            </a:pPr>
            <a:r>
              <a:rPr lang="en-US" altLang="zh-CN" sz="4800" dirty="0">
                <a:solidFill>
                  <a:srgbClr val="000000"/>
                </a:solidFill>
                <a:latin typeface="Canaro Light DEMO" pitchFamily="2" charset="0"/>
                <a:ea typeface="+mj-ea"/>
                <a:cs typeface="Arial" panose="020B0604020202020204" pitchFamily="34" charset="0"/>
              </a:rPr>
              <a:t>Part 3</a:t>
            </a:r>
            <a:endParaRPr lang="en-US" altLang="zh-CN" sz="4800" dirty="0">
              <a:solidFill>
                <a:srgbClr val="000000"/>
              </a:solidFill>
              <a:latin typeface="Canaro Light DEMO" pitchFamily="2" charset="0"/>
              <a:ea typeface="+mj-ea"/>
              <a:cs typeface="Arial" panose="020B0604020202020204" pitchFamily="34" charset="0"/>
            </a:endParaRPr>
          </a:p>
        </p:txBody>
      </p:sp>
      <p:sp>
        <p:nvSpPr>
          <p:cNvPr id="8" name="Title 29"/>
          <p:cNvSpPr txBox="1"/>
          <p:nvPr/>
        </p:nvSpPr>
        <p:spPr>
          <a:xfrm>
            <a:off x="1138189" y="3506126"/>
            <a:ext cx="2481691" cy="728662"/>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2">
                    <a:lumMod val="10000"/>
                  </a:schemeClr>
                </a:solidFill>
                <a:latin typeface="+mj-lt"/>
                <a:ea typeface="+mj-ea"/>
                <a:cs typeface="+mj-cs"/>
              </a:defRPr>
            </a:lvl1pPr>
          </a:lstStyle>
          <a:p>
            <a:pPr lvl="0" algn="ctr" eaLnBrk="0" fontAlgn="base" hangingPunct="0">
              <a:spcAft>
                <a:spcPct val="0"/>
              </a:spcAft>
              <a:defRPr/>
            </a:pPr>
            <a:r>
              <a:rPr lang="en-GB" altLang="zh-CN" sz="1600" b="1" dirty="0">
                <a:gradFill>
                  <a:gsLst>
                    <a:gs pos="0">
                      <a:srgbClr val="2361B4"/>
                    </a:gs>
                    <a:gs pos="100000">
                      <a:srgbClr val="46C484"/>
                    </a:gs>
                  </a:gsLst>
                  <a:lin ang="0" scaled="0"/>
                </a:gradFill>
                <a:latin typeface="微软雅黑" panose="020B0503020204020204" pitchFamily="34" charset="-122"/>
                <a:ea typeface="微软雅黑" panose="020B0503020204020204" pitchFamily="34" charset="-122"/>
                <a:cs typeface="Bebas Neue Bold" panose="020B0606020202050201" charset="0"/>
                <a:sym typeface="Bebas Neue" panose="020B0606020202050201" charset="0"/>
              </a:rPr>
              <a:t>Winning Cases</a:t>
            </a:r>
            <a:endParaRPr lang="en-GB" altLang="zh-CN" sz="1600" b="1" dirty="0">
              <a:gradFill>
                <a:gsLst>
                  <a:gs pos="0">
                    <a:srgbClr val="2361B4"/>
                  </a:gs>
                  <a:gs pos="100000">
                    <a:srgbClr val="46C484"/>
                  </a:gs>
                </a:gsLst>
                <a:lin ang="0" scaled="0"/>
              </a:gradFill>
              <a:latin typeface="微软雅黑" panose="020B0503020204020204" pitchFamily="34" charset="-122"/>
              <a:ea typeface="微软雅黑" panose="020B0503020204020204" pitchFamily="34" charset="-122"/>
              <a:cs typeface="Bebas Neue Bold" panose="020B0606020202050201" charset="0"/>
              <a:sym typeface="Bebas Neue" panose="020B0606020202050201" charset="0"/>
            </a:endParaRPr>
          </a:p>
        </p:txBody>
      </p:sp>
      <p:sp>
        <p:nvSpPr>
          <p:cNvPr id="9" name="Title 29"/>
          <p:cNvSpPr txBox="1"/>
          <p:nvPr/>
        </p:nvSpPr>
        <p:spPr>
          <a:xfrm>
            <a:off x="5741460" y="3451101"/>
            <a:ext cx="5051504" cy="822960"/>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2">
                    <a:lumMod val="10000"/>
                  </a:schemeClr>
                </a:solidFill>
                <a:latin typeface="+mj-lt"/>
                <a:ea typeface="+mj-ea"/>
                <a:cs typeface="+mj-cs"/>
              </a:defRPr>
            </a:lvl1pPr>
          </a:lstStyle>
          <a:p>
            <a:r>
              <a:rPr lang="zh-CN" altLang="en-US" sz="1600" b="1">
                <a:gradFill flip="none" rotWithShape="1">
                  <a:gsLst>
                    <a:gs pos="0">
                      <a:schemeClr val="accent1"/>
                    </a:gs>
                    <a:gs pos="99000">
                      <a:schemeClr val="accent4"/>
                    </a:gs>
                  </a:gsLst>
                  <a:lin ang="10800000" scaled="1"/>
                  <a:tileRect/>
                </a:gradFill>
                <a:latin typeface="微软雅黑" panose="020B0503020204020204" pitchFamily="34" charset="-122"/>
                <a:ea typeface="微软雅黑" panose="020B0503020204020204" pitchFamily="34" charset="-122"/>
              </a:rPr>
              <a:t>标杆客户成功合作案例</a:t>
            </a:r>
            <a:endParaRPr lang="en-US" sz="1600" b="1" dirty="0">
              <a:gradFill flip="none" rotWithShape="1">
                <a:gsLst>
                  <a:gs pos="0">
                    <a:schemeClr val="accent1"/>
                  </a:gs>
                  <a:gs pos="99000">
                    <a:schemeClr val="accent4"/>
                  </a:gs>
                </a:gsLst>
                <a:lin ang="10800000" scaled="1"/>
                <a:tileRect/>
              </a:gradFill>
              <a:latin typeface="微软雅黑" panose="020B0503020204020204" pitchFamily="34" charset="-122"/>
              <a:ea typeface="微软雅黑" panose="020B0503020204020204" pitchFamily="3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p:nvPr/>
        </p:nvSpPr>
        <p:spPr>
          <a:xfrm>
            <a:off x="601884" y="0"/>
            <a:ext cx="3496089" cy="964027"/>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bg2">
                    <a:lumMod val="10000"/>
                  </a:schemeClr>
                </a:solidFill>
                <a:latin typeface="+mj-lt"/>
                <a:ea typeface="+mj-ea"/>
                <a:cs typeface="+mj-cs"/>
              </a:defRPr>
            </a:lvl1pPr>
          </a:lstStyle>
          <a:p>
            <a:pPr>
              <a:lnSpc>
                <a:spcPts val="4320"/>
              </a:lnSpc>
            </a:pPr>
            <a:r>
              <a:rPr lang="zh-CN" altLang="en-US" sz="2900" b="1">
                <a:solidFill>
                  <a:schemeClr val="tx1"/>
                </a:solidFill>
                <a:latin typeface="微软雅黑" panose="020B0503020204020204" pitchFamily="34" charset="-122"/>
                <a:ea typeface="微软雅黑" panose="020B0503020204020204" pitchFamily="34" charset="-122"/>
              </a:rPr>
              <a:t>定制建模成功案例</a:t>
            </a:r>
            <a:endParaRPr lang="en-US" altLang="zh-CN" sz="2900" b="1" dirty="0">
              <a:solidFill>
                <a:schemeClr val="tx1"/>
              </a:solidFill>
              <a:latin typeface="微软雅黑" panose="020B0503020204020204" pitchFamily="34" charset="-122"/>
              <a:ea typeface="微软雅黑" panose="020B0503020204020204" pitchFamily="34" charset="-122"/>
            </a:endParaRPr>
          </a:p>
        </p:txBody>
      </p:sp>
      <p:sp>
        <p:nvSpPr>
          <p:cNvPr id="25" name="TextBox 70"/>
          <p:cNvSpPr txBox="1"/>
          <p:nvPr/>
        </p:nvSpPr>
        <p:spPr>
          <a:xfrm>
            <a:off x="695326" y="1790894"/>
            <a:ext cx="552451" cy="702355"/>
          </a:xfrm>
          <a:prstGeom prst="rect">
            <a:avLst/>
          </a:prstGeom>
          <a:solidFill>
            <a:srgbClr val="85D5AE"/>
          </a:solidFill>
          <a:ln w="12700">
            <a:miter lim="400000"/>
          </a:ln>
        </p:spPr>
        <p:txBody>
          <a:bodyPr lIns="45719" rIns="45719" anchor="ctr">
            <a:noAutofit/>
          </a:bodyPr>
          <a:lstStyle>
            <a:lvl1pPr algn="ctr">
              <a:defRPr sz="14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dirty="0" err="1">
                <a:latin typeface="微软雅黑" panose="020B0503020204020204" pitchFamily="34" charset="-122"/>
                <a:ea typeface="微软雅黑" panose="020B0503020204020204" pitchFamily="34" charset="-122"/>
              </a:rPr>
              <a:t>适用场景</a:t>
            </a:r>
            <a:endParaRPr dirty="0">
              <a:latin typeface="微软雅黑" panose="020B0503020204020204" pitchFamily="34" charset="-122"/>
              <a:ea typeface="微软雅黑" panose="020B0503020204020204" pitchFamily="34" charset="-122"/>
            </a:endParaRPr>
          </a:p>
        </p:txBody>
      </p:sp>
      <p:sp>
        <p:nvSpPr>
          <p:cNvPr id="26" name="TextBox 71"/>
          <p:cNvSpPr txBox="1"/>
          <p:nvPr/>
        </p:nvSpPr>
        <p:spPr>
          <a:xfrm>
            <a:off x="695325" y="4046198"/>
            <a:ext cx="552451" cy="1945592"/>
          </a:xfrm>
          <a:prstGeom prst="rect">
            <a:avLst/>
          </a:prstGeom>
          <a:solidFill>
            <a:srgbClr val="6086C8"/>
          </a:solidFill>
          <a:ln>
            <a:noFill/>
          </a:ln>
        </p:spPr>
        <p:txBody>
          <a:bodyPr lIns="45719" rIns="45719" anchor="ctr">
            <a:noAutofit/>
          </a:bodyPr>
          <a:lstStyle>
            <a:lvl1pPr algn="ctr">
              <a:defRPr sz="14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a:latin typeface="微软雅黑" panose="020B0503020204020204" pitchFamily="34" charset="-122"/>
                <a:ea typeface="微软雅黑" panose="020B0503020204020204" pitchFamily="34" charset="-122"/>
              </a:rPr>
              <a:t>模型表现</a:t>
            </a:r>
            <a:endParaRPr>
              <a:latin typeface="微软雅黑" panose="020B0503020204020204" pitchFamily="34" charset="-122"/>
              <a:ea typeface="微软雅黑" panose="020B0503020204020204" pitchFamily="34" charset="-122"/>
            </a:endParaRPr>
          </a:p>
        </p:txBody>
      </p:sp>
      <p:sp>
        <p:nvSpPr>
          <p:cNvPr id="27" name="TextBox 72"/>
          <p:cNvSpPr txBox="1"/>
          <p:nvPr/>
        </p:nvSpPr>
        <p:spPr>
          <a:xfrm>
            <a:off x="695326" y="2484076"/>
            <a:ext cx="552451" cy="785469"/>
          </a:xfrm>
          <a:prstGeom prst="rect">
            <a:avLst/>
          </a:prstGeom>
          <a:solidFill>
            <a:srgbClr val="80CEB9"/>
          </a:solidFill>
          <a:ln w="12700">
            <a:miter lim="400000"/>
          </a:ln>
        </p:spPr>
        <p:txBody>
          <a:bodyPr lIns="45719" rIns="45719" anchor="ctr">
            <a:noAutofit/>
          </a:bodyPr>
          <a:lstStyle>
            <a:lvl1pPr algn="ctr">
              <a:defRPr sz="14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a:latin typeface="微软雅黑" panose="020B0503020204020204" pitchFamily="34" charset="-122"/>
                <a:ea typeface="微软雅黑" panose="020B0503020204020204" pitchFamily="34" charset="-122"/>
              </a:rPr>
              <a:t>客户痛点</a:t>
            </a:r>
            <a:endParaRPr>
              <a:latin typeface="微软雅黑" panose="020B0503020204020204" pitchFamily="34" charset="-122"/>
              <a:ea typeface="微软雅黑" panose="020B0503020204020204" pitchFamily="34" charset="-122"/>
            </a:endParaRPr>
          </a:p>
        </p:txBody>
      </p:sp>
      <p:sp>
        <p:nvSpPr>
          <p:cNvPr id="28" name="TextBox 72"/>
          <p:cNvSpPr txBox="1"/>
          <p:nvPr/>
        </p:nvSpPr>
        <p:spPr>
          <a:xfrm>
            <a:off x="695326" y="3255839"/>
            <a:ext cx="552451" cy="790359"/>
          </a:xfrm>
          <a:prstGeom prst="rect">
            <a:avLst/>
          </a:prstGeom>
          <a:solidFill>
            <a:srgbClr val="74B3C5"/>
          </a:solidFill>
          <a:ln w="12700">
            <a:miter lim="400000"/>
          </a:ln>
        </p:spPr>
        <p:txBody>
          <a:bodyPr lIns="45719" rIns="45719" anchor="ctr">
            <a:noAutofit/>
          </a:bodyPr>
          <a:lstStyle>
            <a:lvl1pPr algn="ctr">
              <a:defRPr sz="14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a:latin typeface="微软雅黑" panose="020B0503020204020204" pitchFamily="34" charset="-122"/>
                <a:ea typeface="微软雅黑" panose="020B0503020204020204" pitchFamily="34" charset="-122"/>
              </a:rPr>
              <a:t>融慧方案</a:t>
            </a:r>
            <a:endParaRPr>
              <a:latin typeface="微软雅黑" panose="020B0503020204020204" pitchFamily="34" charset="-122"/>
              <a:ea typeface="微软雅黑" panose="020B0503020204020204" pitchFamily="34" charset="-122"/>
            </a:endParaRPr>
          </a:p>
        </p:txBody>
      </p:sp>
      <p:graphicFrame>
        <p:nvGraphicFramePr>
          <p:cNvPr id="29" name="表格 1"/>
          <p:cNvGraphicFramePr/>
          <p:nvPr/>
        </p:nvGraphicFramePr>
        <p:xfrm>
          <a:off x="6447828" y="4669597"/>
          <a:ext cx="4835868" cy="1285673"/>
        </p:xfrm>
        <a:graphic>
          <a:graphicData uri="http://schemas.openxmlformats.org/drawingml/2006/table">
            <a:tbl>
              <a:tblPr/>
              <a:tblGrid>
                <a:gridCol w="1611956"/>
                <a:gridCol w="1611956"/>
                <a:gridCol w="1611956"/>
              </a:tblGrid>
              <a:tr h="468665">
                <a:tc>
                  <a:txBody>
                    <a:bodyPr/>
                    <a:lstStyle/>
                    <a:p>
                      <a:pPr algn="ctr">
                        <a:defRPr sz="1800"/>
                      </a:pPr>
                      <a:r>
                        <a:rPr sz="12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产品线</a:t>
                      </a:r>
                      <a:endParaRPr sz="12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a:txBody>
                  <a:tcPr marL="45720" marR="45720" anchor="ctr" horzOverflow="overflow">
                    <a:lnL w="12700">
                      <a:solidFill>
                        <a:schemeClr val="accent3"/>
                      </a:solidFill>
                    </a:lnL>
                    <a:lnR w="12700">
                      <a:solidFill>
                        <a:schemeClr val="accent3"/>
                      </a:solidFill>
                    </a:lnR>
                    <a:lnT w="12700">
                      <a:solidFill>
                        <a:schemeClr val="accent3"/>
                      </a:solidFill>
                    </a:lnT>
                    <a:lnB w="25400">
                      <a:solidFill>
                        <a:schemeClr val="accent3"/>
                      </a:solidFill>
                    </a:lnB>
                  </a:tcPr>
                </a:tc>
                <a:tc>
                  <a:txBody>
                    <a:bodyPr/>
                    <a:lstStyle/>
                    <a:p>
                      <a:pPr algn="ctr">
                        <a:defRPr sz="1800"/>
                      </a:pPr>
                      <a:r>
                        <a:rPr sz="12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Gini</a:t>
                      </a:r>
                      <a:endParaRPr sz="12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a:txBody>
                  <a:tcPr marL="45720" marR="45720" anchor="ctr" horzOverflow="overflow">
                    <a:lnL w="12700">
                      <a:solidFill>
                        <a:schemeClr val="accent3"/>
                      </a:solidFill>
                    </a:lnL>
                    <a:lnR w="12700">
                      <a:solidFill>
                        <a:schemeClr val="accent3"/>
                      </a:solidFill>
                    </a:lnR>
                    <a:lnT w="12700">
                      <a:solidFill>
                        <a:schemeClr val="accent3"/>
                      </a:solidFill>
                    </a:lnT>
                    <a:lnB w="25400">
                      <a:solidFill>
                        <a:schemeClr val="accent3"/>
                      </a:solidFill>
                    </a:lnB>
                  </a:tcPr>
                </a:tc>
                <a:tc>
                  <a:txBody>
                    <a:bodyPr/>
                    <a:lstStyle/>
                    <a:p>
                      <a:pPr algn="ctr">
                        <a:defRPr sz="1800"/>
                      </a:pPr>
                      <a:r>
                        <a:rPr sz="12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KS</a:t>
                      </a:r>
                      <a:endParaRPr sz="12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a:txBody>
                  <a:tcPr marL="45720" marR="45720" anchor="ctr" horzOverflow="overflow">
                    <a:lnL w="12700">
                      <a:solidFill>
                        <a:schemeClr val="accent3"/>
                      </a:solidFill>
                    </a:lnL>
                    <a:lnR w="12700">
                      <a:solidFill>
                        <a:schemeClr val="accent3"/>
                      </a:solidFill>
                    </a:lnR>
                    <a:lnT w="12700">
                      <a:solidFill>
                        <a:schemeClr val="accent3"/>
                      </a:solidFill>
                    </a:lnT>
                    <a:lnB w="25400">
                      <a:solidFill>
                        <a:schemeClr val="accent3"/>
                      </a:solidFill>
                    </a:lnB>
                  </a:tcPr>
                </a:tc>
              </a:tr>
              <a:tr h="408504">
                <a:tc>
                  <a:txBody>
                    <a:bodyPr/>
                    <a:lstStyle/>
                    <a:p>
                      <a:pPr algn="ctr">
                        <a:defRPr sz="1800"/>
                      </a:pPr>
                      <a:r>
                        <a:rPr sz="11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消费分期</a:t>
                      </a:r>
                      <a:endParaRPr sz="11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a:txBody>
                  <a:tcPr marL="9525" marR="9525" marT="9525" marB="9525" anchor="ctr" horzOverflow="overflow">
                    <a:lnL w="12700">
                      <a:solidFill>
                        <a:schemeClr val="accent3"/>
                      </a:solidFill>
                    </a:lnL>
                    <a:lnR w="12700">
                      <a:solidFill>
                        <a:schemeClr val="accent3"/>
                      </a:solidFill>
                    </a:lnR>
                    <a:lnT w="25400">
                      <a:solidFill>
                        <a:schemeClr val="accent3"/>
                      </a:solidFill>
                    </a:lnT>
                    <a:lnB w="12700">
                      <a:solidFill>
                        <a:schemeClr val="accent3"/>
                      </a:solidFill>
                    </a:lnB>
                    <a:solidFill>
                      <a:schemeClr val="accent3">
                        <a:alpha val="20000"/>
                      </a:schemeClr>
                    </a:solidFill>
                  </a:tcPr>
                </a:tc>
                <a:tc>
                  <a:txBody>
                    <a:bodyPr/>
                    <a:lstStyle/>
                    <a:p>
                      <a:pPr algn="ctr">
                        <a:defRPr sz="1800"/>
                      </a:pPr>
                      <a:r>
                        <a:rPr sz="11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~40%</a:t>
                      </a:r>
                      <a:endParaRPr sz="11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a:txBody>
                  <a:tcPr marL="9525" marR="9525" marT="9525" marB="9525" anchor="ctr" horzOverflow="overflow">
                    <a:lnL w="12700">
                      <a:solidFill>
                        <a:schemeClr val="accent3"/>
                      </a:solidFill>
                    </a:lnL>
                    <a:lnR w="12700">
                      <a:solidFill>
                        <a:schemeClr val="accent3"/>
                      </a:solidFill>
                    </a:lnR>
                    <a:lnT w="25400">
                      <a:solidFill>
                        <a:schemeClr val="accent3"/>
                      </a:solidFill>
                    </a:lnT>
                    <a:lnB w="12700">
                      <a:solidFill>
                        <a:schemeClr val="accent3"/>
                      </a:solidFill>
                    </a:lnB>
                    <a:solidFill>
                      <a:schemeClr val="accent3">
                        <a:alpha val="20000"/>
                      </a:schemeClr>
                    </a:solidFill>
                  </a:tcPr>
                </a:tc>
                <a:tc>
                  <a:txBody>
                    <a:bodyPr/>
                    <a:lstStyle/>
                    <a:p>
                      <a:pPr algn="ctr">
                        <a:defRPr sz="1800"/>
                      </a:pPr>
                      <a:r>
                        <a:rPr sz="11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~36%</a:t>
                      </a:r>
                      <a:endParaRPr sz="11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a:txBody>
                  <a:tcPr marL="9525" marR="9525" marT="9525" marB="9525" anchor="ctr" horzOverflow="overflow">
                    <a:lnL w="12700">
                      <a:solidFill>
                        <a:schemeClr val="accent3"/>
                      </a:solidFill>
                    </a:lnL>
                    <a:lnR w="12700">
                      <a:solidFill>
                        <a:schemeClr val="accent3"/>
                      </a:solidFill>
                    </a:lnR>
                    <a:lnT w="25400">
                      <a:solidFill>
                        <a:schemeClr val="accent3"/>
                      </a:solidFill>
                    </a:lnT>
                    <a:lnB w="12700">
                      <a:solidFill>
                        <a:schemeClr val="accent3"/>
                      </a:solidFill>
                    </a:lnB>
                    <a:solidFill>
                      <a:schemeClr val="accent3">
                        <a:alpha val="20000"/>
                      </a:schemeClr>
                    </a:solidFill>
                  </a:tcPr>
                </a:tc>
              </a:tr>
              <a:tr h="408504">
                <a:tc>
                  <a:txBody>
                    <a:bodyPr/>
                    <a:lstStyle/>
                    <a:p>
                      <a:pPr algn="ctr">
                        <a:defRPr sz="1800"/>
                      </a:pPr>
                      <a:r>
                        <a:rPr sz="11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现金分期</a:t>
                      </a:r>
                      <a:endParaRPr sz="11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a:txBody>
                  <a:tcPr marL="9525" marR="9525" marT="9525" marB="9525" anchor="ctr" horzOverflow="overflow">
                    <a:lnL w="12700">
                      <a:solidFill>
                        <a:schemeClr val="accent3"/>
                      </a:solidFill>
                    </a:lnL>
                    <a:lnR w="12700">
                      <a:solidFill>
                        <a:schemeClr val="accent3"/>
                      </a:solidFill>
                    </a:lnR>
                    <a:lnT w="12700">
                      <a:solidFill>
                        <a:schemeClr val="accent3"/>
                      </a:solidFill>
                    </a:lnT>
                    <a:lnB w="12700">
                      <a:solidFill>
                        <a:schemeClr val="accent3"/>
                      </a:solidFill>
                    </a:lnB>
                  </a:tcPr>
                </a:tc>
                <a:tc>
                  <a:txBody>
                    <a:bodyPr/>
                    <a:lstStyle/>
                    <a:p>
                      <a:pPr algn="ctr">
                        <a:defRPr sz="1800"/>
                      </a:pPr>
                      <a:r>
                        <a:rPr sz="11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~60%</a:t>
                      </a:r>
                      <a:endParaRPr sz="11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a:txBody>
                  <a:tcPr marL="9525" marR="9525" marT="9525" marB="9525" anchor="ctr" horzOverflow="overflow">
                    <a:lnL w="12700">
                      <a:solidFill>
                        <a:schemeClr val="accent3"/>
                      </a:solidFill>
                    </a:lnL>
                    <a:lnR w="12700">
                      <a:solidFill>
                        <a:schemeClr val="accent3"/>
                      </a:solidFill>
                    </a:lnR>
                    <a:lnT w="12700">
                      <a:solidFill>
                        <a:schemeClr val="accent3"/>
                      </a:solidFill>
                    </a:lnT>
                    <a:lnB w="12700">
                      <a:solidFill>
                        <a:schemeClr val="accent3"/>
                      </a:solidFill>
                    </a:lnB>
                  </a:tcPr>
                </a:tc>
                <a:tc>
                  <a:txBody>
                    <a:bodyPr/>
                    <a:lstStyle/>
                    <a:p>
                      <a:pPr algn="ctr">
                        <a:defRPr sz="1800"/>
                      </a:pPr>
                      <a:r>
                        <a:rPr sz="11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~44%</a:t>
                      </a:r>
                      <a:endParaRPr sz="11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a:txBody>
                  <a:tcPr marL="9525" marR="9525" marT="9525" marB="9525" anchor="ctr" horzOverflow="overflow">
                    <a:lnL w="12700">
                      <a:solidFill>
                        <a:schemeClr val="accent3"/>
                      </a:solidFill>
                    </a:lnL>
                    <a:lnR w="12700">
                      <a:solidFill>
                        <a:schemeClr val="accent3"/>
                      </a:solidFill>
                    </a:lnR>
                    <a:lnT w="12700">
                      <a:solidFill>
                        <a:schemeClr val="accent3"/>
                      </a:solidFill>
                    </a:lnT>
                    <a:lnB w="12700">
                      <a:solidFill>
                        <a:schemeClr val="accent3"/>
                      </a:solidFill>
                    </a:lnB>
                  </a:tcPr>
                </a:tc>
              </a:tr>
            </a:tbl>
          </a:graphicData>
        </a:graphic>
      </p:graphicFrame>
      <p:sp>
        <p:nvSpPr>
          <p:cNvPr id="30" name="TextBox 77"/>
          <p:cNvSpPr txBox="1"/>
          <p:nvPr/>
        </p:nvSpPr>
        <p:spPr>
          <a:xfrm>
            <a:off x="1424973" y="2026585"/>
            <a:ext cx="4759320" cy="261610"/>
          </a:xfrm>
          <a:prstGeom prst="rect">
            <a:avLst/>
          </a:prstGeom>
          <a:ln w="12700">
            <a:miter lim="400000"/>
          </a:ln>
        </p:spPr>
        <p:txBody>
          <a:bodyPr lIns="45719" rIns="45719">
            <a:spAutoFit/>
          </a:bodyPr>
          <a:lstStyle>
            <a:lvl1pPr>
              <a:defRPr sz="14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100">
                <a:latin typeface="微软雅黑" panose="020B0503020204020204" pitchFamily="34" charset="-122"/>
                <a:ea typeface="微软雅黑" panose="020B0503020204020204" pitchFamily="34" charset="-122"/>
              </a:rPr>
              <a:t>消费分期</a:t>
            </a:r>
            <a:endParaRPr sz="1100">
              <a:latin typeface="微软雅黑" panose="020B0503020204020204" pitchFamily="34" charset="-122"/>
              <a:ea typeface="微软雅黑" panose="020B0503020204020204" pitchFamily="34" charset="-122"/>
            </a:endParaRPr>
          </a:p>
        </p:txBody>
      </p:sp>
      <p:sp>
        <p:nvSpPr>
          <p:cNvPr id="31" name="TextBox 60"/>
          <p:cNvSpPr txBox="1"/>
          <p:nvPr/>
        </p:nvSpPr>
        <p:spPr>
          <a:xfrm>
            <a:off x="1367099" y="1265703"/>
            <a:ext cx="2535307" cy="369332"/>
          </a:xfrm>
          <a:prstGeom prst="rect">
            <a:avLst/>
          </a:prstGeom>
          <a:ln w="12700">
            <a:miter lim="400000"/>
          </a:ln>
        </p:spPr>
        <p:txBody>
          <a:bodyPr wrap="none" lIns="45719" rIns="45719">
            <a:spAutoFit/>
          </a:bodyPr>
          <a:lstStyle/>
          <a:p>
            <a:pPr>
              <a:defRPr>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a:latin typeface="微软雅黑" panose="020B0503020204020204" pitchFamily="34" charset="-122"/>
                <a:ea typeface="微软雅黑" panose="020B0503020204020204" pitchFamily="34" charset="-122"/>
              </a:rPr>
              <a:t>案例1：某头部消金机构</a:t>
            </a:r>
            <a:endParaRPr>
              <a:latin typeface="微软雅黑" panose="020B0503020204020204" pitchFamily="34" charset="-122"/>
              <a:ea typeface="微软雅黑" panose="020B0503020204020204" pitchFamily="34" charset="-122"/>
            </a:endParaRPr>
          </a:p>
        </p:txBody>
      </p:sp>
      <p:sp>
        <p:nvSpPr>
          <p:cNvPr id="32" name="Straight Connector 28"/>
          <p:cNvSpPr/>
          <p:nvPr/>
        </p:nvSpPr>
        <p:spPr>
          <a:xfrm flipH="1" flipV="1">
            <a:off x="1372788" y="1790894"/>
            <a:ext cx="4643964" cy="0"/>
          </a:xfrm>
          <a:prstGeom prst="line">
            <a:avLst/>
          </a:prstGeom>
          <a:ln w="19050">
            <a:solidFill>
              <a:srgbClr val="808080"/>
            </a:solidFill>
            <a:miter/>
          </a:ln>
        </p:spPr>
        <p:txBody>
          <a:bodyPr lIns="45719" rIns="45719"/>
          <a:lstStyle/>
          <a:p>
            <a:endParaRPr>
              <a:latin typeface="微软雅黑" panose="020B0503020204020204" pitchFamily="34" charset="-122"/>
              <a:ea typeface="微软雅黑" panose="020B0503020204020204" pitchFamily="34" charset="-122"/>
            </a:endParaRPr>
          </a:p>
        </p:txBody>
      </p:sp>
      <p:sp>
        <p:nvSpPr>
          <p:cNvPr id="33" name="TextBox 29"/>
          <p:cNvSpPr txBox="1"/>
          <p:nvPr/>
        </p:nvSpPr>
        <p:spPr>
          <a:xfrm>
            <a:off x="6446216" y="2026585"/>
            <a:ext cx="4764025" cy="261610"/>
          </a:xfrm>
          <a:prstGeom prst="rect">
            <a:avLst/>
          </a:prstGeom>
          <a:ln w="12700">
            <a:miter lim="400000"/>
          </a:ln>
        </p:spPr>
        <p:txBody>
          <a:bodyPr lIns="45719" rIns="45719">
            <a:spAutoFit/>
          </a:bodyPr>
          <a:lstStyle>
            <a:lvl1pPr>
              <a:defRPr sz="14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100">
                <a:latin typeface="微软雅黑" panose="020B0503020204020204" pitchFamily="34" charset="-122"/>
                <a:ea typeface="微软雅黑" panose="020B0503020204020204" pitchFamily="34" charset="-122"/>
              </a:rPr>
              <a:t>消费分期；现金分期</a:t>
            </a:r>
            <a:endParaRPr sz="1100">
              <a:latin typeface="微软雅黑" panose="020B0503020204020204" pitchFamily="34" charset="-122"/>
              <a:ea typeface="微软雅黑" panose="020B0503020204020204" pitchFamily="34" charset="-122"/>
            </a:endParaRPr>
          </a:p>
        </p:txBody>
      </p:sp>
      <p:sp>
        <p:nvSpPr>
          <p:cNvPr id="34" name="TextBox 31"/>
          <p:cNvSpPr txBox="1"/>
          <p:nvPr/>
        </p:nvSpPr>
        <p:spPr>
          <a:xfrm>
            <a:off x="6446216" y="2655008"/>
            <a:ext cx="4996458" cy="496161"/>
          </a:xfrm>
          <a:prstGeom prst="rect">
            <a:avLst/>
          </a:prstGeom>
          <a:ln w="12700">
            <a:miter lim="400000"/>
          </a:ln>
        </p:spPr>
        <p:txBody>
          <a:bodyPr wrap="square" lIns="45719" rIns="45719">
            <a:spAutoFit/>
          </a:bodyPr>
          <a:lstStyle/>
          <a:p>
            <a:pPr>
              <a:lnSpc>
                <a:spcPct val="125000"/>
              </a:lnSpc>
              <a:defRPr sz="14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100">
                <a:latin typeface="微软雅黑" panose="020B0503020204020204" pitchFamily="34" charset="-122"/>
                <a:ea typeface="微软雅黑" panose="020B0503020204020204" pitchFamily="34" charset="-122"/>
              </a:rPr>
              <a:t>在持续扩大消费分期、现金分期时，</a:t>
            </a:r>
            <a:r>
              <a:rPr lang="zh-CN" altLang="en-US" sz="1100">
                <a:latin typeface="微软雅黑" panose="020B0503020204020204" pitchFamily="34" charset="-122"/>
                <a:ea typeface="微软雅黑" panose="020B0503020204020204" pitchFamily="34" charset="-122"/>
              </a:rPr>
              <a:t>客户风险评估能力不足</a:t>
            </a:r>
            <a:r>
              <a:rPr sz="1100">
                <a:latin typeface="微软雅黑" panose="020B0503020204020204" pitchFamily="34" charset="-122"/>
                <a:ea typeface="微软雅黑" panose="020B0503020204020204" pitchFamily="34" charset="-122"/>
              </a:rPr>
              <a:t>，但希望充分做到KYC</a:t>
            </a:r>
            <a:endParaRPr sz="1100">
              <a:latin typeface="微软雅黑" panose="020B0503020204020204" pitchFamily="34" charset="-122"/>
              <a:ea typeface="微软雅黑" panose="020B0503020204020204" pitchFamily="34" charset="-122"/>
            </a:endParaRPr>
          </a:p>
        </p:txBody>
      </p:sp>
      <p:sp>
        <p:nvSpPr>
          <p:cNvPr id="35" name="TextBox 35"/>
          <p:cNvSpPr txBox="1"/>
          <p:nvPr/>
        </p:nvSpPr>
        <p:spPr>
          <a:xfrm>
            <a:off x="6434641" y="1265703"/>
            <a:ext cx="2197138" cy="369332"/>
          </a:xfrm>
          <a:prstGeom prst="rect">
            <a:avLst/>
          </a:prstGeom>
          <a:ln w="12700">
            <a:miter lim="400000"/>
          </a:ln>
        </p:spPr>
        <p:txBody>
          <a:bodyPr wrap="none" lIns="45719" rIns="45719">
            <a:spAutoFit/>
          </a:bodyPr>
          <a:lstStyle/>
          <a:p>
            <a:pPr>
              <a:defRPr>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a:latin typeface="微软雅黑" panose="020B0503020204020204" pitchFamily="34" charset="-122"/>
                <a:ea typeface="微软雅黑" panose="020B0503020204020204" pitchFamily="34" charset="-122"/>
              </a:rPr>
              <a:t>案例2：某TOP3电商</a:t>
            </a:r>
            <a:endParaRPr>
              <a:latin typeface="微软雅黑" panose="020B0503020204020204" pitchFamily="34" charset="-122"/>
              <a:ea typeface="微软雅黑" panose="020B0503020204020204" pitchFamily="34" charset="-122"/>
            </a:endParaRPr>
          </a:p>
        </p:txBody>
      </p:sp>
      <p:sp>
        <p:nvSpPr>
          <p:cNvPr id="36" name="Straight Connector 37"/>
          <p:cNvSpPr/>
          <p:nvPr/>
        </p:nvSpPr>
        <p:spPr>
          <a:xfrm flipH="1" flipV="1">
            <a:off x="6447826" y="1790894"/>
            <a:ext cx="4835870" cy="0"/>
          </a:xfrm>
          <a:prstGeom prst="line">
            <a:avLst/>
          </a:prstGeom>
          <a:ln w="19050">
            <a:solidFill>
              <a:srgbClr val="808080"/>
            </a:solidFill>
            <a:miter/>
          </a:ln>
        </p:spPr>
        <p:txBody>
          <a:bodyPr lIns="45719" rIns="45719"/>
          <a:lstStyle/>
          <a:p>
            <a:endParaRPr>
              <a:latin typeface="微软雅黑" panose="020B0503020204020204" pitchFamily="34" charset="-122"/>
              <a:ea typeface="微软雅黑" panose="020B0503020204020204" pitchFamily="34" charset="-122"/>
            </a:endParaRPr>
          </a:p>
        </p:txBody>
      </p:sp>
      <p:sp>
        <p:nvSpPr>
          <p:cNvPr id="37" name="TextBox 31"/>
          <p:cNvSpPr txBox="1"/>
          <p:nvPr/>
        </p:nvSpPr>
        <p:spPr>
          <a:xfrm>
            <a:off x="6446216" y="3431656"/>
            <a:ext cx="4996458" cy="496161"/>
          </a:xfrm>
          <a:prstGeom prst="rect">
            <a:avLst/>
          </a:prstGeom>
          <a:ln w="12700">
            <a:miter lim="400000"/>
          </a:ln>
        </p:spPr>
        <p:txBody>
          <a:bodyPr wrap="square" lIns="45719" rIns="45719">
            <a:spAutoFit/>
          </a:bodyPr>
          <a:lstStyle>
            <a:lvl1pPr>
              <a:lnSpc>
                <a:spcPct val="125000"/>
              </a:lnSpc>
              <a:defRPr sz="14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100">
                <a:latin typeface="微软雅黑" panose="020B0503020204020204" pitchFamily="34" charset="-122"/>
                <a:ea typeface="微软雅黑" panose="020B0503020204020204" pitchFamily="34" charset="-122"/>
              </a:rPr>
              <a:t>融慧</a:t>
            </a:r>
            <a:r>
              <a:rPr lang="zh-CN" altLang="en-US" sz="1100">
                <a:latin typeface="微软雅黑" panose="020B0503020204020204" pitchFamily="34" charset="-122"/>
                <a:ea typeface="微软雅黑" panose="020B0503020204020204" pitchFamily="34" charset="-122"/>
              </a:rPr>
              <a:t>提供的定制化信用模型应用于分期产品风控系统，模型上线后一年内，模型各项效果指标表现稳定</a:t>
            </a:r>
            <a:endParaRPr sz="1100">
              <a:latin typeface="微软雅黑" panose="020B0503020204020204" pitchFamily="34" charset="-122"/>
              <a:ea typeface="微软雅黑" panose="020B0503020204020204" pitchFamily="34" charset="-122"/>
            </a:endParaRPr>
          </a:p>
        </p:txBody>
      </p:sp>
      <p:sp>
        <p:nvSpPr>
          <p:cNvPr id="38" name="文本框 102"/>
          <p:cNvSpPr txBox="1"/>
          <p:nvPr/>
        </p:nvSpPr>
        <p:spPr>
          <a:xfrm>
            <a:off x="6446216" y="4212559"/>
            <a:ext cx="3608595" cy="261610"/>
          </a:xfrm>
          <a:prstGeom prst="rect">
            <a:avLst/>
          </a:prstGeom>
          <a:noFill/>
          <a:ln w="12700">
            <a:miter lim="400000"/>
          </a:ln>
        </p:spPr>
        <p:txBody>
          <a:bodyPr lIns="45719" rIns="45719">
            <a:spAutoFit/>
          </a:bodyPr>
          <a:lstStyle>
            <a:lvl1pPr>
              <a:defRPr sz="1400">
                <a:solidFill>
                  <a:srgbClr val="262626"/>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100">
                <a:latin typeface="微软雅黑" panose="020B0503020204020204" pitchFamily="34" charset="-122"/>
                <a:ea typeface="微软雅黑" panose="020B0503020204020204" pitchFamily="34" charset="-122"/>
              </a:rPr>
              <a:t>在独立样本上验证结果：</a:t>
            </a:r>
            <a:endParaRPr sz="1100">
              <a:latin typeface="微软雅黑" panose="020B0503020204020204" pitchFamily="34" charset="-122"/>
              <a:ea typeface="微软雅黑" panose="020B0503020204020204" pitchFamily="34" charset="-122"/>
            </a:endParaRPr>
          </a:p>
        </p:txBody>
      </p:sp>
      <p:sp>
        <p:nvSpPr>
          <p:cNvPr id="39" name="TextBox 31"/>
          <p:cNvSpPr txBox="1"/>
          <p:nvPr/>
        </p:nvSpPr>
        <p:spPr>
          <a:xfrm>
            <a:off x="1424973" y="2670928"/>
            <a:ext cx="4671027" cy="496161"/>
          </a:xfrm>
          <a:prstGeom prst="rect">
            <a:avLst/>
          </a:prstGeom>
          <a:ln w="12700">
            <a:miter lim="400000"/>
          </a:ln>
        </p:spPr>
        <p:txBody>
          <a:bodyPr wrap="square" lIns="45719" rIns="45719">
            <a:spAutoFit/>
          </a:bodyPr>
          <a:lstStyle>
            <a:lvl1pPr>
              <a:lnSpc>
                <a:spcPct val="125000"/>
              </a:lnSpc>
              <a:defRPr sz="14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lang="zh-CN" altLang="en-US" sz="1100">
                <a:latin typeface="微软雅黑" panose="020B0503020204020204" pitchFamily="34" charset="-122"/>
                <a:ea typeface="微软雅黑" panose="020B0503020204020204" pitchFamily="34" charset="-122"/>
              </a:rPr>
              <a:t>客户在已使用多维数据建模的情况下</a:t>
            </a:r>
            <a:r>
              <a:rPr sz="1100">
                <a:latin typeface="微软雅黑" panose="020B0503020204020204" pitchFamily="34" charset="-122"/>
                <a:ea typeface="微软雅黑" panose="020B0503020204020204" pitchFamily="34" charset="-122"/>
              </a:rPr>
              <a:t>，仍想进一步提升风控能力</a:t>
            </a:r>
            <a:r>
              <a:rPr lang="zh-CN" altLang="en-US" sz="1100">
                <a:latin typeface="微软雅黑" panose="020B0503020204020204" pitchFamily="34" charset="-122"/>
                <a:ea typeface="微软雅黑" panose="020B0503020204020204" pitchFamily="34" charset="-122"/>
              </a:rPr>
              <a:t>；</a:t>
            </a:r>
            <a:r>
              <a:rPr sz="1100">
                <a:latin typeface="微软雅黑" panose="020B0503020204020204" pitchFamily="34" charset="-122"/>
                <a:ea typeface="微软雅黑" panose="020B0503020204020204" pitchFamily="34" charset="-122"/>
              </a:rPr>
              <a:t>机构将迭代策略，要求策略上线前模型先上线</a:t>
            </a:r>
            <a:endParaRPr sz="1100">
              <a:latin typeface="微软雅黑" panose="020B0503020204020204" pitchFamily="34" charset="-122"/>
              <a:ea typeface="微软雅黑" panose="020B0503020204020204" pitchFamily="34" charset="-122"/>
            </a:endParaRPr>
          </a:p>
        </p:txBody>
      </p:sp>
      <p:sp>
        <p:nvSpPr>
          <p:cNvPr id="40" name="TextBox 31"/>
          <p:cNvSpPr txBox="1"/>
          <p:nvPr/>
        </p:nvSpPr>
        <p:spPr>
          <a:xfrm>
            <a:off x="1424973" y="3453392"/>
            <a:ext cx="4591779" cy="496161"/>
          </a:xfrm>
          <a:prstGeom prst="rect">
            <a:avLst/>
          </a:prstGeom>
          <a:ln w="12700">
            <a:miter lim="400000"/>
          </a:ln>
        </p:spPr>
        <p:txBody>
          <a:bodyPr wrap="square" lIns="45719" rIns="45719">
            <a:spAutoFit/>
          </a:bodyPr>
          <a:lstStyle/>
          <a:p>
            <a:pPr>
              <a:lnSpc>
                <a:spcPct val="125000"/>
              </a:lnSpc>
              <a:defRPr sz="14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100">
                <a:latin typeface="微软雅黑" panose="020B0503020204020204" pitchFamily="34" charset="-122"/>
                <a:ea typeface="微软雅黑" panose="020B0503020204020204" pitchFamily="34" charset="-122"/>
              </a:rPr>
              <a:t>快速研发</a:t>
            </a:r>
            <a:r>
              <a:rPr lang="en-US" altLang="zh-CN" sz="1100">
                <a:latin typeface="微软雅黑" panose="020B0503020204020204" pitchFamily="34" charset="-122"/>
                <a:ea typeface="微软雅黑" panose="020B0503020204020204" pitchFamily="34" charset="-122"/>
              </a:rPr>
              <a:t>DNN</a:t>
            </a:r>
            <a:r>
              <a:rPr lang="zh-CN" altLang="en-US" sz="1100">
                <a:latin typeface="微软雅黑" panose="020B0503020204020204" pitchFamily="34" charset="-122"/>
                <a:ea typeface="微软雅黑" panose="020B0503020204020204" pitchFamily="34" charset="-122"/>
              </a:rPr>
              <a:t>因子等新变量；</a:t>
            </a:r>
            <a:r>
              <a:rPr sz="1100">
                <a:latin typeface="微软雅黑" panose="020B0503020204020204" pitchFamily="34" charset="-122"/>
                <a:ea typeface="微软雅黑" panose="020B0503020204020204" pitchFamily="34" charset="-122"/>
              </a:rPr>
              <a:t>优化模型上线流程，专人支持合作建模上线工作</a:t>
            </a:r>
            <a:endParaRPr sz="1100">
              <a:latin typeface="微软雅黑" panose="020B0503020204020204" pitchFamily="34" charset="-122"/>
              <a:ea typeface="微软雅黑" panose="020B0503020204020204" pitchFamily="34" charset="-122"/>
            </a:endParaRPr>
          </a:p>
        </p:txBody>
      </p:sp>
      <p:sp>
        <p:nvSpPr>
          <p:cNvPr id="41" name="TextBox 31"/>
          <p:cNvSpPr txBox="1"/>
          <p:nvPr/>
        </p:nvSpPr>
        <p:spPr>
          <a:xfrm>
            <a:off x="1424973" y="4201082"/>
            <a:ext cx="4971694" cy="284565"/>
          </a:xfrm>
          <a:prstGeom prst="rect">
            <a:avLst/>
          </a:prstGeom>
          <a:ln w="12700">
            <a:miter lim="400000"/>
          </a:ln>
        </p:spPr>
        <p:txBody>
          <a:bodyPr lIns="45719" rIns="45719">
            <a:spAutoFit/>
          </a:bodyPr>
          <a:lstStyle/>
          <a:p>
            <a:pPr>
              <a:lnSpc>
                <a:spcPct val="125000"/>
              </a:lnSpc>
              <a:defRPr sz="14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100">
                <a:latin typeface="微软雅黑" panose="020B0503020204020204" pitchFamily="34" charset="-122"/>
                <a:ea typeface="微软雅黑" panose="020B0503020204020204" pitchFamily="34" charset="-122"/>
              </a:rPr>
              <a:t>模型本身的gini在44左右，对评分卡的提升在</a:t>
            </a:r>
            <a:r>
              <a:rPr sz="1100" b="1">
                <a:latin typeface="微软雅黑" panose="020B0503020204020204" pitchFamily="34" charset="-122"/>
                <a:ea typeface="微软雅黑" panose="020B0503020204020204" pitchFamily="34" charset="-122"/>
              </a:rPr>
              <a:t>0.9-1.3个Gini</a:t>
            </a:r>
            <a:endParaRPr sz="1100" b="1">
              <a:latin typeface="微软雅黑" panose="020B0503020204020204" pitchFamily="34" charset="-122"/>
              <a:ea typeface="微软雅黑" panose="020B0503020204020204" pitchFamily="34" charset="-122"/>
            </a:endParaRPr>
          </a:p>
        </p:txBody>
      </p:sp>
      <p:graphicFrame>
        <p:nvGraphicFramePr>
          <p:cNvPr id="42" name="表格 42"/>
          <p:cNvGraphicFramePr/>
          <p:nvPr/>
        </p:nvGraphicFramePr>
        <p:xfrm>
          <a:off x="1449711" y="4669486"/>
          <a:ext cx="4646289" cy="1288023"/>
        </p:xfrm>
        <a:graphic>
          <a:graphicData uri="http://schemas.openxmlformats.org/drawingml/2006/table">
            <a:tbl>
              <a:tblPr/>
              <a:tblGrid>
                <a:gridCol w="1548763"/>
                <a:gridCol w="1548763"/>
                <a:gridCol w="1548763"/>
              </a:tblGrid>
              <a:tr h="356382">
                <a:tc>
                  <a:txBody>
                    <a:bodyPr/>
                    <a:lstStyle/>
                    <a:p>
                      <a:pPr algn="ctr">
                        <a:lnSpc>
                          <a:spcPct val="100000"/>
                        </a:lnSpc>
                        <a:defRPr sz="1800"/>
                      </a:pPr>
                      <a:r>
                        <a:rPr sz="12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产品线</a:t>
                      </a:r>
                      <a:endParaRPr sz="12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a:txBody>
                  <a:tcPr marL="45720" marR="45720" marT="72000" marB="72000" horzOverflow="overflow">
                    <a:lnL w="12700">
                      <a:solidFill>
                        <a:schemeClr val="accent3"/>
                      </a:solidFill>
                    </a:lnL>
                    <a:lnR w="12700">
                      <a:solidFill>
                        <a:schemeClr val="accent3"/>
                      </a:solidFill>
                    </a:lnR>
                    <a:lnT w="12700">
                      <a:solidFill>
                        <a:schemeClr val="accent3"/>
                      </a:solidFill>
                    </a:lnT>
                    <a:lnB w="25400">
                      <a:solidFill>
                        <a:schemeClr val="accent3"/>
                      </a:solidFill>
                    </a:lnB>
                  </a:tcPr>
                </a:tc>
                <a:tc>
                  <a:txBody>
                    <a:bodyPr/>
                    <a:lstStyle/>
                    <a:p>
                      <a:pPr algn="ctr">
                        <a:lnSpc>
                          <a:spcPct val="100000"/>
                        </a:lnSpc>
                        <a:defRPr sz="1800"/>
                      </a:pPr>
                      <a:r>
                        <a:rPr sz="12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Gini</a:t>
                      </a:r>
                      <a:endParaRPr sz="12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a:txBody>
                  <a:tcPr marL="45720" marR="45720" marT="72000" marB="72000" horzOverflow="overflow">
                    <a:lnL w="12700">
                      <a:solidFill>
                        <a:schemeClr val="accent3"/>
                      </a:solidFill>
                    </a:lnL>
                    <a:lnR w="12700">
                      <a:solidFill>
                        <a:schemeClr val="accent3"/>
                      </a:solidFill>
                    </a:lnR>
                    <a:lnT w="12700">
                      <a:solidFill>
                        <a:schemeClr val="accent3"/>
                      </a:solidFill>
                    </a:lnT>
                    <a:lnB w="25400">
                      <a:solidFill>
                        <a:schemeClr val="accent3"/>
                      </a:solidFill>
                    </a:lnB>
                  </a:tcPr>
                </a:tc>
                <a:tc>
                  <a:txBody>
                    <a:bodyPr/>
                    <a:lstStyle/>
                    <a:p>
                      <a:pPr algn="ctr">
                        <a:lnSpc>
                          <a:spcPct val="100000"/>
                        </a:lnSpc>
                        <a:defRPr sz="1800"/>
                      </a:pPr>
                      <a:r>
                        <a:rPr sz="12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KS</a:t>
                      </a:r>
                      <a:endParaRPr sz="12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a:txBody>
                  <a:tcPr marL="45720" marR="45720" marT="72000" marB="72000" horzOverflow="overflow">
                    <a:lnL w="12700">
                      <a:solidFill>
                        <a:schemeClr val="accent3"/>
                      </a:solidFill>
                    </a:lnL>
                    <a:lnR w="12700">
                      <a:solidFill>
                        <a:schemeClr val="accent3"/>
                      </a:solidFill>
                    </a:lnR>
                    <a:lnT w="12700">
                      <a:solidFill>
                        <a:schemeClr val="accent3"/>
                      </a:solidFill>
                    </a:lnT>
                    <a:lnB w="25400">
                      <a:solidFill>
                        <a:schemeClr val="accent3"/>
                      </a:solidFill>
                    </a:lnB>
                  </a:tcPr>
                </a:tc>
              </a:tr>
              <a:tr h="310547">
                <a:tc>
                  <a:txBody>
                    <a:bodyPr/>
                    <a:lstStyle/>
                    <a:p>
                      <a:pPr algn="ctr">
                        <a:defRPr>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100"/>
                        <a:t>产品1</a:t>
                      </a:r>
                      <a:endParaRPr sz="1100"/>
                    </a:p>
                  </a:txBody>
                  <a:tcPr marL="9525" marR="9525" marT="9525" marB="9525" anchor="ctr" horzOverflow="overflow">
                    <a:lnL w="12700">
                      <a:solidFill>
                        <a:schemeClr val="accent3"/>
                      </a:solidFill>
                    </a:lnL>
                    <a:lnR w="12700">
                      <a:solidFill>
                        <a:schemeClr val="accent3"/>
                      </a:solidFill>
                    </a:lnR>
                    <a:lnT w="25400">
                      <a:solidFill>
                        <a:schemeClr val="accent3"/>
                      </a:solidFill>
                    </a:lnT>
                    <a:lnB w="12700">
                      <a:solidFill>
                        <a:schemeClr val="accent3"/>
                      </a:solidFill>
                    </a:lnB>
                    <a:solidFill>
                      <a:schemeClr val="accent3">
                        <a:alpha val="20000"/>
                      </a:schemeClr>
                    </a:solidFill>
                  </a:tcPr>
                </a:tc>
                <a:tc>
                  <a:txBody>
                    <a:bodyPr/>
                    <a:lstStyle/>
                    <a:p>
                      <a:pPr algn="ctr">
                        <a:defRPr sz="1800"/>
                      </a:pPr>
                      <a:r>
                        <a:rPr sz="11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~44%</a:t>
                      </a:r>
                      <a:endParaRPr sz="11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a:txBody>
                  <a:tcPr marL="9525" marR="9525" marT="9525" marB="9525" anchor="ctr" horzOverflow="overflow">
                    <a:lnL w="12700">
                      <a:solidFill>
                        <a:schemeClr val="accent3"/>
                      </a:solidFill>
                    </a:lnL>
                    <a:lnR w="12700">
                      <a:solidFill>
                        <a:schemeClr val="accent3"/>
                      </a:solidFill>
                    </a:lnR>
                    <a:lnT w="25400">
                      <a:solidFill>
                        <a:schemeClr val="accent3"/>
                      </a:solidFill>
                    </a:lnT>
                    <a:lnB w="12700">
                      <a:solidFill>
                        <a:schemeClr val="accent3"/>
                      </a:solidFill>
                    </a:lnB>
                    <a:solidFill>
                      <a:schemeClr val="accent3">
                        <a:alpha val="20000"/>
                      </a:schemeClr>
                    </a:solidFill>
                  </a:tcPr>
                </a:tc>
                <a:tc>
                  <a:txBody>
                    <a:bodyPr/>
                    <a:lstStyle/>
                    <a:p>
                      <a:pPr algn="ctr">
                        <a:defRPr sz="1800"/>
                      </a:pPr>
                      <a:r>
                        <a:rPr sz="1100">
                          <a:solidFill>
                            <a:srgbClr val="181717"/>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~33%</a:t>
                      </a:r>
                      <a:endParaRPr sz="1100">
                        <a:solidFill>
                          <a:srgbClr val="181717"/>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a:txBody>
                  <a:tcPr marL="9525" marR="9525" marT="9525" marB="9525" anchor="ctr" horzOverflow="overflow">
                    <a:lnL w="12700">
                      <a:solidFill>
                        <a:schemeClr val="accent3"/>
                      </a:solidFill>
                    </a:lnL>
                    <a:lnR w="12700">
                      <a:solidFill>
                        <a:schemeClr val="accent3"/>
                      </a:solidFill>
                    </a:lnR>
                    <a:lnT w="25400">
                      <a:solidFill>
                        <a:schemeClr val="accent3"/>
                      </a:solidFill>
                    </a:lnT>
                    <a:lnB w="12700">
                      <a:solidFill>
                        <a:schemeClr val="accent3"/>
                      </a:solidFill>
                    </a:lnB>
                    <a:solidFill>
                      <a:schemeClr val="accent3">
                        <a:alpha val="20000"/>
                      </a:schemeClr>
                    </a:solidFill>
                  </a:tcPr>
                </a:tc>
              </a:tr>
              <a:tr h="310547">
                <a:tc>
                  <a:txBody>
                    <a:bodyPr/>
                    <a:lstStyle/>
                    <a:p>
                      <a:pPr algn="ctr">
                        <a:defRPr>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100"/>
                        <a:t>产品2</a:t>
                      </a:r>
                      <a:endParaRPr sz="1100"/>
                    </a:p>
                  </a:txBody>
                  <a:tcPr marL="9525" marR="9525" marT="9525" marB="9525" anchor="ctr" horzOverflow="overflow">
                    <a:lnL w="12700">
                      <a:solidFill>
                        <a:schemeClr val="accent3"/>
                      </a:solidFill>
                    </a:lnL>
                    <a:lnR w="12700">
                      <a:solidFill>
                        <a:schemeClr val="accent3"/>
                      </a:solidFill>
                    </a:lnR>
                    <a:lnT w="12700">
                      <a:solidFill>
                        <a:schemeClr val="accent3"/>
                      </a:solidFill>
                    </a:lnT>
                    <a:lnB w="12700">
                      <a:solidFill>
                        <a:schemeClr val="accent3"/>
                      </a:solidFill>
                    </a:lnB>
                  </a:tcPr>
                </a:tc>
                <a:tc>
                  <a:txBody>
                    <a:bodyPr/>
                    <a:lstStyle/>
                    <a:p>
                      <a:pPr algn="ctr">
                        <a:defRPr sz="1800"/>
                      </a:pPr>
                      <a:r>
                        <a:rPr sz="11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~37%</a:t>
                      </a:r>
                      <a:endParaRPr sz="11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a:txBody>
                  <a:tcPr marL="9525" marR="9525" marT="9525" marB="9525" anchor="ctr" horzOverflow="overflow">
                    <a:lnL w="12700">
                      <a:solidFill>
                        <a:schemeClr val="accent3"/>
                      </a:solidFill>
                    </a:lnL>
                    <a:lnR w="12700">
                      <a:solidFill>
                        <a:schemeClr val="accent3"/>
                      </a:solidFill>
                    </a:lnR>
                    <a:lnT w="12700">
                      <a:solidFill>
                        <a:schemeClr val="accent3"/>
                      </a:solidFill>
                    </a:lnT>
                    <a:lnB w="12700">
                      <a:solidFill>
                        <a:schemeClr val="accent3"/>
                      </a:solidFill>
                    </a:lnB>
                  </a:tcPr>
                </a:tc>
                <a:tc>
                  <a:txBody>
                    <a:bodyPr/>
                    <a:lstStyle/>
                    <a:p>
                      <a:pPr algn="ctr">
                        <a:defRPr sz="1800"/>
                      </a:pPr>
                      <a:r>
                        <a:rPr sz="1100">
                          <a:solidFill>
                            <a:srgbClr val="181717"/>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~30%</a:t>
                      </a:r>
                      <a:endParaRPr sz="1100">
                        <a:solidFill>
                          <a:srgbClr val="181717"/>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a:txBody>
                  <a:tcPr marL="9525" marR="9525" marT="9525" marB="9525" anchor="ctr" horzOverflow="overflow">
                    <a:lnL w="12700">
                      <a:solidFill>
                        <a:schemeClr val="accent3"/>
                      </a:solidFill>
                    </a:lnL>
                    <a:lnR w="12700">
                      <a:solidFill>
                        <a:schemeClr val="accent3"/>
                      </a:solidFill>
                    </a:lnR>
                    <a:lnT w="12700">
                      <a:solidFill>
                        <a:schemeClr val="accent3"/>
                      </a:solidFill>
                    </a:lnT>
                    <a:lnB w="12700">
                      <a:solidFill>
                        <a:schemeClr val="accent3"/>
                      </a:solidFill>
                    </a:lnB>
                  </a:tcPr>
                </a:tc>
              </a:tr>
              <a:tr h="310547">
                <a:tc>
                  <a:txBody>
                    <a:bodyPr/>
                    <a:lstStyle/>
                    <a:p>
                      <a:pPr algn="ctr">
                        <a:defRPr>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100"/>
                        <a:t>产品3</a:t>
                      </a:r>
                      <a:endParaRPr sz="1100"/>
                    </a:p>
                  </a:txBody>
                  <a:tcPr marL="9525" marR="9525" marT="9525" marB="9525" anchor="ctr" horzOverflow="overflow">
                    <a:lnL w="12700">
                      <a:solidFill>
                        <a:schemeClr val="accent3"/>
                      </a:solidFill>
                    </a:lnL>
                    <a:lnR w="12700">
                      <a:solidFill>
                        <a:schemeClr val="accent3"/>
                      </a:solidFill>
                    </a:lnR>
                    <a:lnT w="12700">
                      <a:solidFill>
                        <a:schemeClr val="accent3"/>
                      </a:solidFill>
                    </a:lnT>
                    <a:lnB w="12700">
                      <a:solidFill>
                        <a:schemeClr val="accent3"/>
                      </a:solidFill>
                    </a:lnB>
                    <a:solidFill>
                      <a:schemeClr val="accent3">
                        <a:alpha val="20000"/>
                      </a:schemeClr>
                    </a:solidFill>
                  </a:tcPr>
                </a:tc>
                <a:tc>
                  <a:txBody>
                    <a:bodyPr/>
                    <a:lstStyle/>
                    <a:p>
                      <a:pPr algn="ctr">
                        <a:defRPr sz="1800"/>
                      </a:pPr>
                      <a:r>
                        <a:rPr sz="11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~35%</a:t>
                      </a:r>
                      <a:endParaRPr sz="11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a:txBody>
                  <a:tcPr marL="9525" marR="9525" marT="9525" marB="9525" anchor="ctr" horzOverflow="overflow">
                    <a:lnL w="12700">
                      <a:solidFill>
                        <a:schemeClr val="accent3"/>
                      </a:solidFill>
                    </a:lnL>
                    <a:lnR w="12700">
                      <a:solidFill>
                        <a:schemeClr val="accent3"/>
                      </a:solidFill>
                    </a:lnR>
                    <a:lnT w="12700">
                      <a:solidFill>
                        <a:schemeClr val="accent3"/>
                      </a:solidFill>
                    </a:lnT>
                    <a:lnB w="12700">
                      <a:solidFill>
                        <a:schemeClr val="accent3"/>
                      </a:solidFill>
                    </a:lnB>
                    <a:solidFill>
                      <a:schemeClr val="accent3">
                        <a:alpha val="20000"/>
                      </a:schemeClr>
                    </a:solidFill>
                  </a:tcPr>
                </a:tc>
                <a:tc>
                  <a:txBody>
                    <a:bodyPr/>
                    <a:lstStyle/>
                    <a:p>
                      <a:pPr algn="ctr">
                        <a:defRPr sz="1800"/>
                      </a:pPr>
                      <a:r>
                        <a:rPr sz="1100">
                          <a:solidFill>
                            <a:srgbClr val="181717"/>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~28%</a:t>
                      </a:r>
                      <a:endParaRPr sz="1100">
                        <a:solidFill>
                          <a:srgbClr val="181717"/>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a:txBody>
                  <a:tcPr marL="9525" marR="9525" marT="9525" marB="9525" anchor="ctr" horzOverflow="overflow">
                    <a:lnL w="12700">
                      <a:solidFill>
                        <a:schemeClr val="accent3"/>
                      </a:solidFill>
                    </a:lnL>
                    <a:lnR w="12700">
                      <a:solidFill>
                        <a:schemeClr val="accent3"/>
                      </a:solidFill>
                    </a:lnR>
                    <a:lnT w="12700">
                      <a:solidFill>
                        <a:schemeClr val="accent3"/>
                      </a:solidFill>
                    </a:lnT>
                    <a:lnB w="12700">
                      <a:solidFill>
                        <a:schemeClr val="accent3"/>
                      </a:solidFill>
                    </a:lnB>
                    <a:solidFill>
                      <a:schemeClr val="accent3">
                        <a:alpha val="20000"/>
                      </a:schemeClr>
                    </a:solidFill>
                  </a:tcPr>
                </a:tc>
              </a:tr>
            </a:tbl>
          </a:graphicData>
        </a:graphic>
      </p:graphicFrame>
      <p:sp>
        <p:nvSpPr>
          <p:cNvPr id="44" name="Straight Connector 32"/>
          <p:cNvSpPr/>
          <p:nvPr/>
        </p:nvSpPr>
        <p:spPr>
          <a:xfrm flipH="1" flipV="1">
            <a:off x="1310436" y="4046200"/>
            <a:ext cx="9973260" cy="0"/>
          </a:xfrm>
          <a:prstGeom prst="line">
            <a:avLst/>
          </a:prstGeom>
          <a:ln>
            <a:solidFill>
              <a:srgbClr val="BFBFBF"/>
            </a:solidFill>
            <a:prstDash val="dash"/>
            <a:miter/>
          </a:ln>
        </p:spPr>
        <p:txBody>
          <a:bodyPr lIns="45719" rIns="45719"/>
          <a:lstStyle/>
          <a:p>
            <a:endParaRPr>
              <a:latin typeface="微软雅黑" panose="020B0503020204020204" pitchFamily="34" charset="-122"/>
              <a:ea typeface="微软雅黑" panose="020B0503020204020204" pitchFamily="34" charset="-122"/>
            </a:endParaRPr>
          </a:p>
        </p:txBody>
      </p:sp>
      <p:sp>
        <p:nvSpPr>
          <p:cNvPr id="45" name="Straight Connector 34"/>
          <p:cNvSpPr/>
          <p:nvPr/>
        </p:nvSpPr>
        <p:spPr>
          <a:xfrm flipH="1" flipV="1">
            <a:off x="1247775" y="2484076"/>
            <a:ext cx="9973261" cy="0"/>
          </a:xfrm>
          <a:prstGeom prst="line">
            <a:avLst/>
          </a:prstGeom>
          <a:ln>
            <a:solidFill>
              <a:srgbClr val="BFBFBF"/>
            </a:solidFill>
            <a:prstDash val="dash"/>
            <a:miter/>
          </a:ln>
        </p:spPr>
        <p:txBody>
          <a:bodyPr lIns="45719" rIns="45719"/>
          <a:lstStyle/>
          <a:p>
            <a:endParaRPr>
              <a:latin typeface="微软雅黑" panose="020B0503020204020204" pitchFamily="34" charset="-122"/>
              <a:ea typeface="微软雅黑" panose="020B0503020204020204" pitchFamily="34" charset="-122"/>
            </a:endParaRPr>
          </a:p>
        </p:txBody>
      </p:sp>
      <p:sp>
        <p:nvSpPr>
          <p:cNvPr id="46" name="Straight Connector 32"/>
          <p:cNvSpPr/>
          <p:nvPr/>
        </p:nvSpPr>
        <p:spPr>
          <a:xfrm flipH="1" flipV="1">
            <a:off x="1383590" y="3269552"/>
            <a:ext cx="9900106" cy="0"/>
          </a:xfrm>
          <a:prstGeom prst="line">
            <a:avLst/>
          </a:prstGeom>
          <a:ln>
            <a:solidFill>
              <a:srgbClr val="BFBFBF"/>
            </a:solidFill>
            <a:prstDash val="dash"/>
            <a:miter/>
          </a:ln>
        </p:spPr>
        <p:txBody>
          <a:bodyPr lIns="45719" rIns="45719"/>
          <a:lstStyle/>
          <a:p>
            <a:endParaRPr>
              <a:latin typeface="微软雅黑" panose="020B0503020204020204" pitchFamily="34" charset="-122"/>
              <a:ea typeface="微软雅黑" panose="020B0503020204020204" pitchFamily="34" charset="-122"/>
            </a:endParaRPr>
          </a:p>
        </p:txBody>
      </p:sp>
      <p:sp>
        <p:nvSpPr>
          <p:cNvPr id="2" name="矩形 1"/>
          <p:cNvSpPr/>
          <p:nvPr/>
        </p:nvSpPr>
        <p:spPr>
          <a:xfrm>
            <a:off x="3800443" y="311836"/>
            <a:ext cx="2383850" cy="430037"/>
          </a:xfrm>
          <a:prstGeom prst="rect">
            <a:avLst/>
          </a:prstGeom>
        </p:spPr>
        <p:txBody>
          <a:bodyPr vert="horz" lIns="91440" tIns="45720" rIns="91440" bIns="45720" rtlCol="0" anchor="ctr">
            <a:noAutofit/>
          </a:bodyPr>
          <a:lstStyle/>
          <a:p>
            <a:pPr>
              <a:lnSpc>
                <a:spcPct val="120000"/>
              </a:lnSpc>
              <a:spcBef>
                <a:spcPct val="0"/>
              </a:spcBef>
            </a:pPr>
            <a:r>
              <a:rPr lang="zh-CN" altLang="en-US" sz="2000" b="1">
                <a:gradFill>
                  <a:gsLst>
                    <a:gs pos="0">
                      <a:srgbClr val="46C484"/>
                    </a:gs>
                    <a:gs pos="100000">
                      <a:srgbClr val="2351B4"/>
                    </a:gs>
                  </a:gsLst>
                  <a:lin ang="10800000" scaled="1"/>
                </a:gradFill>
                <a:latin typeface="微软雅黑" panose="020B0503020204020204" pitchFamily="34" charset="-122"/>
                <a:ea typeface="微软雅黑" panose="020B0503020204020204" pitchFamily="34" charset="-122"/>
                <a:cs typeface="+mj-cs"/>
              </a:rPr>
              <a:t>信用模型</a:t>
            </a:r>
            <a:endParaRPr lang="zh-CN" altLang="en-US" sz="2000" b="1">
              <a:gradFill>
                <a:gsLst>
                  <a:gs pos="0">
                    <a:srgbClr val="46C484"/>
                  </a:gs>
                  <a:gs pos="100000">
                    <a:srgbClr val="2351B4"/>
                  </a:gs>
                </a:gsLst>
                <a:lin ang="10800000" scaled="1"/>
              </a:gradFill>
              <a:latin typeface="微软雅黑" panose="020B0503020204020204" pitchFamily="34" charset="-122"/>
              <a:ea typeface="微软雅黑" panose="020B0503020204020204" pitchFamily="34" charset="-122"/>
              <a:cs typeface="+mj-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056124" y="1117472"/>
            <a:ext cx="5220673" cy="4681767"/>
          </a:xfrm>
          <a:prstGeom prst="rect">
            <a:avLst/>
          </a:prstGeom>
          <a:solidFill>
            <a:schemeClr val="bg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微软雅黑" panose="020B0503020204020204" pitchFamily="34" charset="-122"/>
              <a:ea typeface="微软雅黑" panose="020B0503020204020204" pitchFamily="34" charset="-122"/>
            </a:endParaRPr>
          </a:p>
        </p:txBody>
      </p:sp>
      <p:sp>
        <p:nvSpPr>
          <p:cNvPr id="17" name="Title 1"/>
          <p:cNvSpPr txBox="1"/>
          <p:nvPr/>
        </p:nvSpPr>
        <p:spPr>
          <a:xfrm>
            <a:off x="611488" y="0"/>
            <a:ext cx="5045079" cy="955318"/>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bg2">
                    <a:lumMod val="10000"/>
                  </a:schemeClr>
                </a:solidFill>
                <a:latin typeface="+mj-lt"/>
                <a:ea typeface="+mj-ea"/>
                <a:cs typeface="+mj-cs"/>
              </a:defRPr>
            </a:lvl1pPr>
          </a:lstStyle>
          <a:p>
            <a:pPr>
              <a:lnSpc>
                <a:spcPts val="4320"/>
              </a:lnSpc>
            </a:pPr>
            <a:r>
              <a:rPr lang="zh-CN" altLang="en-US" sz="2800" b="1">
                <a:solidFill>
                  <a:schemeClr val="tx1"/>
                </a:solidFill>
                <a:latin typeface="微软雅黑" panose="020B0503020204020204" pitchFamily="34" charset="-122"/>
                <a:ea typeface="微软雅黑" panose="020B0503020204020204" pitchFamily="34" charset="-122"/>
              </a:rPr>
              <a:t>端到端</a:t>
            </a:r>
            <a:r>
              <a:rPr lang="zh-CN" altLang="en-US" sz="2900" b="1">
                <a:solidFill>
                  <a:schemeClr val="tx1"/>
                </a:solidFill>
                <a:latin typeface="微软雅黑" panose="020B0503020204020204" pitchFamily="34" charset="-122"/>
                <a:ea typeface="微软雅黑" panose="020B0503020204020204" pitchFamily="34" charset="-122"/>
              </a:rPr>
              <a:t>信贷</a:t>
            </a:r>
            <a:r>
              <a:rPr lang="zh-CN" altLang="en-US" sz="2800" b="1">
                <a:solidFill>
                  <a:schemeClr val="tx1"/>
                </a:solidFill>
                <a:latin typeface="微软雅黑" panose="020B0503020204020204" pitchFamily="34" charset="-122"/>
                <a:ea typeface="微软雅黑" panose="020B0503020204020204" pitchFamily="34" charset="-122"/>
              </a:rPr>
              <a:t>体系输出成功案例</a:t>
            </a:r>
            <a:endParaRPr lang="en-US" altLang="zh-CN" sz="2800" b="1">
              <a:solidFill>
                <a:schemeClr val="tx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6309410" y="1854685"/>
            <a:ext cx="4656491" cy="3644377"/>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tIns="144000" rtlCol="0">
            <a:spAutoFit/>
          </a:bodyPr>
          <a:lstStyle/>
          <a:p>
            <a:pPr marL="285750" marR="0" lvl="0" indent="-285750" algn="l" defTabSz="914400" rtl="0" eaLnBrk="0" fontAlgn="base" latinLnBrk="0" hangingPunct="0">
              <a:lnSpc>
                <a:spcPts val="1740"/>
              </a:lnSpc>
              <a:spcBef>
                <a:spcPct val="0"/>
              </a:spcBef>
              <a:spcAft>
                <a:spcPts val="1200"/>
              </a:spcAft>
              <a:buClr>
                <a:schemeClr val="accent4"/>
              </a:buClr>
              <a:buSzTx/>
              <a:buFont typeface="Wingdings" panose="05000000000000000000" pitchFamily="2" charset="2"/>
              <a:buChar char="ü"/>
              <a:defRPr/>
            </a:pPr>
            <a:r>
              <a:rPr kumimoji="1" lang="zh-CN" altLang="en-US" sz="1200" b="1" i="0" u="none" strike="noStrike" kern="1200" cap="none" spc="0" normalizeH="0" baseline="0" noProof="0">
                <a:ln>
                  <a:noFill/>
                </a:ln>
                <a:solidFill>
                  <a:schemeClr val="accent2"/>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高效地提供“产品</a:t>
            </a:r>
            <a:r>
              <a:rPr kumimoji="1" lang="en-US" altLang="zh-CN" sz="1200" b="1" i="0" u="none" strike="noStrike" kern="1200" cap="none" spc="0" normalizeH="0" baseline="0" noProof="0">
                <a:ln>
                  <a:noFill/>
                </a:ln>
                <a:solidFill>
                  <a:schemeClr val="accent2"/>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200" b="1" i="0" u="none" strike="noStrike" kern="1200" cap="none" spc="0" normalizeH="0" baseline="0" noProof="0">
                <a:ln>
                  <a:noFill/>
                </a:ln>
                <a:solidFill>
                  <a:schemeClr val="accent2"/>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获客</a:t>
            </a:r>
            <a:r>
              <a:rPr kumimoji="1" lang="en-US" altLang="zh-CN" sz="1200" b="1" i="0" u="none" strike="noStrike" kern="1200" cap="none" spc="0" normalizeH="0" baseline="0" noProof="0">
                <a:ln>
                  <a:noFill/>
                </a:ln>
                <a:solidFill>
                  <a:schemeClr val="accent2"/>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200" b="1" i="0" u="none" strike="noStrike" kern="1200" cap="none" spc="0" normalizeH="0" baseline="0" noProof="0">
                <a:ln>
                  <a:noFill/>
                </a:ln>
                <a:solidFill>
                  <a:schemeClr val="accent2"/>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风控</a:t>
            </a:r>
            <a:r>
              <a:rPr kumimoji="1" lang="en-US" altLang="zh-CN" sz="1200" b="1" i="0" u="none" strike="noStrike" kern="1200" cap="none" spc="0" normalizeH="0" baseline="0" noProof="0">
                <a:ln>
                  <a:noFill/>
                </a:ln>
                <a:solidFill>
                  <a:schemeClr val="accent2"/>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200" b="1" i="0" u="none" strike="noStrike" kern="1200" cap="none" spc="0" normalizeH="0" baseline="0" noProof="0">
                <a:ln>
                  <a:noFill/>
                </a:ln>
                <a:solidFill>
                  <a:schemeClr val="accent2"/>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系统”全套输出</a:t>
            </a:r>
            <a:endParaRPr kumimoji="1" lang="en-US" altLang="zh-CN" sz="1200" b="1" i="0" u="none" strike="noStrike" kern="0" cap="none" spc="0" normalizeH="0" baseline="0" noProof="0">
              <a:ln>
                <a:noFill/>
              </a:ln>
              <a:solidFill>
                <a:schemeClr val="accent2"/>
              </a:solidFill>
              <a:effectLst/>
              <a:uLnTx/>
              <a:uFillTx/>
              <a:latin typeface="微软雅黑" panose="020B0503020204020204" pitchFamily="34" charset="-122"/>
              <a:ea typeface="微软雅黑" panose="020B0503020204020204" pitchFamily="34" charset="-122"/>
            </a:endParaRPr>
          </a:p>
          <a:p>
            <a:pPr marL="285750" marR="0" lvl="0" indent="-285750" algn="l" defTabSz="914400" rtl="0" eaLnBrk="0" fontAlgn="auto" latinLnBrk="0" hangingPunct="0">
              <a:lnSpc>
                <a:spcPts val="1740"/>
              </a:lnSpc>
              <a:spcBef>
                <a:spcPts val="0"/>
              </a:spcBef>
              <a:spcAft>
                <a:spcPts val="1200"/>
              </a:spcAft>
              <a:buClr>
                <a:schemeClr val="accent4"/>
              </a:buClr>
              <a:buSzTx/>
              <a:buFont typeface="Wingdings" panose="05000000000000000000" pitchFamily="2" charset="2"/>
              <a:buChar char="ü"/>
              <a:defRPr/>
            </a:pPr>
            <a:r>
              <a:rPr kumimoji="1" lang="zh-CN" altLang="en-US" sz="1200" b="1" i="0" u="none" strike="noStrike" kern="0" cap="none" spc="0" normalizeH="0" baseline="0" noProof="0">
                <a:ln>
                  <a:noFill/>
                </a:ln>
                <a:solidFill>
                  <a:schemeClr val="accent2"/>
                </a:solidFill>
                <a:effectLst/>
                <a:uLnTx/>
                <a:uFillTx/>
                <a:latin typeface="微软雅黑" panose="020B0503020204020204" pitchFamily="34" charset="-122"/>
                <a:ea typeface="微软雅黑" panose="020B0503020204020204" pitchFamily="34" charset="-122"/>
              </a:rPr>
              <a:t>流量渠道收益提升</a:t>
            </a:r>
            <a:r>
              <a:rPr kumimoji="1" lang="zh-CN" altLang="en-US" sz="1200" b="0" i="0" u="none" strike="noStrike" kern="0" cap="none" spc="0" normalizeH="0" baseline="0" noProof="0">
                <a:ln>
                  <a:noFill/>
                </a:ln>
                <a:solidFill>
                  <a:schemeClr val="accent2"/>
                </a:solidFill>
                <a:effectLst/>
                <a:uLnTx/>
                <a:uFillTx/>
                <a:latin typeface="微软雅黑" panose="020B0503020204020204" pitchFamily="34" charset="-122"/>
                <a:ea typeface="微软雅黑" panose="020B0503020204020204" pitchFamily="34" charset="-122"/>
              </a:rPr>
              <a:t>：</a:t>
            </a:r>
            <a:r>
              <a:rPr kumimoji="0" lang="en-US" altLang="zh-CN" sz="1200" b="0" i="0" u="none" strike="noStrike" kern="1200" cap="none" spc="0" normalizeH="0" baseline="0" noProof="0">
                <a:ln>
                  <a:noFill/>
                </a:ln>
                <a:solidFill>
                  <a:schemeClr val="accent2"/>
                </a:solidFill>
                <a:effectLst/>
                <a:uLnTx/>
                <a:uFillTx/>
                <a:latin typeface="微软雅黑" panose="020B0503020204020204" pitchFamily="34" charset="-122"/>
                <a:ea typeface="微软雅黑" panose="020B0503020204020204" pitchFamily="34" charset="-122"/>
              </a:rPr>
              <a:t> </a:t>
            </a:r>
            <a:r>
              <a:rPr kumimoji="0" lang="zh-CN" altLang="en-US" sz="105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某</a:t>
            </a:r>
            <a:r>
              <a:rPr kumimoji="0" lang="en-US" altLang="zh-CN" sz="105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API</a:t>
            </a:r>
            <a:r>
              <a:rPr kumimoji="0" lang="zh-CN" altLang="en-US" sz="105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对接的流量渠道，</a:t>
            </a:r>
            <a:r>
              <a:rPr kumimoji="0" lang="en-US" altLang="zh-CN" sz="105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M2+(T+0)</a:t>
            </a:r>
            <a:endParaRPr kumimoji="0" lang="en-US" altLang="zh-CN" sz="105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a:p>
            <a:pPr marR="0" lvl="0" algn="l" defTabSz="914400" rtl="0" eaLnBrk="0" fontAlgn="auto" latinLnBrk="0" hangingPunct="0">
              <a:lnSpc>
                <a:spcPts val="1740"/>
              </a:lnSpc>
              <a:spcBef>
                <a:spcPts val="0"/>
              </a:spcBef>
              <a:spcAft>
                <a:spcPts val="1200"/>
              </a:spcAft>
              <a:buClr>
                <a:schemeClr val="accent4"/>
              </a:buClr>
              <a:buSzTx/>
              <a:defRPr/>
            </a:pPr>
            <a:r>
              <a:rPr kumimoji="0" lang="zh-CN" altLang="en-US" sz="105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       首账单金额逾期率稳定在</a:t>
            </a:r>
            <a:r>
              <a:rPr kumimoji="0" lang="en-US" altLang="zh-CN" sz="105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1%</a:t>
            </a:r>
            <a:r>
              <a:rPr kumimoji="0" lang="zh-CN" altLang="en-US" sz="105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以下，首贷稳定盈利；</a:t>
            </a:r>
            <a:endParaRPr kumimoji="0" lang="en-US" altLang="zh-CN" sz="105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a:p>
            <a:pPr marL="285750" marR="0" lvl="0" indent="-285750" algn="l" defTabSz="914400" rtl="0" eaLnBrk="0" fontAlgn="auto" latinLnBrk="0" hangingPunct="0">
              <a:lnSpc>
                <a:spcPts val="1740"/>
              </a:lnSpc>
              <a:spcBef>
                <a:spcPts val="0"/>
              </a:spcBef>
              <a:spcAft>
                <a:spcPts val="1200"/>
              </a:spcAft>
              <a:buClr>
                <a:schemeClr val="accent4"/>
              </a:buClr>
              <a:buSzTx/>
              <a:buFont typeface="Wingdings" panose="05000000000000000000" pitchFamily="2" charset="2"/>
              <a:buChar char="ü"/>
              <a:defRPr/>
            </a:pPr>
            <a:r>
              <a:rPr kumimoji="1" lang="zh-CN" altLang="en-US" sz="1200" b="1" i="0" u="none" strike="noStrike" kern="0" cap="none" spc="0" normalizeH="0" baseline="0" noProof="0">
                <a:ln>
                  <a:noFill/>
                </a:ln>
                <a:solidFill>
                  <a:schemeClr val="accent2"/>
                </a:solidFill>
                <a:effectLst/>
                <a:uLnTx/>
                <a:uFillTx/>
                <a:latin typeface="微软雅黑" panose="020B0503020204020204" pitchFamily="34" charset="-122"/>
                <a:ea typeface="微软雅黑" panose="020B0503020204020204" pitchFamily="34" charset="-122"/>
              </a:rPr>
              <a:t>人力节省</a:t>
            </a:r>
            <a:r>
              <a:rPr kumimoji="1" lang="zh-CN" altLang="en-US" sz="1200" b="0" i="0" u="none" strike="noStrike" kern="0" cap="none" spc="0" normalizeH="0" baseline="0" noProof="0">
                <a:ln>
                  <a:noFill/>
                </a:ln>
                <a:solidFill>
                  <a:schemeClr val="accent2"/>
                </a:solidFill>
                <a:effectLst/>
                <a:uLnTx/>
                <a:uFillTx/>
                <a:latin typeface="微软雅黑" panose="020B0503020204020204" pitchFamily="34" charset="-122"/>
                <a:ea typeface="微软雅黑" panose="020B0503020204020204" pitchFamily="34" charset="-122"/>
              </a:rPr>
              <a:t>：</a:t>
            </a:r>
            <a:r>
              <a:rPr kumimoji="1" lang="zh-CN" altLang="en-US" sz="1050" b="0" i="0" u="none" strike="noStrike" kern="0" cap="none" spc="0" normalizeH="0" baseline="0" noProof="0">
                <a:ln>
                  <a:noFill/>
                </a:ln>
                <a:solidFill>
                  <a:srgbClr val="E7E6E6">
                    <a:lumMod val="10000"/>
                  </a:srgbClr>
                </a:solidFill>
                <a:effectLst/>
                <a:uLnTx/>
                <a:uFillTx/>
                <a:latin typeface="微软雅黑" panose="020B0503020204020204" pitchFamily="34" charset="-122"/>
                <a:ea typeface="微软雅黑" panose="020B0503020204020204" pitchFamily="34" charset="-122"/>
              </a:rPr>
              <a:t>融慧团队多年的数据分析与建模能力积累，策略和模型稳健，风险体系搭建效率高，能节省</a:t>
            </a:r>
            <a:r>
              <a:rPr kumimoji="1" lang="en-US" altLang="zh-CN" sz="1050" b="0" i="0" u="none" strike="noStrike" kern="0" cap="none" spc="0" normalizeH="0" baseline="0" noProof="0">
                <a:ln>
                  <a:noFill/>
                </a:ln>
                <a:solidFill>
                  <a:srgbClr val="E7E6E6">
                    <a:lumMod val="10000"/>
                  </a:srgbClr>
                </a:solidFill>
                <a:effectLst/>
                <a:uLnTx/>
                <a:uFillTx/>
                <a:latin typeface="微软雅黑" panose="020B0503020204020204" pitchFamily="34" charset="-122"/>
                <a:ea typeface="微软雅黑" panose="020B0503020204020204" pitchFamily="34" charset="-122"/>
              </a:rPr>
              <a:t>15%</a:t>
            </a:r>
            <a:r>
              <a:rPr kumimoji="1" lang="zh-CN" altLang="en-US" sz="1050" b="0" i="0" u="none" strike="noStrike" kern="0" cap="none" spc="0" normalizeH="0" baseline="0" noProof="0">
                <a:ln>
                  <a:noFill/>
                </a:ln>
                <a:solidFill>
                  <a:srgbClr val="E7E6E6">
                    <a:lumMod val="10000"/>
                  </a:srgbClr>
                </a:solidFill>
                <a:effectLst/>
                <a:uLnTx/>
                <a:uFillTx/>
                <a:latin typeface="微软雅黑" panose="020B0503020204020204" pitchFamily="34" charset="-122"/>
                <a:ea typeface="微软雅黑" panose="020B0503020204020204" pitchFamily="34" charset="-122"/>
              </a:rPr>
              <a:t>的人力；</a:t>
            </a:r>
            <a:endParaRPr kumimoji="1" lang="en-US" altLang="zh-CN" sz="1200" b="0" i="0" u="none" strike="noStrike" kern="0" cap="none" spc="0" normalizeH="0" baseline="0" noProof="0">
              <a:ln>
                <a:noFill/>
              </a:ln>
              <a:solidFill>
                <a:srgbClr val="E7E6E6">
                  <a:lumMod val="10000"/>
                </a:srgbClr>
              </a:solidFill>
              <a:effectLst/>
              <a:uLnTx/>
              <a:uFillTx/>
              <a:latin typeface="微软雅黑" panose="020B0503020204020204" pitchFamily="34" charset="-122"/>
              <a:ea typeface="微软雅黑" panose="020B0503020204020204" pitchFamily="34" charset="-122"/>
            </a:endParaRPr>
          </a:p>
          <a:p>
            <a:pPr marL="285750" marR="0" lvl="0" indent="-285750" algn="l" defTabSz="914400" rtl="0" eaLnBrk="0" fontAlgn="auto" latinLnBrk="0" hangingPunct="0">
              <a:lnSpc>
                <a:spcPts val="1740"/>
              </a:lnSpc>
              <a:spcBef>
                <a:spcPts val="0"/>
              </a:spcBef>
              <a:spcAft>
                <a:spcPts val="1200"/>
              </a:spcAft>
              <a:buClr>
                <a:schemeClr val="accent4"/>
              </a:buClr>
              <a:buSzTx/>
              <a:buFont typeface="Wingdings" panose="05000000000000000000" pitchFamily="2" charset="2"/>
              <a:buChar char="ü"/>
              <a:defRPr/>
            </a:pPr>
            <a:r>
              <a:rPr kumimoji="1" lang="zh-CN" altLang="en-US" sz="1200" b="1" i="0" u="none" strike="noStrike" kern="0" cap="none" spc="0" normalizeH="0" baseline="0" noProof="0">
                <a:ln>
                  <a:noFill/>
                </a:ln>
                <a:solidFill>
                  <a:schemeClr val="accent2"/>
                </a:solidFill>
                <a:effectLst/>
                <a:uLnTx/>
                <a:uFillTx/>
                <a:latin typeface="微软雅黑" panose="020B0503020204020204" pitchFamily="34" charset="-122"/>
                <a:ea typeface="微软雅黑" panose="020B0503020204020204" pitchFamily="34" charset="-122"/>
              </a:rPr>
              <a:t>精准获客导流</a:t>
            </a:r>
            <a:r>
              <a:rPr kumimoji="1" lang="zh-CN" altLang="en-US" sz="1200" b="0" i="0" u="none" strike="noStrike" kern="0" cap="none" spc="0" normalizeH="0" baseline="0" noProof="0">
                <a:ln>
                  <a:noFill/>
                </a:ln>
                <a:solidFill>
                  <a:schemeClr val="accent2"/>
                </a:solidFill>
                <a:effectLst/>
                <a:uLnTx/>
                <a:uFillTx/>
                <a:latin typeface="微软雅黑" panose="020B0503020204020204" pitchFamily="34" charset="-122"/>
                <a:ea typeface="微软雅黑" panose="020B0503020204020204" pitchFamily="34" charset="-122"/>
              </a:rPr>
              <a:t>：</a:t>
            </a:r>
            <a:r>
              <a:rPr kumimoji="1" lang="zh-CN" altLang="en-US" sz="1050" b="0" i="0" u="none" strike="noStrike" kern="0" cap="none" spc="0" normalizeH="0" baseline="0" noProof="0">
                <a:ln>
                  <a:noFill/>
                </a:ln>
                <a:solidFill>
                  <a:srgbClr val="E7E6E6">
                    <a:lumMod val="10000"/>
                  </a:srgbClr>
                </a:solidFill>
                <a:effectLst/>
                <a:uLnTx/>
                <a:uFillTx/>
                <a:latin typeface="微软雅黑" panose="020B0503020204020204" pitchFamily="34" charset="-122"/>
                <a:ea typeface="微软雅黑" panose="020B0503020204020204" pitchFamily="34" charset="-122"/>
              </a:rPr>
              <a:t>基于人群分层能力提供精准获客导流服务；</a:t>
            </a:r>
            <a:endParaRPr kumimoji="1" lang="en-US" altLang="zh-CN" sz="1200" b="0" i="0" u="none" strike="noStrike" kern="0" cap="none" spc="0" normalizeH="0" baseline="0" noProof="0">
              <a:ln>
                <a:noFill/>
              </a:ln>
              <a:solidFill>
                <a:srgbClr val="E7E6E6">
                  <a:lumMod val="10000"/>
                </a:srgbClr>
              </a:solidFill>
              <a:effectLst/>
              <a:uLnTx/>
              <a:uFillTx/>
              <a:latin typeface="微软雅黑" panose="020B0503020204020204" pitchFamily="34" charset="-122"/>
              <a:ea typeface="微软雅黑" panose="020B0503020204020204" pitchFamily="34" charset="-122"/>
            </a:endParaRPr>
          </a:p>
          <a:p>
            <a:pPr marL="285750" marR="0" lvl="0" indent="-285750" algn="l" defTabSz="914400" rtl="0" eaLnBrk="0" fontAlgn="base" latinLnBrk="0" hangingPunct="0">
              <a:lnSpc>
                <a:spcPts val="1740"/>
              </a:lnSpc>
              <a:spcBef>
                <a:spcPct val="0"/>
              </a:spcBef>
              <a:spcAft>
                <a:spcPts val="1200"/>
              </a:spcAft>
              <a:buClr>
                <a:schemeClr val="accent4"/>
              </a:buClr>
              <a:buSzTx/>
              <a:buFont typeface="Wingdings" panose="05000000000000000000" pitchFamily="2" charset="2"/>
              <a:buChar char="ü"/>
              <a:defRPr/>
            </a:pPr>
            <a:r>
              <a:rPr kumimoji="1" lang="zh-CN" altLang="en-US" sz="1200" b="1" i="0" u="none" strike="noStrike" kern="0" cap="none" spc="0" normalizeH="0" baseline="0" noProof="0">
                <a:ln>
                  <a:noFill/>
                </a:ln>
                <a:solidFill>
                  <a:schemeClr val="accent2"/>
                </a:solidFill>
                <a:effectLst/>
                <a:uLnTx/>
                <a:uFillTx/>
                <a:latin typeface="微软雅黑" panose="020B0503020204020204" pitchFamily="34" charset="-122"/>
                <a:ea typeface="微软雅黑" panose="020B0503020204020204" pitchFamily="34" charset="-122"/>
              </a:rPr>
              <a:t>应对资产波动</a:t>
            </a:r>
            <a:r>
              <a:rPr kumimoji="1" lang="zh-CN" altLang="en-US" sz="1200" b="0" i="0" u="none" strike="noStrike" kern="0" cap="none" spc="0" normalizeH="0" baseline="0" noProof="0">
                <a:ln>
                  <a:noFill/>
                </a:ln>
                <a:solidFill>
                  <a:schemeClr val="accent2"/>
                </a:solidFill>
                <a:effectLst/>
                <a:uLnTx/>
                <a:uFillTx/>
                <a:latin typeface="微软雅黑" panose="020B0503020204020204" pitchFamily="34" charset="-122"/>
                <a:ea typeface="微软雅黑" panose="020B0503020204020204" pitchFamily="34" charset="-122"/>
              </a:rPr>
              <a:t>：</a:t>
            </a:r>
            <a:r>
              <a:rPr kumimoji="1" lang="zh-CN" altLang="en-US" sz="1050" b="0" i="0" u="none" strike="noStrike" kern="0" cap="none" spc="0" normalizeH="0" baseline="0" noProof="0">
                <a:ln>
                  <a:noFill/>
                </a:ln>
                <a:solidFill>
                  <a:srgbClr val="E7E6E6">
                    <a:lumMod val="10000"/>
                  </a:srgbClr>
                </a:solidFill>
                <a:effectLst/>
                <a:uLnTx/>
                <a:uFillTx/>
                <a:latin typeface="微软雅黑" panose="020B0503020204020204" pitchFamily="34" charset="-122"/>
                <a:ea typeface="微软雅黑" panose="020B0503020204020204" pitchFamily="34" charset="-122"/>
              </a:rPr>
              <a:t>持续进行贷后表现分析和复盘工作，平均每周更新一次策略；根据当前网贷行情上线临时收紧</a:t>
            </a:r>
            <a:r>
              <a:rPr kumimoji="1" lang="en-US" altLang="zh-CN" sz="1050" b="0" i="0" u="none" strike="noStrike" kern="0" cap="none" spc="0" normalizeH="0" baseline="0" noProof="0">
                <a:ln>
                  <a:noFill/>
                </a:ln>
                <a:solidFill>
                  <a:srgbClr val="E7E6E6">
                    <a:lumMod val="10000"/>
                  </a:srgbClr>
                </a:solidFill>
                <a:effectLst/>
                <a:uLnTx/>
                <a:uFillTx/>
                <a:latin typeface="微软雅黑" panose="020B0503020204020204" pitchFamily="34" charset="-122"/>
                <a:ea typeface="微软雅黑" panose="020B0503020204020204" pitchFamily="34" charset="-122"/>
              </a:rPr>
              <a:t>/</a:t>
            </a:r>
            <a:r>
              <a:rPr kumimoji="1" lang="zh-CN" altLang="en-US" sz="1050" b="0" i="0" u="none" strike="noStrike" kern="0" cap="none" spc="0" normalizeH="0" baseline="0" noProof="0">
                <a:ln>
                  <a:noFill/>
                </a:ln>
                <a:solidFill>
                  <a:srgbClr val="E7E6E6">
                    <a:lumMod val="10000"/>
                  </a:srgbClr>
                </a:solidFill>
                <a:effectLst/>
                <a:uLnTx/>
                <a:uFillTx/>
                <a:latin typeface="微软雅黑" panose="020B0503020204020204" pitchFamily="34" charset="-122"/>
                <a:ea typeface="微软雅黑" panose="020B0503020204020204" pitchFamily="34" charset="-122"/>
              </a:rPr>
              <a:t>放松策略；</a:t>
            </a:r>
            <a:endParaRPr kumimoji="1" lang="en-US" altLang="zh-CN" sz="1050" b="0" i="0" u="none" strike="noStrike" kern="0" cap="none" spc="0" normalizeH="0" baseline="0" noProof="0">
              <a:ln>
                <a:noFill/>
              </a:ln>
              <a:solidFill>
                <a:srgbClr val="E7E6E6">
                  <a:lumMod val="10000"/>
                </a:srgbClr>
              </a:solidFill>
              <a:effectLst/>
              <a:uLnTx/>
              <a:uFillTx/>
              <a:latin typeface="微软雅黑" panose="020B0503020204020204" pitchFamily="34" charset="-122"/>
              <a:ea typeface="微软雅黑" panose="020B0503020204020204" pitchFamily="34" charset="-122"/>
            </a:endParaRPr>
          </a:p>
          <a:p>
            <a:pPr marL="285750" marR="0" lvl="0" indent="-285750" algn="l" defTabSz="914400" rtl="0" eaLnBrk="0" fontAlgn="base" latinLnBrk="0" hangingPunct="0">
              <a:lnSpc>
                <a:spcPts val="1740"/>
              </a:lnSpc>
              <a:spcBef>
                <a:spcPct val="0"/>
              </a:spcBef>
              <a:spcAft>
                <a:spcPts val="1200"/>
              </a:spcAft>
              <a:buClr>
                <a:schemeClr val="accent4"/>
              </a:buClr>
              <a:buSzTx/>
              <a:buFont typeface="Wingdings" panose="05000000000000000000" pitchFamily="2" charset="2"/>
              <a:buChar char="ü"/>
              <a:defRPr/>
            </a:pPr>
            <a:r>
              <a:rPr kumimoji="1" lang="zh-CN" altLang="en-US" sz="1200" b="1" i="0" u="none" strike="noStrike" kern="0" cap="none" spc="0" normalizeH="0" baseline="0" noProof="0">
                <a:ln>
                  <a:noFill/>
                </a:ln>
                <a:solidFill>
                  <a:schemeClr val="accent2"/>
                </a:solidFill>
                <a:effectLst/>
                <a:uLnTx/>
                <a:uFillTx/>
                <a:latin typeface="微软雅黑" panose="020B0503020204020204" pitchFamily="34" charset="-122"/>
                <a:ea typeface="微软雅黑" panose="020B0503020204020204" pitchFamily="34" charset="-122"/>
              </a:rPr>
              <a:t>客户全生命周期精细化运营</a:t>
            </a:r>
            <a:r>
              <a:rPr kumimoji="1" lang="zh-CN" altLang="en-US" sz="1200" b="0" i="0" u="none" strike="noStrike" kern="0" cap="none" spc="0" normalizeH="0" baseline="0" noProof="0">
                <a:ln>
                  <a:noFill/>
                </a:ln>
                <a:solidFill>
                  <a:schemeClr val="accent2"/>
                </a:solidFill>
                <a:effectLst/>
                <a:uLnTx/>
                <a:uFillTx/>
                <a:latin typeface="微软雅黑" panose="020B0503020204020204" pitchFamily="34" charset="-122"/>
                <a:ea typeface="微软雅黑" panose="020B0503020204020204" pitchFamily="34" charset="-122"/>
              </a:rPr>
              <a:t>：</a:t>
            </a:r>
            <a:r>
              <a:rPr kumimoji="1" lang="zh-CN" altLang="en-US" sz="1050" b="0" i="0" u="none" strike="noStrike" kern="0" cap="none" spc="0" normalizeH="0" baseline="0" noProof="0">
                <a:ln>
                  <a:noFill/>
                </a:ln>
                <a:solidFill>
                  <a:srgbClr val="E7E6E6">
                    <a:lumMod val="10000"/>
                  </a:srgbClr>
                </a:solidFill>
                <a:effectLst/>
                <a:uLnTx/>
                <a:uFillTx/>
                <a:latin typeface="微软雅黑" panose="020B0503020204020204" pitchFamily="34" charset="-122"/>
                <a:ea typeface="微软雅黑" panose="020B0503020204020204" pitchFamily="34" charset="-122"/>
              </a:rPr>
              <a:t>提高复借率，对不同资质的复借客户进行激励政策调整；</a:t>
            </a:r>
            <a:endParaRPr kumimoji="1" lang="en-US" altLang="zh-CN" sz="1050" b="0" i="0" u="none" strike="noStrike" kern="0" cap="none" spc="0" normalizeH="0" baseline="0" noProof="0">
              <a:ln>
                <a:noFill/>
              </a:ln>
              <a:solidFill>
                <a:srgbClr val="E7E6E6">
                  <a:lumMod val="10000"/>
                </a:srgbClr>
              </a:solidFill>
              <a:effectLst/>
              <a:uLnTx/>
              <a:uFillTx/>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ts val="1740"/>
              </a:lnSpc>
              <a:spcBef>
                <a:spcPct val="0"/>
              </a:spcBef>
              <a:spcAft>
                <a:spcPts val="1200"/>
              </a:spcAft>
              <a:buClr>
                <a:schemeClr val="accent4"/>
              </a:buClr>
              <a:buSzTx/>
              <a:buFontTx/>
              <a:buNone/>
              <a:defRPr/>
            </a:pPr>
            <a:r>
              <a:rPr kumimoji="1" lang="zh-CN" altLang="en-US" sz="1050" b="0" i="0" u="none" strike="noStrike" kern="0" cap="none" spc="0" normalizeH="0" baseline="0" noProof="0">
                <a:ln>
                  <a:noFill/>
                </a:ln>
                <a:solidFill>
                  <a:srgbClr val="E7E6E6">
                    <a:lumMod val="10000"/>
                  </a:srgbClr>
                </a:solidFill>
                <a:effectLst/>
                <a:uLnTx/>
                <a:uFillTx/>
                <a:latin typeface="微软雅黑" panose="020B0503020204020204" pitchFamily="34" charset="-122"/>
                <a:ea typeface="微软雅黑" panose="020B0503020204020204" pitchFamily="34" charset="-122"/>
              </a:rPr>
              <a:t>        </a:t>
            </a:r>
            <a:r>
              <a:rPr kumimoji="1" lang="en-US" altLang="zh-CN" sz="1050" b="0" i="0" u="none" strike="noStrike" kern="0" cap="none" spc="0" normalizeH="0" baseline="0" noProof="0">
                <a:ln>
                  <a:noFill/>
                </a:ln>
                <a:solidFill>
                  <a:srgbClr val="E7E6E6">
                    <a:lumMod val="10000"/>
                  </a:srgbClr>
                </a:solidFill>
                <a:effectLst/>
                <a:uLnTx/>
                <a:uFillTx/>
                <a:latin typeface="微软雅黑" panose="020B0503020204020204" pitchFamily="34" charset="-122"/>
                <a:ea typeface="微软雅黑" panose="020B0503020204020204" pitchFamily="34" charset="-122"/>
              </a:rPr>
              <a:t>……</a:t>
            </a:r>
            <a:endParaRPr kumimoji="1" lang="en-US" altLang="zh-CN" sz="1200" b="0" i="0" u="none" strike="noStrike" kern="0" cap="none" spc="0" normalizeH="0" baseline="0" noProof="0">
              <a:ln>
                <a:noFill/>
              </a:ln>
              <a:solidFill>
                <a:srgbClr val="E7E6E6">
                  <a:lumMod val="10000"/>
                </a:srgbClr>
              </a:solidFill>
              <a:effectLst/>
              <a:uLnTx/>
              <a:uFillTx/>
              <a:latin typeface="微软雅黑" panose="020B0503020204020204" pitchFamily="34" charset="-122"/>
              <a:ea typeface="微软雅黑" panose="020B0503020204020204" pitchFamily="34" charset="-122"/>
            </a:endParaRPr>
          </a:p>
        </p:txBody>
      </p:sp>
      <p:sp>
        <p:nvSpPr>
          <p:cNvPr id="58" name="圆角矩形 25"/>
          <p:cNvSpPr/>
          <p:nvPr/>
        </p:nvSpPr>
        <p:spPr>
          <a:xfrm>
            <a:off x="695325" y="1660859"/>
            <a:ext cx="1401828" cy="610803"/>
          </a:xfrm>
          <a:prstGeom prst="rect">
            <a:avLst/>
          </a:prstGeom>
          <a:solidFill>
            <a:srgbClr val="C00000">
              <a:alpha val="1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rPr>
              <a:t>客户痛点</a:t>
            </a:r>
            <a:endParaRPr kumimoji="0" lang="zh-CN" altLang="en-US" sz="1200" b="1" i="0" u="none" strike="noStrike" kern="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endParaRPr>
          </a:p>
        </p:txBody>
      </p:sp>
      <p:sp>
        <p:nvSpPr>
          <p:cNvPr id="59" name="文本框 58"/>
          <p:cNvSpPr txBox="1"/>
          <p:nvPr/>
        </p:nvSpPr>
        <p:spPr>
          <a:xfrm>
            <a:off x="2097154" y="1665007"/>
            <a:ext cx="3357116" cy="604788"/>
          </a:xfrm>
          <a:prstGeom prst="rect">
            <a:avLst/>
          </a:prstGeom>
          <a:solidFill>
            <a:srgbClr val="C00000">
              <a:alpha val="2000"/>
            </a:srgbClr>
          </a:solidFill>
          <a:ln w="9525" cap="flat" cmpd="sng" algn="ctr">
            <a:solidFill>
              <a:srgbClr val="C00000">
                <a:alpha val="25000"/>
              </a:srgbClr>
            </a:solidFill>
            <a:prstDash val="sysDash"/>
            <a:miter lim="800000"/>
          </a:ln>
          <a:effectLst/>
        </p:spPr>
        <p:txBody>
          <a:bodyPr lIns="216000" rtlCol="0" anchor="ctr"/>
          <a:lstStyle>
            <a:defPPr>
              <a:defRPr lang="zh-CN"/>
            </a:defPPr>
            <a:lvl1pPr marR="0" lvl="0" indent="0" algn="ctr" fontAlgn="auto">
              <a:lnSpc>
                <a:spcPct val="100000"/>
              </a:lnSpc>
              <a:spcBef>
                <a:spcPts val="0"/>
              </a:spcBef>
              <a:spcAft>
                <a:spcPts val="0"/>
              </a:spcAft>
              <a:buClrTx/>
              <a:buSzTx/>
              <a:buFontTx/>
              <a:buNone/>
              <a:defRPr kumimoji="1" sz="1200" b="0" i="0" u="none" strike="noStrike" cap="none" spc="0" normalizeH="0" baseline="0">
                <a:ln>
                  <a:noFill/>
                </a:ln>
                <a:effectLst/>
                <a:uLnTx/>
                <a:uFillTx/>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ts val="1640"/>
              </a:lnSpc>
              <a:spcBef>
                <a:spcPts val="0"/>
              </a:spcBef>
              <a:spcAft>
                <a:spcPts val="0"/>
              </a:spcAft>
              <a:buClrTx/>
              <a:buSzTx/>
              <a:buFontTx/>
              <a:buNone/>
              <a:defRPr/>
            </a:pPr>
            <a:r>
              <a:rPr kumimoji="1" lang="zh-CN" altLang="en-US" sz="105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低成本获客、做大表内资产、控制不良比例</a:t>
            </a:r>
            <a:endParaRPr kumimoji="1" lang="en-US" altLang="zh-CN" sz="105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ts val="1640"/>
              </a:lnSpc>
              <a:spcBef>
                <a:spcPts val="0"/>
              </a:spcBef>
              <a:spcAft>
                <a:spcPts val="0"/>
              </a:spcAft>
              <a:buClrTx/>
              <a:buSzTx/>
              <a:buFontTx/>
              <a:buNone/>
              <a:defRPr/>
            </a:pPr>
            <a:r>
              <a:rPr kumimoji="1" lang="zh-CN" altLang="en-US" sz="105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自主风控水平提高、自有产品体系建设</a:t>
            </a:r>
            <a:endParaRPr kumimoji="1" lang="zh-CN" altLang="en-US" sz="105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0" name="圆角矩形 25"/>
          <p:cNvSpPr/>
          <p:nvPr/>
        </p:nvSpPr>
        <p:spPr>
          <a:xfrm>
            <a:off x="695325" y="1122638"/>
            <a:ext cx="1401828" cy="449561"/>
          </a:xfrm>
          <a:prstGeom prst="rect">
            <a:avLst/>
          </a:prstGeom>
          <a:solidFill>
            <a:schemeClr val="accent2">
              <a:alpha val="1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应用场景</a:t>
            </a:r>
            <a:endParaRPr kumimoji="0" lang="zh-CN" altLang="en-US" sz="12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1" name="文本框 60"/>
          <p:cNvSpPr txBox="1"/>
          <p:nvPr/>
        </p:nvSpPr>
        <p:spPr>
          <a:xfrm>
            <a:off x="2097153" y="1126784"/>
            <a:ext cx="3357116" cy="449561"/>
          </a:xfrm>
          <a:prstGeom prst="rect">
            <a:avLst/>
          </a:prstGeom>
          <a:solidFill>
            <a:schemeClr val="accent2">
              <a:alpha val="2000"/>
            </a:schemeClr>
          </a:solidFill>
          <a:ln w="9525" cap="flat" cmpd="sng" algn="ctr">
            <a:solidFill>
              <a:schemeClr val="accent2">
                <a:alpha val="74000"/>
              </a:schemeClr>
            </a:solidFill>
            <a:prstDash val="sysDash"/>
            <a:miter lim="800000"/>
          </a:ln>
          <a:effectLst/>
        </p:spPr>
        <p:txBody>
          <a:bodyPr lIns="216000" rtlCol="0" anchor="ctr"/>
          <a:lstStyle>
            <a:defPPr>
              <a:defRPr lang="zh-CN"/>
            </a:defPPr>
            <a:lvl1pPr marR="0" lvl="0" indent="0" algn="ctr" fontAlgn="auto">
              <a:lnSpc>
                <a:spcPct val="100000"/>
              </a:lnSpc>
              <a:spcBef>
                <a:spcPts val="0"/>
              </a:spcBef>
              <a:spcAft>
                <a:spcPts val="0"/>
              </a:spcAft>
              <a:buClrTx/>
              <a:buSzTx/>
              <a:buFontTx/>
              <a:buNone/>
              <a:defRPr kumimoji="1" sz="1200" b="0" i="0" u="none" strike="noStrike" cap="none" spc="0" normalizeH="0" baseline="0">
                <a:ln>
                  <a:noFill/>
                </a:ln>
                <a:effectLst/>
                <a:uLnTx/>
                <a:uFillTx/>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ts val="1640"/>
              </a:lnSpc>
              <a:spcBef>
                <a:spcPts val="0"/>
              </a:spcBef>
              <a:spcAft>
                <a:spcPts val="0"/>
              </a:spcAft>
              <a:buClrTx/>
              <a:buSzTx/>
              <a:buFontTx/>
              <a:buNone/>
              <a:defRPr/>
            </a:pPr>
            <a:r>
              <a:rPr kumimoji="1" lang="zh-CN" altLang="en-US" sz="105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线上小额循环贷款产品</a:t>
            </a:r>
            <a:endParaRPr kumimoji="1" lang="zh-CN" altLang="en-US" sz="105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2" name="文本框 61"/>
          <p:cNvSpPr txBox="1"/>
          <p:nvPr/>
        </p:nvSpPr>
        <p:spPr>
          <a:xfrm>
            <a:off x="5454269" y="351687"/>
            <a:ext cx="6647974" cy="396583"/>
          </a:xfrm>
          <a:prstGeom prst="rect">
            <a:avLst/>
          </a:prstGeom>
        </p:spPr>
        <p:txBody>
          <a:bodyPr vert="horz" lIns="91440" tIns="45720" rIns="91440" bIns="45720" rtlCol="0" anchor="ctr">
            <a:normAutofit/>
          </a:bodyPr>
          <a:lstStyle>
            <a:defPPr>
              <a:defRPr lang="zh-HK"/>
            </a:defPPr>
            <a:lvl1pPr>
              <a:lnSpc>
                <a:spcPct val="120000"/>
              </a:lnSpc>
              <a:spcBef>
                <a:spcPct val="0"/>
              </a:spcBef>
              <a:defRPr b="1">
                <a:gradFill>
                  <a:gsLst>
                    <a:gs pos="0">
                      <a:srgbClr val="46C484"/>
                    </a:gs>
                    <a:gs pos="100000">
                      <a:srgbClr val="2351B4"/>
                    </a:gs>
                  </a:gsLst>
                  <a:lin ang="10800000" scaled="1"/>
                </a:gradFill>
                <a:latin typeface="微软雅黑" panose="020B0503020204020204" pitchFamily="34" charset="-122"/>
                <a:ea typeface="微软雅黑" panose="020B0503020204020204" pitchFamily="34" charset="-122"/>
                <a:cs typeface="+mj-cs"/>
              </a:defRPr>
            </a:lvl1pPr>
          </a:lstStyle>
          <a:p>
            <a:r>
              <a:rPr lang="zh-CN" altLang="en-US" sz="1600"/>
              <a:t>立足资方，协助搭建归属资方的自主风控体系，并引入合适流量</a:t>
            </a:r>
            <a:endParaRPr lang="zh-CN" altLang="en-US" sz="1600"/>
          </a:p>
        </p:txBody>
      </p:sp>
      <p:sp>
        <p:nvSpPr>
          <p:cNvPr id="63" name="文本框 62"/>
          <p:cNvSpPr txBox="1"/>
          <p:nvPr/>
        </p:nvSpPr>
        <p:spPr>
          <a:xfrm>
            <a:off x="677840" y="5259348"/>
            <a:ext cx="2516253" cy="27699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a:t>
            </a:r>
            <a:endParaRPr kumimoji="0" lang="zh-CN" altLang="en-US" sz="1200" b="0" i="0" u="none" strike="noStrike" kern="1200" cap="none" spc="0" normalizeH="0" baseline="0" noProof="0">
              <a:ln>
                <a:noFill/>
              </a:ln>
              <a:solidFill>
                <a:srgbClr val="E7E6E6">
                  <a:lumMod val="10000"/>
                </a:srgbClr>
              </a:solidFill>
              <a:effectLst/>
              <a:uLnTx/>
              <a:uFillTx/>
              <a:latin typeface="微软雅黑" panose="020B0503020204020204" pitchFamily="34" charset="-122"/>
              <a:ea typeface="微软雅黑" panose="020B0503020204020204" pitchFamily="34" charset="-122"/>
            </a:endParaRPr>
          </a:p>
        </p:txBody>
      </p:sp>
      <p:graphicFrame>
        <p:nvGraphicFramePr>
          <p:cNvPr id="64" name="图表 63"/>
          <p:cNvGraphicFramePr/>
          <p:nvPr/>
        </p:nvGraphicFramePr>
        <p:xfrm>
          <a:off x="566986" y="2587288"/>
          <a:ext cx="4725740" cy="2546183"/>
        </p:xfrm>
        <a:graphic>
          <a:graphicData uri="http://schemas.openxmlformats.org/drawingml/2006/chart">
            <c:chart xmlns:c="http://schemas.openxmlformats.org/drawingml/2006/chart" xmlns:r="http://schemas.openxmlformats.org/officeDocument/2006/relationships" r:id="rId1"/>
          </a:graphicData>
        </a:graphic>
      </p:graphicFrame>
      <p:sp>
        <p:nvSpPr>
          <p:cNvPr id="11" name="文本框 10"/>
          <p:cNvSpPr txBox="1"/>
          <p:nvPr/>
        </p:nvSpPr>
        <p:spPr>
          <a:xfrm>
            <a:off x="915203" y="5259348"/>
            <a:ext cx="4437651" cy="578235"/>
          </a:xfrm>
          <a:prstGeom prst="rect">
            <a:avLst/>
          </a:prstGeom>
          <a:noFill/>
        </p:spPr>
        <p:txBody>
          <a:bodyPr wrap="square" rtlCol="0">
            <a:spAutoFit/>
          </a:bodyPr>
          <a:lstStyle/>
          <a:p>
            <a:pPr lvl="0" eaLnBrk="0" fontAlgn="base" hangingPunct="0">
              <a:lnSpc>
                <a:spcPts val="1260"/>
              </a:lnSpc>
              <a:spcBef>
                <a:spcPct val="0"/>
              </a:spcBef>
              <a:spcAft>
                <a:spcPct val="0"/>
              </a:spcAft>
              <a:defRPr/>
            </a:pPr>
            <a:r>
              <a:rPr lang="en-US" altLang="zh-CN" sz="900">
                <a:solidFill>
                  <a:schemeClr val="bg1">
                    <a:lumMod val="50000"/>
                  </a:schemeClr>
                </a:solidFill>
                <a:latin typeface="微软雅黑" panose="020B0503020204020204" pitchFamily="34" charset="-122"/>
                <a:ea typeface="微软雅黑" panose="020B0503020204020204" pitchFamily="34" charset="-122"/>
              </a:rPr>
              <a:t>M2+</a:t>
            </a:r>
            <a:r>
              <a:rPr lang="zh-CN" altLang="en-US" sz="900">
                <a:solidFill>
                  <a:schemeClr val="bg1">
                    <a:lumMod val="50000"/>
                  </a:schemeClr>
                </a:solidFill>
                <a:latin typeface="微软雅黑" panose="020B0503020204020204" pitchFamily="34" charset="-122"/>
                <a:ea typeface="微软雅黑" panose="020B0503020204020204" pitchFamily="34" charset="-122"/>
              </a:rPr>
              <a:t>（</a:t>
            </a:r>
            <a:r>
              <a:rPr lang="en-US" altLang="zh-CN" sz="900">
                <a:solidFill>
                  <a:schemeClr val="bg1">
                    <a:lumMod val="50000"/>
                  </a:schemeClr>
                </a:solidFill>
                <a:latin typeface="微软雅黑" panose="020B0503020204020204" pitchFamily="34" charset="-122"/>
                <a:ea typeface="微软雅黑" panose="020B0503020204020204" pitchFamily="34" charset="-122"/>
              </a:rPr>
              <a:t>T+0</a:t>
            </a:r>
            <a:r>
              <a:rPr lang="zh-CN" altLang="en-US" sz="900">
                <a:solidFill>
                  <a:schemeClr val="bg1">
                    <a:lumMod val="50000"/>
                  </a:schemeClr>
                </a:solidFill>
                <a:latin typeface="微软雅黑" panose="020B0503020204020204" pitchFamily="34" charset="-122"/>
                <a:ea typeface="微软雅黑" panose="020B0503020204020204" pitchFamily="34" charset="-122"/>
              </a:rPr>
              <a:t>）金额逾期率</a:t>
            </a:r>
            <a:r>
              <a:rPr lang="en-US" altLang="zh-CN" sz="900">
                <a:solidFill>
                  <a:schemeClr val="bg1">
                    <a:lumMod val="50000"/>
                  </a:schemeClr>
                </a:solidFill>
                <a:latin typeface="微软雅黑" panose="020B0503020204020204" pitchFamily="34" charset="-122"/>
                <a:ea typeface="微软雅黑" panose="020B0503020204020204" pitchFamily="34" charset="-122"/>
              </a:rPr>
              <a:t>-vintage</a:t>
            </a:r>
            <a:r>
              <a:rPr lang="zh-CN" altLang="en-US" sz="900">
                <a:solidFill>
                  <a:schemeClr val="bg1">
                    <a:lumMod val="50000"/>
                  </a:schemeClr>
                </a:solidFill>
                <a:latin typeface="微软雅黑" panose="020B0503020204020204" pitchFamily="34" charset="-122"/>
                <a:ea typeface="微软雅黑" panose="020B0503020204020204" pitchFamily="34" charset="-122"/>
              </a:rPr>
              <a:t>口径</a:t>
            </a:r>
            <a:r>
              <a:rPr kumimoji="1" lang="zh-CN" altLang="en-US" sz="900">
                <a:solidFill>
                  <a:schemeClr val="bg1">
                    <a:lumMod val="50000"/>
                  </a:schemeClr>
                </a:solidFill>
                <a:latin typeface="微软雅黑" panose="020B0503020204020204" pitchFamily="34" charset="-122"/>
                <a:ea typeface="微软雅黑" panose="020B0503020204020204" pitchFamily="34" charset="-122"/>
              </a:rPr>
              <a:t>：</a:t>
            </a:r>
            <a:endParaRPr kumimoji="1" lang="en-US" altLang="zh-CN" sz="900">
              <a:solidFill>
                <a:schemeClr val="bg1">
                  <a:lumMod val="50000"/>
                </a:schemeClr>
              </a:solidFill>
              <a:latin typeface="微软雅黑" panose="020B0503020204020204" pitchFamily="34" charset="-122"/>
              <a:ea typeface="微软雅黑" panose="020B0503020204020204" pitchFamily="34" charset="-122"/>
            </a:endParaRPr>
          </a:p>
          <a:p>
            <a:pPr lvl="0" eaLnBrk="0" fontAlgn="base" hangingPunct="0">
              <a:lnSpc>
                <a:spcPts val="1260"/>
              </a:lnSpc>
              <a:spcBef>
                <a:spcPct val="0"/>
              </a:spcBef>
              <a:spcAft>
                <a:spcPct val="0"/>
              </a:spcAft>
              <a:defRPr/>
            </a:pPr>
            <a:r>
              <a:rPr lang="en-US" altLang="zh-CN" sz="900">
                <a:solidFill>
                  <a:schemeClr val="bg1">
                    <a:lumMod val="50000"/>
                  </a:schemeClr>
                </a:solidFill>
                <a:latin typeface="微软雅黑" panose="020B0503020204020204" pitchFamily="34" charset="-122"/>
                <a:ea typeface="微软雅黑" panose="020B0503020204020204" pitchFamily="34" charset="-122"/>
              </a:rPr>
              <a:t>M2+</a:t>
            </a:r>
            <a:r>
              <a:rPr lang="zh-CN" altLang="en-US" sz="900">
                <a:solidFill>
                  <a:schemeClr val="bg1">
                    <a:lumMod val="50000"/>
                  </a:schemeClr>
                </a:solidFill>
                <a:latin typeface="微软雅黑" panose="020B0503020204020204" pitchFamily="34" charset="-122"/>
                <a:ea typeface="微软雅黑" panose="020B0503020204020204" pitchFamily="34" charset="-122"/>
              </a:rPr>
              <a:t> 逾期金额</a:t>
            </a:r>
            <a:r>
              <a:rPr lang="en-US" altLang="zh-CN" sz="900">
                <a:solidFill>
                  <a:schemeClr val="bg1">
                    <a:lumMod val="50000"/>
                  </a:schemeClr>
                </a:solidFill>
                <a:latin typeface="微软雅黑" panose="020B0503020204020204" pitchFamily="34" charset="-122"/>
                <a:ea typeface="微软雅黑" panose="020B0503020204020204" pitchFamily="34" charset="-122"/>
              </a:rPr>
              <a:t>/</a:t>
            </a:r>
            <a:r>
              <a:rPr lang="zh-CN" altLang="en-US" sz="900">
                <a:solidFill>
                  <a:schemeClr val="bg1">
                    <a:lumMod val="50000"/>
                  </a:schemeClr>
                </a:solidFill>
                <a:latin typeface="微软雅黑" panose="020B0503020204020204" pitchFamily="34" charset="-122"/>
                <a:ea typeface="微软雅黑" panose="020B0503020204020204" pitchFamily="34" charset="-122"/>
              </a:rPr>
              <a:t>已出二或三账单的贷款金额</a:t>
            </a:r>
            <a:endParaRPr lang="en-US" altLang="zh-CN" sz="900">
              <a:solidFill>
                <a:schemeClr val="bg1">
                  <a:lumMod val="50000"/>
                </a:schemeClr>
              </a:solidFill>
              <a:latin typeface="微软雅黑" panose="020B0503020204020204" pitchFamily="34" charset="-122"/>
              <a:ea typeface="微软雅黑" panose="020B0503020204020204" pitchFamily="34" charset="-122"/>
            </a:endParaRPr>
          </a:p>
          <a:p>
            <a:pPr lvl="0" eaLnBrk="0" fontAlgn="base" hangingPunct="0">
              <a:lnSpc>
                <a:spcPts val="1260"/>
              </a:lnSpc>
              <a:spcBef>
                <a:spcPct val="0"/>
              </a:spcBef>
              <a:spcAft>
                <a:spcPct val="0"/>
              </a:spcAft>
              <a:defRPr/>
            </a:pPr>
            <a:r>
              <a:rPr lang="en-US" altLang="zh-CN" sz="900">
                <a:solidFill>
                  <a:schemeClr val="bg1">
                    <a:lumMod val="50000"/>
                  </a:schemeClr>
                </a:solidFill>
                <a:latin typeface="微软雅黑" panose="020B0503020204020204" pitchFamily="34" charset="-122"/>
                <a:ea typeface="微软雅黑" panose="020B0503020204020204" pitchFamily="34" charset="-122"/>
              </a:rPr>
              <a:t>T+0</a:t>
            </a:r>
            <a:r>
              <a:rPr lang="zh-CN" altLang="en-US" sz="900">
                <a:solidFill>
                  <a:schemeClr val="bg1">
                    <a:lumMod val="50000"/>
                  </a:schemeClr>
                </a:solidFill>
                <a:latin typeface="微软雅黑" panose="020B0503020204020204" pitchFamily="34" charset="-122"/>
                <a:ea typeface="微软雅黑" panose="020B0503020204020204" pitchFamily="34" charset="-122"/>
              </a:rPr>
              <a:t>  代表滞后</a:t>
            </a:r>
            <a:r>
              <a:rPr lang="en-US" altLang="zh-CN" sz="900">
                <a:solidFill>
                  <a:schemeClr val="bg1">
                    <a:lumMod val="50000"/>
                  </a:schemeClr>
                </a:solidFill>
                <a:latin typeface="微软雅黑" panose="020B0503020204020204" pitchFamily="34" charset="-122"/>
                <a:ea typeface="微软雅黑" panose="020B0503020204020204" pitchFamily="34" charset="-122"/>
              </a:rPr>
              <a:t>0</a:t>
            </a:r>
            <a:r>
              <a:rPr lang="zh-CN" altLang="en-US" sz="900">
                <a:solidFill>
                  <a:schemeClr val="bg1">
                    <a:lumMod val="50000"/>
                  </a:schemeClr>
                </a:solidFill>
                <a:latin typeface="微软雅黑" panose="020B0503020204020204" pitchFamily="34" charset="-122"/>
                <a:ea typeface="微软雅黑" panose="020B0503020204020204" pitchFamily="34" charset="-122"/>
              </a:rPr>
              <a:t>天，即</a:t>
            </a:r>
            <a:r>
              <a:rPr lang="en-US" altLang="zh-CN" sz="900">
                <a:solidFill>
                  <a:schemeClr val="bg1">
                    <a:lumMod val="50000"/>
                  </a:schemeClr>
                </a:solidFill>
                <a:latin typeface="微软雅黑" panose="020B0503020204020204" pitchFamily="34" charset="-122"/>
                <a:ea typeface="微软雅黑" panose="020B0503020204020204" pitchFamily="34" charset="-122"/>
              </a:rPr>
              <a:t>T</a:t>
            </a:r>
            <a:r>
              <a:rPr lang="zh-CN" altLang="en-US" sz="900">
                <a:solidFill>
                  <a:schemeClr val="bg1">
                    <a:lumMod val="50000"/>
                  </a:schemeClr>
                </a:solidFill>
                <a:latin typeface="微软雅黑" panose="020B0503020204020204" pitchFamily="34" charset="-122"/>
                <a:ea typeface="微软雅黑" panose="020B0503020204020204" pitchFamily="34" charset="-122"/>
              </a:rPr>
              <a:t>日计算账单日在</a:t>
            </a:r>
            <a:r>
              <a:rPr lang="en-US" altLang="zh-CN" sz="900">
                <a:solidFill>
                  <a:schemeClr val="bg1">
                    <a:lumMod val="50000"/>
                  </a:schemeClr>
                </a:solidFill>
                <a:latin typeface="微软雅黑" panose="020B0503020204020204" pitchFamily="34" charset="-122"/>
                <a:ea typeface="微软雅黑" panose="020B0503020204020204" pitchFamily="34" charset="-122"/>
              </a:rPr>
              <a:t>T</a:t>
            </a:r>
            <a:r>
              <a:rPr lang="zh-CN" altLang="en-US" sz="900">
                <a:solidFill>
                  <a:schemeClr val="bg1">
                    <a:lumMod val="50000"/>
                  </a:schemeClr>
                </a:solidFill>
                <a:latin typeface="微软雅黑" panose="020B0503020204020204" pitchFamily="34" charset="-122"/>
                <a:ea typeface="微软雅黑" panose="020B0503020204020204" pitchFamily="34" charset="-122"/>
              </a:rPr>
              <a:t>日之前的客户逾期情况</a:t>
            </a:r>
            <a:endParaRPr lang="zh-CN" altLang="en-US" sz="900">
              <a:solidFill>
                <a:schemeClr val="bg1">
                  <a:lumMod val="50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7465499" y="1208607"/>
            <a:ext cx="3103829" cy="458908"/>
          </a:xfrm>
          <a:prstGeom prst="rect">
            <a:avLst/>
          </a:prstGeom>
        </p:spPr>
        <p:txBody>
          <a:bodyPr wrap="square">
            <a:spAutoFit/>
          </a:bodyPr>
          <a:lstStyle/>
          <a:p>
            <a:pPr lvl="0" eaLnBrk="0" fontAlgn="base" hangingPunct="0">
              <a:lnSpc>
                <a:spcPct val="150000"/>
              </a:lnSpc>
              <a:spcBef>
                <a:spcPct val="0"/>
              </a:spcBef>
              <a:spcAft>
                <a:spcPct val="0"/>
              </a:spcAft>
              <a:defRPr/>
            </a:pPr>
            <a:r>
              <a:rPr kumimoji="1" lang="zh-CN" altLang="en-US" b="1">
                <a:latin typeface="微软雅黑" panose="020B0503020204020204" pitchFamily="34" charset="-122"/>
                <a:ea typeface="微软雅黑" panose="020B0503020204020204" pitchFamily="34" charset="-122"/>
              </a:rPr>
              <a:t>融慧解决方案与效果</a:t>
            </a:r>
            <a:endParaRPr kumimoji="1" lang="en-US" altLang="zh-CN" b="1">
              <a:latin typeface="微软雅黑" panose="020B0503020204020204" pitchFamily="34" charset="-122"/>
              <a:ea typeface="微软雅黑" panose="020B0503020204020204" pitchFamily="34" charset="-122"/>
            </a:endParaRPr>
          </a:p>
        </p:txBody>
      </p:sp>
      <p:cxnSp>
        <p:nvCxnSpPr>
          <p:cNvPr id="5" name="直线连接符 4"/>
          <p:cNvCxnSpPr/>
          <p:nvPr/>
        </p:nvCxnSpPr>
        <p:spPr>
          <a:xfrm>
            <a:off x="6309410" y="1494239"/>
            <a:ext cx="1053755"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直线连接符 15"/>
          <p:cNvCxnSpPr/>
          <p:nvPr/>
        </p:nvCxnSpPr>
        <p:spPr>
          <a:xfrm>
            <a:off x="9756698" y="1494239"/>
            <a:ext cx="1209203"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p:nvPr/>
        </p:nvSpPr>
        <p:spPr>
          <a:xfrm>
            <a:off x="597602" y="-9733"/>
            <a:ext cx="4098022" cy="967675"/>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bg2">
                    <a:lumMod val="10000"/>
                  </a:schemeClr>
                </a:solidFill>
                <a:latin typeface="+mj-lt"/>
                <a:ea typeface="+mj-ea"/>
                <a:cs typeface="+mj-cs"/>
              </a:defRPr>
            </a:lvl1pPr>
          </a:lstStyle>
          <a:p>
            <a:pPr>
              <a:lnSpc>
                <a:spcPts val="4320"/>
              </a:lnSpc>
            </a:pPr>
            <a:r>
              <a:rPr lang="zh-CN" altLang="en-US" sz="2900" b="1">
                <a:solidFill>
                  <a:schemeClr val="tx1"/>
                </a:solidFill>
                <a:latin typeface="微软雅黑" panose="020B0503020204020204" pitchFamily="34" charset="-122"/>
                <a:ea typeface="微软雅黑" panose="020B0503020204020204" pitchFamily="34" charset="-122"/>
              </a:rPr>
              <a:t>人行决策平台成功案例</a:t>
            </a:r>
            <a:endParaRPr lang="en-US" altLang="zh-CN" sz="2900" b="1">
              <a:solidFill>
                <a:schemeClr val="tx1"/>
              </a:solidFill>
            </a:endParaRPr>
          </a:p>
        </p:txBody>
      </p:sp>
      <p:sp>
        <p:nvSpPr>
          <p:cNvPr id="26" name="矩形 25"/>
          <p:cNvSpPr/>
          <p:nvPr/>
        </p:nvSpPr>
        <p:spPr>
          <a:xfrm>
            <a:off x="624059" y="1363123"/>
            <a:ext cx="6096000" cy="377411"/>
          </a:xfrm>
          <a:prstGeom prst="rect">
            <a:avLst/>
          </a:prstGeom>
        </p:spPr>
        <p:txBody>
          <a:bodyPr>
            <a:spAutoFit/>
          </a:bodyPr>
          <a:lstStyle/>
          <a:p>
            <a:pPr lvl="0">
              <a:lnSpc>
                <a:spcPct val="150000"/>
              </a:lnSpc>
              <a:defRPr/>
            </a:pPr>
            <a:r>
              <a:rPr lang="zh-CN" altLang="en-US" sz="1400" b="1">
                <a:solidFill>
                  <a:prstClr val="black"/>
                </a:solidFill>
                <a:latin typeface="微软雅黑" panose="020B0503020204020204" pitchFamily="34" charset="-122"/>
                <a:ea typeface="微软雅黑" panose="020B0503020204020204" pitchFamily="34" charset="-122"/>
              </a:rPr>
              <a:t>机构名称：</a:t>
            </a:r>
            <a:r>
              <a:rPr lang="zh-CN" altLang="en-US" sz="1400">
                <a:solidFill>
                  <a:prstClr val="black"/>
                </a:solidFill>
                <a:latin typeface="微软雅黑" panose="020B0503020204020204" pitchFamily="34" charset="-122"/>
                <a:ea typeface="微软雅黑" panose="020B0503020204020204" pitchFamily="34" charset="-122"/>
              </a:rPr>
              <a:t>某头部民营银行</a:t>
            </a:r>
            <a:endParaRPr lang="zh-CN" altLang="en-US" sz="1400">
              <a:solidFill>
                <a:prstClr val="black"/>
              </a:solidFill>
              <a:latin typeface="微软雅黑" panose="020B0503020204020204" pitchFamily="34" charset="-122"/>
              <a:ea typeface="微软雅黑" panose="020B0503020204020204" pitchFamily="34" charset="-122"/>
            </a:endParaRPr>
          </a:p>
        </p:txBody>
      </p:sp>
      <p:graphicFrame>
        <p:nvGraphicFramePr>
          <p:cNvPr id="33" name="表格 16"/>
          <p:cNvGraphicFramePr>
            <a:graphicFrameLocks noGrp="1"/>
          </p:cNvGraphicFramePr>
          <p:nvPr>
            <p:custDataLst>
              <p:tags r:id="rId1"/>
            </p:custDataLst>
          </p:nvPr>
        </p:nvGraphicFramePr>
        <p:xfrm>
          <a:off x="695325" y="2084832"/>
          <a:ext cx="10633075" cy="3694177"/>
        </p:xfrm>
        <a:graphic>
          <a:graphicData uri="http://schemas.openxmlformats.org/drawingml/2006/table">
            <a:tbl>
              <a:tblPr firstRow="1" bandRow="1">
                <a:tableStyleId>{5C22544A-7EE6-4342-B048-85BDC9FD1C3A}</a:tableStyleId>
              </a:tblPr>
              <a:tblGrid>
                <a:gridCol w="4852035"/>
                <a:gridCol w="5781040"/>
              </a:tblGrid>
              <a:tr h="399648">
                <a:tc>
                  <a:txBody>
                    <a:bodyPr/>
                    <a:lstStyle/>
                    <a:p>
                      <a:pPr algn="l"/>
                      <a:r>
                        <a:rPr lang="zh-CN" altLang="en-US" sz="1400" b="1">
                          <a:solidFill>
                            <a:srgbClr val="C00000"/>
                          </a:solidFill>
                          <a:latin typeface="微软雅黑" panose="020B0503020204020204" pitchFamily="34" charset="-122"/>
                          <a:ea typeface="微软雅黑" panose="020B0503020204020204" pitchFamily="34" charset="-122"/>
                        </a:rPr>
                        <a:t>痛点</a:t>
                      </a:r>
                      <a:endParaRPr lang="zh-CN" altLang="en-US" sz="1400" b="1">
                        <a:solidFill>
                          <a:srgbClr val="C00000"/>
                        </a:solidFill>
                        <a:latin typeface="微软雅黑" panose="020B0503020204020204" pitchFamily="34" charset="-122"/>
                        <a:ea typeface="微软雅黑" panose="020B0503020204020204" pitchFamily="34" charset="-122"/>
                      </a:endParaRPr>
                    </a:p>
                  </a:txBody>
                  <a:tcPr marL="288000" marT="72000">
                    <a:solidFill>
                      <a:srgbClr val="C00000">
                        <a:alpha val="12000"/>
                      </a:srgbClr>
                    </a:solidFill>
                  </a:tcPr>
                </a:tc>
                <a:tc>
                  <a:txBody>
                    <a:bodyPr/>
                    <a:lstStyle/>
                    <a:p>
                      <a:pPr algn="l"/>
                      <a:r>
                        <a:rPr lang="zh-CN" altLang="en-US" sz="1400" b="1">
                          <a:solidFill>
                            <a:schemeClr val="bg1"/>
                          </a:solidFill>
                          <a:latin typeface="微软雅黑" panose="020B0503020204020204" pitchFamily="34" charset="-122"/>
                          <a:ea typeface="微软雅黑" panose="020B0503020204020204" pitchFamily="34" charset="-122"/>
                        </a:rPr>
                        <a:t>解决方案</a:t>
                      </a:r>
                      <a:endParaRPr lang="zh-CN" altLang="en-US" sz="1400" b="1">
                        <a:solidFill>
                          <a:schemeClr val="bg1"/>
                        </a:solidFill>
                        <a:latin typeface="微软雅黑" panose="020B0503020204020204" pitchFamily="34" charset="-122"/>
                        <a:ea typeface="微软雅黑" panose="020B0503020204020204" pitchFamily="34" charset="-122"/>
                      </a:endParaRPr>
                    </a:p>
                  </a:txBody>
                  <a:tcPr marL="288000" marT="72000">
                    <a:solidFill>
                      <a:schemeClr val="accent2"/>
                    </a:solidFill>
                  </a:tcPr>
                </a:tc>
              </a:tr>
              <a:tr h="420386">
                <a:tc>
                  <a:txBody>
                    <a:bodyPr/>
                    <a:lstStyle/>
                    <a:p>
                      <a:pPr algn="l"/>
                      <a:r>
                        <a:rPr lang="zh-CN" altLang="en-US" sz="1200">
                          <a:latin typeface="微软雅黑" panose="020B0503020204020204" pitchFamily="34" charset="-122"/>
                          <a:ea typeface="微软雅黑" panose="020B0503020204020204" pitchFamily="34" charset="-122"/>
                        </a:rPr>
                        <a:t>衍生变量数量少，仅</a:t>
                      </a:r>
                      <a:r>
                        <a:rPr lang="en-US" altLang="zh-CN" sz="1200">
                          <a:latin typeface="微软雅黑" panose="020B0503020204020204" pitchFamily="34" charset="-122"/>
                          <a:ea typeface="微软雅黑" panose="020B0503020204020204" pitchFamily="34" charset="-122"/>
                        </a:rPr>
                        <a:t>200+</a:t>
                      </a:r>
                      <a:r>
                        <a:rPr lang="zh-CN" altLang="en-US" sz="1200">
                          <a:latin typeface="微软雅黑" panose="020B0503020204020204" pitchFamily="34" charset="-122"/>
                          <a:ea typeface="微软雅黑" panose="020B0503020204020204" pitchFamily="34" charset="-122"/>
                        </a:rPr>
                        <a:t>个</a:t>
                      </a:r>
                      <a:endParaRPr lang="zh-CN" altLang="en-US" sz="1200">
                        <a:latin typeface="微软雅黑" panose="020B0503020204020204" pitchFamily="34" charset="-122"/>
                        <a:ea typeface="微软雅黑" panose="020B0503020204020204" pitchFamily="34" charset="-122"/>
                      </a:endParaRPr>
                    </a:p>
                  </a:txBody>
                  <a:tcPr marL="288000" anchor="ctr">
                    <a:solidFill>
                      <a:srgbClr val="C00000">
                        <a:alpha val="2000"/>
                      </a:srgbClr>
                    </a:solidFill>
                  </a:tcPr>
                </a:tc>
                <a:tc>
                  <a:txBody>
                    <a:bodyPr/>
                    <a:lstStyle/>
                    <a:p>
                      <a:pPr algn="l"/>
                      <a:r>
                        <a:rPr lang="zh-CN" altLang="en-US" sz="1200">
                          <a:latin typeface="微软雅黑" panose="020B0503020204020204" pitchFamily="34" charset="-122"/>
                          <a:ea typeface="微软雅黑" panose="020B0503020204020204" pitchFamily="34" charset="-122"/>
                        </a:rPr>
                        <a:t>提供</a:t>
                      </a:r>
                      <a:r>
                        <a:rPr lang="en-US" altLang="zh-CN" sz="1200" b="1">
                          <a:solidFill>
                            <a:schemeClr val="accent2"/>
                          </a:solidFill>
                          <a:latin typeface="微软雅黑" panose="020B0503020204020204" pitchFamily="34" charset="-122"/>
                          <a:ea typeface="微软雅黑" panose="020B0503020204020204" pitchFamily="34" charset="-122"/>
                        </a:rPr>
                        <a:t>10W+</a:t>
                      </a:r>
                      <a:r>
                        <a:rPr lang="zh-CN" altLang="en-US" sz="1200">
                          <a:latin typeface="微软雅黑" panose="020B0503020204020204" pitchFamily="34" charset="-122"/>
                          <a:ea typeface="微软雅黑" panose="020B0503020204020204" pitchFamily="34" charset="-122"/>
                        </a:rPr>
                        <a:t>衍生变量，覆盖全业务场景</a:t>
                      </a:r>
                      <a:endParaRPr lang="zh-CN" altLang="en-US" sz="1200">
                        <a:latin typeface="微软雅黑" panose="020B0503020204020204" pitchFamily="34" charset="-122"/>
                        <a:ea typeface="微软雅黑" panose="020B0503020204020204" pitchFamily="34" charset="-122"/>
                      </a:endParaRPr>
                    </a:p>
                  </a:txBody>
                  <a:tcPr marL="288000" anchor="ctr">
                    <a:solidFill>
                      <a:schemeClr val="accent2">
                        <a:alpha val="6000"/>
                      </a:schemeClr>
                    </a:solidFill>
                  </a:tcPr>
                </a:tc>
              </a:tr>
              <a:tr h="424883">
                <a:tc>
                  <a:txBody>
                    <a:bodyPr/>
                    <a:lstStyle/>
                    <a:p>
                      <a:pPr algn="l"/>
                      <a:r>
                        <a:rPr lang="zh-CN" altLang="en-US" sz="1200">
                          <a:latin typeface="微软雅黑" panose="020B0503020204020204" pitchFamily="34" charset="-122"/>
                          <a:ea typeface="微软雅黑" panose="020B0503020204020204" pitchFamily="34" charset="-122"/>
                        </a:rPr>
                        <a:t>自主研发衍生变量时间长</a:t>
                      </a:r>
                      <a:endParaRPr lang="zh-CN" altLang="en-US" sz="1200">
                        <a:latin typeface="微软雅黑" panose="020B0503020204020204" pitchFamily="34" charset="-122"/>
                        <a:ea typeface="微软雅黑" panose="020B0503020204020204" pitchFamily="34" charset="-122"/>
                      </a:endParaRPr>
                    </a:p>
                  </a:txBody>
                  <a:tcPr marL="288000" anchor="ctr">
                    <a:solidFill>
                      <a:srgbClr val="C00000">
                        <a:alpha val="2000"/>
                      </a:srgbClr>
                    </a:solidFill>
                  </a:tcPr>
                </a:tc>
                <a:tc>
                  <a:txBody>
                    <a:bodyPr/>
                    <a:lstStyle/>
                    <a:p>
                      <a:pPr algn="l"/>
                      <a:r>
                        <a:rPr lang="en-US" altLang="zh-CN" sz="1200" b="1">
                          <a:solidFill>
                            <a:schemeClr val="accent2"/>
                          </a:solidFill>
                          <a:latin typeface="微软雅黑" panose="020B0503020204020204" pitchFamily="34" charset="-122"/>
                          <a:ea typeface="微软雅黑" panose="020B0503020204020204" pitchFamily="34" charset="-122"/>
                        </a:rPr>
                        <a:t>3</a:t>
                      </a:r>
                      <a:r>
                        <a:rPr lang="zh-CN" altLang="en-US" sz="1200" b="1">
                          <a:solidFill>
                            <a:schemeClr val="accent2"/>
                          </a:solidFill>
                          <a:latin typeface="微软雅黑" panose="020B0503020204020204" pitchFamily="34" charset="-122"/>
                          <a:ea typeface="微软雅黑" panose="020B0503020204020204" pitchFamily="34" charset="-122"/>
                        </a:rPr>
                        <a:t>天</a:t>
                      </a:r>
                      <a:r>
                        <a:rPr lang="zh-CN" altLang="en-US" sz="1200">
                          <a:latin typeface="微软雅黑" panose="020B0503020204020204" pitchFamily="34" charset="-122"/>
                          <a:ea typeface="微软雅黑" panose="020B0503020204020204" pitchFamily="34" charset="-122"/>
                        </a:rPr>
                        <a:t>即完成系统本地部署</a:t>
                      </a:r>
                      <a:endParaRPr lang="zh-CN" altLang="en-US" sz="1200">
                        <a:latin typeface="微软雅黑" panose="020B0503020204020204" pitchFamily="34" charset="-122"/>
                        <a:ea typeface="微软雅黑" panose="020B0503020204020204" pitchFamily="34" charset="-122"/>
                      </a:endParaRPr>
                    </a:p>
                  </a:txBody>
                  <a:tcPr marL="288000" anchor="ctr">
                    <a:solidFill>
                      <a:schemeClr val="accent2">
                        <a:alpha val="6000"/>
                      </a:schemeClr>
                    </a:solidFill>
                  </a:tcPr>
                </a:tc>
              </a:tr>
              <a:tr h="480709">
                <a:tc>
                  <a:txBody>
                    <a:bodyPr/>
                    <a:lstStyle/>
                    <a:p>
                      <a:pPr algn="l"/>
                      <a:r>
                        <a:rPr lang="zh-CN" altLang="en-US" sz="1200">
                          <a:latin typeface="微软雅黑" panose="020B0503020204020204" pitchFamily="34" charset="-122"/>
                          <a:ea typeface="微软雅黑" panose="020B0503020204020204" pitchFamily="34" charset="-122"/>
                        </a:rPr>
                        <a:t>无法直观、便捷地配置变量</a:t>
                      </a:r>
                      <a:endParaRPr lang="zh-CN" altLang="en-US" sz="1200">
                        <a:latin typeface="微软雅黑" panose="020B0503020204020204" pitchFamily="34" charset="-122"/>
                        <a:ea typeface="微软雅黑" panose="020B0503020204020204" pitchFamily="34" charset="-122"/>
                      </a:endParaRPr>
                    </a:p>
                  </a:txBody>
                  <a:tcPr marL="288000" anchor="ctr">
                    <a:solidFill>
                      <a:srgbClr val="C00000">
                        <a:alpha val="2000"/>
                      </a:srgbClr>
                    </a:solidFill>
                  </a:tcPr>
                </a:tc>
                <a:tc>
                  <a:txBody>
                    <a:bodyPr/>
                    <a:lstStyle/>
                    <a:p>
                      <a:pPr algn="l"/>
                      <a:r>
                        <a:rPr lang="zh-CN" altLang="en-US" sz="1200">
                          <a:latin typeface="微软雅黑" panose="020B0503020204020204" pitchFamily="34" charset="-122"/>
                          <a:ea typeface="微软雅黑" panose="020B0503020204020204" pitchFamily="34" charset="-122"/>
                        </a:rPr>
                        <a:t>提供 </a:t>
                      </a:r>
                      <a:r>
                        <a:rPr lang="zh-CN" altLang="en-US" sz="1200" b="1">
                          <a:solidFill>
                            <a:schemeClr val="accent2"/>
                          </a:solidFill>
                          <a:latin typeface="微软雅黑" panose="020B0503020204020204" pitchFamily="34" charset="-122"/>
                          <a:ea typeface="微软雅黑" panose="020B0503020204020204" pitchFamily="34" charset="-122"/>
                        </a:rPr>
                        <a:t>可视化变量管理 </a:t>
                      </a:r>
                      <a:r>
                        <a:rPr lang="zh-CN" altLang="en-US" sz="1200">
                          <a:latin typeface="微软雅黑" panose="020B0503020204020204" pitchFamily="34" charset="-122"/>
                          <a:ea typeface="微软雅黑" panose="020B0503020204020204" pitchFamily="34" charset="-122"/>
                        </a:rPr>
                        <a:t>界面</a:t>
                      </a:r>
                      <a:endParaRPr lang="zh-CN" altLang="en-US" sz="1200">
                        <a:latin typeface="微软雅黑" panose="020B0503020204020204" pitchFamily="34" charset="-122"/>
                        <a:ea typeface="微软雅黑" panose="020B0503020204020204" pitchFamily="34" charset="-122"/>
                      </a:endParaRPr>
                    </a:p>
                  </a:txBody>
                  <a:tcPr marL="288000" anchor="ctr">
                    <a:solidFill>
                      <a:schemeClr val="accent2">
                        <a:alpha val="6000"/>
                      </a:schemeClr>
                    </a:solidFill>
                  </a:tcPr>
                </a:tc>
              </a:tr>
              <a:tr h="423426">
                <a:tc>
                  <a:txBody>
                    <a:bodyPr/>
                    <a:lstStyle/>
                    <a:p>
                      <a:pPr algn="l"/>
                      <a:r>
                        <a:rPr lang="zh-CN" altLang="en-US" sz="1200">
                          <a:latin typeface="微软雅黑" panose="020B0503020204020204" pitchFamily="34" charset="-122"/>
                          <a:ea typeface="微软雅黑" panose="020B0503020204020204" pitchFamily="34" charset="-122"/>
                        </a:rPr>
                        <a:t>新增变量流程繁琐</a:t>
                      </a:r>
                      <a:endParaRPr lang="zh-CN" altLang="en-US" sz="1200">
                        <a:latin typeface="微软雅黑" panose="020B0503020204020204" pitchFamily="34" charset="-122"/>
                        <a:ea typeface="微软雅黑" panose="020B0503020204020204" pitchFamily="34" charset="-122"/>
                      </a:endParaRPr>
                    </a:p>
                  </a:txBody>
                  <a:tcPr marL="288000" anchor="ctr">
                    <a:solidFill>
                      <a:srgbClr val="C00000">
                        <a:alpha val="2000"/>
                      </a:srgbClr>
                    </a:solidFill>
                  </a:tcPr>
                </a:tc>
                <a:tc>
                  <a:txBody>
                    <a:bodyPr/>
                    <a:lstStyle/>
                    <a:p>
                      <a:pPr algn="l"/>
                      <a:r>
                        <a:rPr lang="zh-CN" altLang="en-US" sz="1200">
                          <a:solidFill>
                            <a:prstClr val="black"/>
                          </a:solidFill>
                          <a:latin typeface="微软雅黑" panose="020B0503020204020204" pitchFamily="34" charset="-122"/>
                          <a:ea typeface="微软雅黑" panose="020B0503020204020204" pitchFamily="34" charset="-122"/>
                        </a:rPr>
                        <a:t>实现参数化配置，</a:t>
                      </a:r>
                      <a:r>
                        <a:rPr lang="zh-CN" altLang="en-US" sz="1200" b="1">
                          <a:solidFill>
                            <a:schemeClr val="accent2"/>
                          </a:solidFill>
                          <a:latin typeface="微软雅黑" panose="020B0503020204020204" pitchFamily="34" charset="-122"/>
                          <a:ea typeface="微软雅黑" panose="020B0503020204020204" pitchFamily="34" charset="-122"/>
                        </a:rPr>
                        <a:t>自定义扩展 </a:t>
                      </a:r>
                      <a:r>
                        <a:rPr lang="zh-CN" altLang="en-US" sz="1200">
                          <a:solidFill>
                            <a:prstClr val="black"/>
                          </a:solidFill>
                          <a:latin typeface="微软雅黑" panose="020B0503020204020204" pitchFamily="34" charset="-122"/>
                          <a:ea typeface="微软雅黑" panose="020B0503020204020204" pitchFamily="34" charset="-122"/>
                        </a:rPr>
                        <a:t>衍生变量</a:t>
                      </a:r>
                      <a:r>
                        <a:rPr lang="zh-CN" altLang="en-US" sz="1200">
                          <a:latin typeface="微软雅黑" panose="020B0503020204020204" pitchFamily="34" charset="-122"/>
                          <a:ea typeface="微软雅黑" panose="020B0503020204020204" pitchFamily="34" charset="-122"/>
                        </a:rPr>
                        <a:t>，无需开发</a:t>
                      </a:r>
                      <a:endParaRPr lang="zh-CN" altLang="en-US" sz="1200">
                        <a:latin typeface="微软雅黑" panose="020B0503020204020204" pitchFamily="34" charset="-122"/>
                        <a:ea typeface="微软雅黑" panose="020B0503020204020204" pitchFamily="34" charset="-122"/>
                      </a:endParaRPr>
                    </a:p>
                  </a:txBody>
                  <a:tcPr marL="288000" anchor="ctr">
                    <a:solidFill>
                      <a:schemeClr val="accent2">
                        <a:alpha val="6000"/>
                      </a:schemeClr>
                    </a:solidFill>
                  </a:tcPr>
                </a:tc>
              </a:tr>
              <a:tr h="697499">
                <a:tc>
                  <a:txBody>
                    <a:bodyPr/>
                    <a:lstStyle/>
                    <a:p>
                      <a:pPr algn="l"/>
                      <a:r>
                        <a:rPr lang="zh-CN" altLang="en-US" sz="1200">
                          <a:latin typeface="微软雅黑" panose="020B0503020204020204" pitchFamily="34" charset="-122"/>
                          <a:ea typeface="微软雅黑" panose="020B0503020204020204" pitchFamily="34" charset="-122"/>
                        </a:rPr>
                        <a:t>无法有效利用历史数据</a:t>
                      </a:r>
                      <a:endParaRPr lang="zh-CN" altLang="en-US" sz="1200">
                        <a:latin typeface="微软雅黑" panose="020B0503020204020204" pitchFamily="34" charset="-122"/>
                        <a:ea typeface="微软雅黑" panose="020B0503020204020204" pitchFamily="34" charset="-122"/>
                      </a:endParaRPr>
                    </a:p>
                  </a:txBody>
                  <a:tcPr marL="288000" anchor="ctr">
                    <a:solidFill>
                      <a:srgbClr val="C00000">
                        <a:alpha val="2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a:solidFill>
                            <a:prstClr val="black"/>
                          </a:solidFill>
                          <a:latin typeface="微软雅黑" panose="020B0503020204020204" pitchFamily="34" charset="-122"/>
                          <a:ea typeface="微软雅黑" panose="020B0503020204020204" pitchFamily="34" charset="-122"/>
                          <a:cs typeface="+mn-cs"/>
                        </a:rPr>
                        <a:t>可 </a:t>
                      </a:r>
                      <a:r>
                        <a:rPr lang="zh-CN" altLang="en-US" sz="1200" b="1" kern="1200">
                          <a:solidFill>
                            <a:schemeClr val="accent2"/>
                          </a:solidFill>
                          <a:latin typeface="微软雅黑" panose="020B0503020204020204" pitchFamily="34" charset="-122"/>
                          <a:ea typeface="微软雅黑" panose="020B0503020204020204" pitchFamily="34" charset="-122"/>
                          <a:cs typeface="+mn-cs"/>
                        </a:rPr>
                        <a:t>便捷</a:t>
                      </a:r>
                      <a:r>
                        <a:rPr lang="zh-CN" altLang="en-US" sz="1200" b="1">
                          <a:solidFill>
                            <a:schemeClr val="accent2"/>
                          </a:solidFill>
                          <a:latin typeface="微软雅黑" panose="020B0503020204020204" pitchFamily="34" charset="-122"/>
                          <a:ea typeface="微软雅黑" panose="020B0503020204020204" pitchFamily="34" charset="-122"/>
                        </a:rPr>
                        <a:t>批量解析 </a:t>
                      </a:r>
                      <a:r>
                        <a:rPr lang="zh-CN" altLang="en-US" sz="1200">
                          <a:solidFill>
                            <a:prstClr val="black"/>
                          </a:solidFill>
                          <a:latin typeface="微软雅黑" panose="020B0503020204020204" pitchFamily="34" charset="-122"/>
                          <a:ea typeface="微软雅黑" panose="020B0503020204020204" pitchFamily="34" charset="-122"/>
                        </a:rPr>
                        <a:t>一代</a:t>
                      </a:r>
                      <a:r>
                        <a:rPr lang="en-US" altLang="zh-CN" sz="1200">
                          <a:solidFill>
                            <a:prstClr val="black"/>
                          </a:solidFill>
                          <a:latin typeface="微软雅黑" panose="020B0503020204020204" pitchFamily="34" charset="-122"/>
                          <a:ea typeface="微软雅黑" panose="020B0503020204020204" pitchFamily="34" charset="-122"/>
                        </a:rPr>
                        <a:t>HTML</a:t>
                      </a:r>
                      <a:r>
                        <a:rPr lang="zh-CN" altLang="en-US" sz="1200">
                          <a:solidFill>
                            <a:prstClr val="black"/>
                          </a:solidFill>
                          <a:latin typeface="微软雅黑" panose="020B0503020204020204" pitchFamily="34" charset="-122"/>
                          <a:ea typeface="微软雅黑" panose="020B0503020204020204" pitchFamily="34" charset="-122"/>
                        </a:rPr>
                        <a:t>和二代</a:t>
                      </a:r>
                      <a:r>
                        <a:rPr lang="en-US" altLang="zh-CN" sz="1200">
                          <a:solidFill>
                            <a:prstClr val="black"/>
                          </a:solidFill>
                          <a:latin typeface="微软雅黑" panose="020B0503020204020204" pitchFamily="34" charset="-122"/>
                          <a:ea typeface="微软雅黑" panose="020B0503020204020204" pitchFamily="34" charset="-122"/>
                        </a:rPr>
                        <a:t>XML</a:t>
                      </a:r>
                      <a:r>
                        <a:rPr lang="zh-CN" altLang="en-US" sz="1200">
                          <a:solidFill>
                            <a:prstClr val="black"/>
                          </a:solidFill>
                          <a:latin typeface="微软雅黑" panose="020B0503020204020204" pitchFamily="34" charset="-122"/>
                          <a:ea typeface="微软雅黑" panose="020B0503020204020204" pitchFamily="34" charset="-122"/>
                        </a:rPr>
                        <a:t>报文，且一二代变量兼容</a:t>
                      </a:r>
                      <a:endParaRPr lang="en-US" altLang="zh-CN" sz="1200">
                        <a:solidFill>
                          <a:prstClr val="black"/>
                        </a:solidFill>
                        <a:latin typeface="微软雅黑" panose="020B0503020204020204" pitchFamily="34" charset="-122"/>
                        <a:ea typeface="微软雅黑" panose="020B0503020204020204" pitchFamily="34" charset="-122"/>
                      </a:endParaRPr>
                    </a:p>
                  </a:txBody>
                  <a:tcPr marL="288000" anchor="ctr">
                    <a:solidFill>
                      <a:schemeClr val="accent2">
                        <a:alpha val="6000"/>
                      </a:schemeClr>
                    </a:solidFill>
                  </a:tcPr>
                </a:tc>
              </a:tr>
              <a:tr h="847626">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a:solidFill>
                            <a:prstClr val="black"/>
                          </a:solidFill>
                          <a:latin typeface="微软雅黑" panose="020B0503020204020204" pitchFamily="34" charset="-122"/>
                          <a:ea typeface="微软雅黑" panose="020B0503020204020204" pitchFamily="34" charset="-122"/>
                        </a:rPr>
                        <a:t>各个团队需要分别加工变量，重复加工，口径不一致</a:t>
                      </a:r>
                      <a:endParaRPr lang="zh-CN" altLang="en-US" sz="1200">
                        <a:latin typeface="微软雅黑" panose="020B0503020204020204" pitchFamily="34" charset="-122"/>
                        <a:ea typeface="微软雅黑" panose="020B0503020204020204" pitchFamily="34" charset="-122"/>
                      </a:endParaRPr>
                    </a:p>
                  </a:txBody>
                  <a:tcPr marL="288000" anchor="ctr">
                    <a:solidFill>
                      <a:srgbClr val="C00000">
                        <a:alpha val="2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a:solidFill>
                            <a:prstClr val="black"/>
                          </a:solidFill>
                          <a:latin typeface="微软雅黑" panose="020B0503020204020204" pitchFamily="34" charset="-122"/>
                          <a:ea typeface="微软雅黑" panose="020B0503020204020204" pitchFamily="34" charset="-122"/>
                        </a:rPr>
                        <a:t>建立 </a:t>
                      </a:r>
                      <a:r>
                        <a:rPr lang="zh-CN" altLang="en-US" sz="1200" b="1">
                          <a:solidFill>
                            <a:schemeClr val="accent2"/>
                          </a:solidFill>
                          <a:latin typeface="微软雅黑" panose="020B0503020204020204" pitchFamily="34" charset="-122"/>
                          <a:ea typeface="微软雅黑" panose="020B0503020204020204" pitchFamily="34" charset="-122"/>
                        </a:rPr>
                        <a:t>统一标准 </a:t>
                      </a:r>
                      <a:r>
                        <a:rPr lang="zh-CN" altLang="en-US" sz="1200">
                          <a:solidFill>
                            <a:prstClr val="black"/>
                          </a:solidFill>
                          <a:latin typeface="微软雅黑" panose="020B0503020204020204" pitchFamily="34" charset="-122"/>
                          <a:ea typeface="微软雅黑" panose="020B0503020204020204" pitchFamily="34" charset="-122"/>
                        </a:rPr>
                        <a:t>的人行征信变量池，快速支持模型、策略等团队分析应用</a:t>
                      </a:r>
                      <a:endParaRPr lang="en-US" altLang="zh-CN" sz="1200">
                        <a:solidFill>
                          <a:prstClr val="black"/>
                        </a:solidFill>
                        <a:latin typeface="微软雅黑" panose="020B0503020204020204" pitchFamily="34" charset="-122"/>
                        <a:ea typeface="微软雅黑" panose="020B0503020204020204" pitchFamily="34" charset="-122"/>
                      </a:endParaRPr>
                    </a:p>
                  </a:txBody>
                  <a:tcPr marL="288000" anchor="ctr">
                    <a:solidFill>
                      <a:schemeClr val="accent2">
                        <a:alpha val="6000"/>
                      </a:schemeClr>
                    </a:solidFill>
                  </a:tcPr>
                </a:tc>
              </a:tr>
            </a:tbl>
          </a:graphicData>
        </a:graphic>
      </p:graphicFrame>
      <p:sp>
        <p:nvSpPr>
          <p:cNvPr id="5" name="矩形 4"/>
          <p:cNvSpPr/>
          <p:nvPr/>
        </p:nvSpPr>
        <p:spPr>
          <a:xfrm>
            <a:off x="3200782" y="1363123"/>
            <a:ext cx="6096000" cy="377411"/>
          </a:xfrm>
          <a:prstGeom prst="rect">
            <a:avLst/>
          </a:prstGeom>
        </p:spPr>
        <p:txBody>
          <a:bodyPr>
            <a:spAutoFit/>
          </a:bodyPr>
          <a:lstStyle/>
          <a:p>
            <a:pPr>
              <a:lnSpc>
                <a:spcPct val="150000"/>
              </a:lnSpc>
            </a:pPr>
            <a:r>
              <a:rPr lang="zh-CN" altLang="en-US" sz="1400" b="1">
                <a:solidFill>
                  <a:prstClr val="black"/>
                </a:solidFill>
                <a:latin typeface="微软雅黑" panose="020B0503020204020204" pitchFamily="34" charset="-122"/>
                <a:ea typeface="微软雅黑" panose="020B0503020204020204" pitchFamily="34" charset="-122"/>
              </a:rPr>
              <a:t>覆盖场景：</a:t>
            </a:r>
            <a:r>
              <a:rPr lang="zh-CN" altLang="en-US" sz="1400">
                <a:solidFill>
                  <a:prstClr val="black"/>
                </a:solidFill>
                <a:latin typeface="微软雅黑" panose="020B0503020204020204" pitchFamily="34" charset="-122"/>
                <a:ea typeface="微软雅黑" panose="020B0503020204020204" pitchFamily="34" charset="-122"/>
              </a:rPr>
              <a:t>覆盖授信、还款、逾期、担保等业务场景</a:t>
            </a:r>
            <a:endParaRPr lang="zh-CN" altLang="en-US" sz="140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7" name="组合 6"/>
          <p:cNvGrpSpPr/>
          <p:nvPr/>
        </p:nvGrpSpPr>
        <p:grpSpPr>
          <a:xfrm>
            <a:off x="10510637" y="4688110"/>
            <a:ext cx="1172116" cy="1277293"/>
            <a:chOff x="5890509" y="5384800"/>
            <a:chExt cx="1172116" cy="1277293"/>
          </a:xfrm>
        </p:grpSpPr>
        <p:sp>
          <p:nvSpPr>
            <p:cNvPr id="8" name="TextBox 2"/>
            <p:cNvSpPr txBox="1"/>
            <p:nvPr/>
          </p:nvSpPr>
          <p:spPr>
            <a:xfrm>
              <a:off x="5890509" y="6400483"/>
              <a:ext cx="1172116" cy="261610"/>
            </a:xfrm>
            <a:prstGeom prst="rect">
              <a:avLst/>
            </a:prstGeom>
            <a:noFill/>
          </p:spPr>
          <p:txBody>
            <a:bodyPr wrap="none" rtlCol="0">
              <a:spAutoFit/>
            </a:bodyPr>
            <a:lstStyle/>
            <a:p>
              <a:r>
                <a:rPr lang="en-US" sz="1100">
                  <a:solidFill>
                    <a:schemeClr val="tx2">
                      <a:lumMod val="50000"/>
                    </a:schemeClr>
                  </a:solidFill>
                  <a:latin typeface="微软雅黑" panose="020B0503020204020204" pitchFamily="34" charset="-122"/>
                  <a:ea typeface="微软雅黑" panose="020B0503020204020204" pitchFamily="34" charset="-122"/>
                  <a:cs typeface="Montserrat SemiBold" charset="0"/>
                </a:rPr>
                <a:t>关注微信公众号</a:t>
              </a:r>
              <a:endParaRPr lang="en-US" sz="1100">
                <a:solidFill>
                  <a:schemeClr val="tx2">
                    <a:lumMod val="50000"/>
                  </a:schemeClr>
                </a:solidFill>
                <a:latin typeface="微软雅黑" panose="020B0503020204020204" pitchFamily="34" charset="-122"/>
                <a:ea typeface="微软雅黑" panose="020B0503020204020204" pitchFamily="34" charset="-122"/>
                <a:cs typeface="Montserrat SemiBold" charset="0"/>
              </a:endParaRPr>
            </a:p>
          </p:txBody>
        </p:sp>
        <p:pic>
          <p:nvPicPr>
            <p:cNvPr id="9" name="Picture 2"/>
            <p:cNvPicPr>
              <a:picLocks noChangeAspect="1" noChangeArrowheads="1"/>
            </p:cNvPicPr>
            <p:nvPr/>
          </p:nvPicPr>
          <p:blipFill>
            <a:blip r:embed="rId1"/>
            <a:srcRect/>
            <a:stretch>
              <a:fillRect/>
            </a:stretch>
          </p:blipFill>
          <p:spPr bwMode="auto">
            <a:xfrm>
              <a:off x="6008887" y="5384800"/>
              <a:ext cx="936117" cy="936117"/>
            </a:xfrm>
            <a:prstGeom prst="rect">
              <a:avLst/>
            </a:prstGeom>
            <a:noFill/>
          </p:spPr>
        </p:pic>
      </p:grpSp>
      <p:grpSp>
        <p:nvGrpSpPr>
          <p:cNvPr id="10" name="组合 9"/>
          <p:cNvGrpSpPr/>
          <p:nvPr/>
        </p:nvGrpSpPr>
        <p:grpSpPr>
          <a:xfrm>
            <a:off x="9372221" y="4699473"/>
            <a:ext cx="1031051" cy="1265930"/>
            <a:chOff x="4752093" y="5396163"/>
            <a:chExt cx="1031051" cy="1265930"/>
          </a:xfrm>
        </p:grpSpPr>
        <p:sp>
          <p:nvSpPr>
            <p:cNvPr id="12" name="TextBox 2"/>
            <p:cNvSpPr txBox="1"/>
            <p:nvPr/>
          </p:nvSpPr>
          <p:spPr>
            <a:xfrm>
              <a:off x="4752093" y="6400483"/>
              <a:ext cx="1031051" cy="261610"/>
            </a:xfrm>
            <a:prstGeom prst="rect">
              <a:avLst/>
            </a:prstGeom>
            <a:noFill/>
          </p:spPr>
          <p:txBody>
            <a:bodyPr wrap="none" rtlCol="0">
              <a:spAutoFit/>
            </a:bodyPr>
            <a:lstStyle/>
            <a:p>
              <a:r>
                <a:rPr lang="en-US" sz="1100">
                  <a:solidFill>
                    <a:schemeClr val="bg2">
                      <a:lumMod val="10000"/>
                    </a:schemeClr>
                  </a:solidFill>
                  <a:latin typeface="微软雅黑" panose="020B0503020204020204" pitchFamily="34" charset="-122"/>
                  <a:ea typeface="微软雅黑" panose="020B0503020204020204" pitchFamily="34" charset="-122"/>
                  <a:cs typeface="Montserrat SemiBold" charset="0"/>
                </a:rPr>
                <a:t>融慧金科官网</a:t>
              </a:r>
              <a:endParaRPr lang="en-US" sz="1100">
                <a:solidFill>
                  <a:schemeClr val="bg2">
                    <a:lumMod val="10000"/>
                  </a:schemeClr>
                </a:solidFill>
                <a:latin typeface="微软雅黑" panose="020B0503020204020204" pitchFamily="34" charset="-122"/>
                <a:ea typeface="微软雅黑" panose="020B0503020204020204" pitchFamily="34" charset="-122"/>
                <a:cs typeface="Montserrat SemiBold" charset="0"/>
              </a:endParaRPr>
            </a:p>
          </p:txBody>
        </p:sp>
        <p:pic>
          <p:nvPicPr>
            <p:cNvPr id="14" name="Picture 2"/>
            <p:cNvPicPr>
              <a:picLocks noChangeAspect="1" noChangeArrowheads="1"/>
            </p:cNvPicPr>
            <p:nvPr/>
          </p:nvPicPr>
          <p:blipFill>
            <a:blip r:embed="rId2"/>
            <a:srcRect/>
            <a:stretch>
              <a:fillRect/>
            </a:stretch>
          </p:blipFill>
          <p:spPr bwMode="auto">
            <a:xfrm>
              <a:off x="4790574" y="5396163"/>
              <a:ext cx="936458" cy="936458"/>
            </a:xfrm>
            <a:prstGeom prst="rect">
              <a:avLst/>
            </a:prstGeom>
            <a:noFill/>
          </p:spPr>
        </p:pic>
      </p:grpSp>
      <p:sp>
        <p:nvSpPr>
          <p:cNvPr id="30" name="Title 29"/>
          <p:cNvSpPr>
            <a:spLocks noGrp="1"/>
          </p:cNvSpPr>
          <p:nvPr>
            <p:ph type="title" idx="4294967295"/>
          </p:nvPr>
        </p:nvSpPr>
        <p:spPr>
          <a:xfrm>
            <a:off x="1044575" y="2100263"/>
            <a:ext cx="10147300" cy="1647825"/>
          </a:xfrm>
          <a:effectLst/>
        </p:spPr>
        <p:txBody>
          <a:bodyPr>
            <a:noAutofit/>
          </a:bodyPr>
          <a:lstStyle/>
          <a:p>
            <a:pPr>
              <a:lnSpc>
                <a:spcPct val="90000"/>
              </a:lnSpc>
            </a:pPr>
            <a:r>
              <a:rPr lang="en-GB" altLang="zh-CN" sz="6000" b="1">
                <a:solidFill>
                  <a:schemeClr val="bg2">
                    <a:lumMod val="10000"/>
                  </a:schemeClr>
                </a:solidFill>
                <a:latin typeface="Arial Black" panose="020B0A04020102020204" pitchFamily="34" charset="0"/>
                <a:ea typeface="微软雅黑" panose="020B0503020204020204" pitchFamily="34" charset="-122"/>
                <a:cs typeface="Arial Black" panose="020B0A04020102020204" pitchFamily="34" charset="0"/>
              </a:rPr>
              <a:t>Do The </a:t>
            </a:r>
            <a:r>
              <a:rPr lang="en-GB" altLang="zh-CN" sz="6000" b="1">
                <a:gradFill>
                  <a:gsLst>
                    <a:gs pos="0">
                      <a:srgbClr val="46C484"/>
                    </a:gs>
                    <a:gs pos="100000">
                      <a:srgbClr val="2351B4"/>
                    </a:gs>
                  </a:gsLst>
                  <a:lin ang="10800000" scaled="1"/>
                </a:gradFill>
                <a:latin typeface="Arial Black" panose="020B0A04020102020204" pitchFamily="34" charset="0"/>
                <a:ea typeface="微软雅黑" panose="020B0503020204020204" pitchFamily="34" charset="-122"/>
                <a:cs typeface="Arial Black" panose="020B0A04020102020204" pitchFamily="34" charset="0"/>
              </a:rPr>
              <a:t>Right Thing </a:t>
            </a:r>
            <a:br>
              <a:rPr lang="en-GB" altLang="zh-CN" sz="6000" b="1">
                <a:latin typeface="Arial Black" panose="020B0A04020102020204" pitchFamily="34" charset="0"/>
                <a:ea typeface="微软雅黑" panose="020B0503020204020204" pitchFamily="34" charset="-122"/>
                <a:cs typeface="Arial Black" panose="020B0A04020102020204" pitchFamily="34" charset="0"/>
              </a:rPr>
            </a:br>
            <a:r>
              <a:rPr lang="en-GB" altLang="zh-CN" sz="6000" b="1">
                <a:solidFill>
                  <a:schemeClr val="bg2">
                    <a:lumMod val="10000"/>
                  </a:schemeClr>
                </a:solidFill>
                <a:latin typeface="Arial Black" panose="020B0A04020102020204" pitchFamily="34" charset="0"/>
                <a:ea typeface="微软雅黑" panose="020B0503020204020204" pitchFamily="34" charset="-122"/>
                <a:cs typeface="Arial Black" panose="020B0A04020102020204" pitchFamily="34" charset="0"/>
              </a:rPr>
              <a:t>In The </a:t>
            </a:r>
            <a:r>
              <a:rPr lang="en-GB" altLang="zh-CN" sz="6000" b="1">
                <a:gradFill flip="none" rotWithShape="1">
                  <a:gsLst>
                    <a:gs pos="0">
                      <a:srgbClr val="46B784"/>
                    </a:gs>
                    <a:gs pos="100000">
                      <a:srgbClr val="2346B4"/>
                    </a:gs>
                  </a:gsLst>
                  <a:lin ang="10800000" scaled="1"/>
                  <a:tileRect/>
                </a:gradFill>
                <a:latin typeface="Arial Black" panose="020B0A04020102020204" pitchFamily="34" charset="0"/>
                <a:ea typeface="微软雅黑" panose="020B0503020204020204" pitchFamily="34" charset="-122"/>
                <a:cs typeface="Arial Black" panose="020B0A04020102020204" pitchFamily="34" charset="0"/>
              </a:rPr>
              <a:t>Right Way</a:t>
            </a:r>
            <a:endParaRPr lang="en-US" altLang="zh-CN" sz="5400" b="1">
              <a:gradFill flip="none" rotWithShape="1">
                <a:gsLst>
                  <a:gs pos="0">
                    <a:srgbClr val="46B784"/>
                  </a:gs>
                  <a:gs pos="100000">
                    <a:srgbClr val="2346B4"/>
                  </a:gs>
                </a:gsLst>
                <a:lin ang="10800000" scaled="1"/>
                <a:tileRect/>
              </a:gradFill>
              <a:latin typeface="Arial Black" panose="020B0A04020102020204" pitchFamily="34" charset="0"/>
              <a:ea typeface="微软雅黑" panose="020B0503020204020204" pitchFamily="34" charset="-122"/>
              <a:cs typeface="Arial Black" panose="020B0A04020102020204" pitchFamily="34" charset="0"/>
            </a:endParaRPr>
          </a:p>
        </p:txBody>
      </p:sp>
      <p:sp>
        <p:nvSpPr>
          <p:cNvPr id="28" name="矩形 27"/>
          <p:cNvSpPr/>
          <p:nvPr/>
        </p:nvSpPr>
        <p:spPr>
          <a:xfrm>
            <a:off x="245449" y="6305810"/>
            <a:ext cx="2132315" cy="369332"/>
          </a:xfrm>
          <a:prstGeom prst="rect">
            <a:avLst/>
          </a:prstGeom>
        </p:spPr>
        <p:txBody>
          <a:bodyPr wrap="none">
            <a:spAutoFit/>
          </a:bodyPr>
          <a:lstStyle/>
          <a:p>
            <a:pPr algn="ctr"/>
            <a:r>
              <a:rPr lang="en-GB" altLang="zh-CN" b="1">
                <a:solidFill>
                  <a:schemeClr val="bg1">
                    <a:lumMod val="75000"/>
                    <a:alpha val="38000"/>
                  </a:schemeClr>
                </a:solidFill>
              </a:rPr>
              <a:t>www</a:t>
            </a:r>
            <a:r>
              <a:rPr lang="en-US" altLang="zh-CN" b="1">
                <a:solidFill>
                  <a:schemeClr val="bg1">
                    <a:lumMod val="75000"/>
                    <a:alpha val="38000"/>
                  </a:schemeClr>
                </a:solidFill>
              </a:rPr>
              <a:t>.</a:t>
            </a:r>
            <a:r>
              <a:rPr lang="en-GB" altLang="zh-CN" b="1">
                <a:solidFill>
                  <a:schemeClr val="bg1">
                    <a:lumMod val="75000"/>
                    <a:alpha val="38000"/>
                  </a:schemeClr>
                </a:solidFill>
              </a:rPr>
              <a:t>fintell.com.cn</a:t>
            </a:r>
            <a:endParaRPr lang="en-US" altLang="zh-CN" sz="1600" b="1">
              <a:solidFill>
                <a:schemeClr val="bg1">
                  <a:lumMod val="75000"/>
                  <a:alpha val="38000"/>
                </a:schemeClr>
              </a:solidFill>
              <a:latin typeface="Open Sans" panose="020B0606030504020204" charset="0"/>
              <a:ea typeface="Open Sans" panose="020B0606030504020204" charset="0"/>
              <a:cs typeface="Open Sans" panose="020B060603050402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title" idx="4294967295"/>
          </p:nvPr>
        </p:nvSpPr>
        <p:spPr>
          <a:xfrm>
            <a:off x="5741460" y="2959961"/>
            <a:ext cx="5051504" cy="822960"/>
          </a:xfrm>
          <a:effectLst/>
        </p:spPr>
        <p:txBody>
          <a:bodyPr>
            <a:normAutofit/>
          </a:bodyPr>
          <a:lstStyle/>
          <a:p>
            <a:r>
              <a:rPr lang="zh-CN" altLang="en-US" sz="3600" b="1">
                <a:solidFill>
                  <a:srgbClr val="000000"/>
                </a:solidFill>
                <a:latin typeface="微软雅黑" panose="020B0503020204020204" pitchFamily="34" charset="-122"/>
                <a:ea typeface="微软雅黑" panose="020B0503020204020204" pitchFamily="34" charset="-122"/>
              </a:rPr>
              <a:t>融慧金科简介</a:t>
            </a:r>
            <a:endParaRPr lang="en-US" sz="3600" b="1">
              <a:solidFill>
                <a:srgbClr val="000000"/>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17682" y="1223626"/>
            <a:ext cx="12222936" cy="4541072"/>
            <a:chOff x="-916225" y="1105093"/>
            <a:chExt cx="12838960" cy="4769938"/>
          </a:xfrm>
        </p:grpSpPr>
        <p:sp>
          <p:nvSpPr>
            <p:cNvPr id="7" name="图形 5"/>
            <p:cNvSpPr/>
            <p:nvPr/>
          </p:nvSpPr>
          <p:spPr>
            <a:xfrm>
              <a:off x="-889913" y="2022650"/>
              <a:ext cx="12812648" cy="3852381"/>
            </a:xfrm>
            <a:custGeom>
              <a:avLst/>
              <a:gdLst>
                <a:gd name="connsiteX0" fmla="*/ 0 w 4799075"/>
                <a:gd name="connsiteY0" fmla="*/ 0 h 855153"/>
                <a:gd name="connsiteX1" fmla="*/ 1257776 w 4799075"/>
                <a:gd name="connsiteY1" fmla="*/ 0 h 855153"/>
                <a:gd name="connsiteX2" fmla="*/ 2395347 w 4799075"/>
                <a:gd name="connsiteY2" fmla="*/ 427529 h 855153"/>
                <a:gd name="connsiteX3" fmla="*/ 3609023 w 4799075"/>
                <a:gd name="connsiteY3" fmla="*/ 855154 h 855153"/>
                <a:gd name="connsiteX4" fmla="*/ 4799076 w 4799075"/>
                <a:gd name="connsiteY4" fmla="*/ 855154 h 855153"/>
                <a:gd name="connsiteX0-1" fmla="*/ 0 w 3541300"/>
                <a:gd name="connsiteY0-2" fmla="*/ 0 h 855154"/>
                <a:gd name="connsiteX1-3" fmla="*/ 1137571 w 3541300"/>
                <a:gd name="connsiteY1-4" fmla="*/ 427529 h 855154"/>
                <a:gd name="connsiteX2-5" fmla="*/ 2351247 w 3541300"/>
                <a:gd name="connsiteY2-6" fmla="*/ 855154 h 855154"/>
                <a:gd name="connsiteX3-7" fmla="*/ 3541300 w 3541300"/>
                <a:gd name="connsiteY3-8" fmla="*/ 855154 h 855154"/>
                <a:gd name="connsiteX0-9" fmla="*/ 0 w 3541300"/>
                <a:gd name="connsiteY0-10" fmla="*/ 0 h 855154"/>
                <a:gd name="connsiteX1-11" fmla="*/ 1137571 w 3541300"/>
                <a:gd name="connsiteY1-12" fmla="*/ 427529 h 855154"/>
                <a:gd name="connsiteX2-13" fmla="*/ 2351247 w 3541300"/>
                <a:gd name="connsiteY2-14" fmla="*/ 855154 h 855154"/>
                <a:gd name="connsiteX3-15" fmla="*/ 3541300 w 3541300"/>
                <a:gd name="connsiteY3-16" fmla="*/ 855154 h 855154"/>
                <a:gd name="connsiteX0-17" fmla="*/ 0 w 2915818"/>
                <a:gd name="connsiteY0-18" fmla="*/ 0 h 855154"/>
                <a:gd name="connsiteX1-19" fmla="*/ 1137571 w 2915818"/>
                <a:gd name="connsiteY1-20" fmla="*/ 427529 h 855154"/>
                <a:gd name="connsiteX2-21" fmla="*/ 2351247 w 2915818"/>
                <a:gd name="connsiteY2-22" fmla="*/ 855154 h 855154"/>
                <a:gd name="connsiteX3-23" fmla="*/ 2915818 w 2915818"/>
                <a:gd name="connsiteY3-24" fmla="*/ 855154 h 855154"/>
                <a:gd name="connsiteX0-25" fmla="*/ 0 w 2915818"/>
                <a:gd name="connsiteY0-26" fmla="*/ 0 h 856418"/>
                <a:gd name="connsiteX1-27" fmla="*/ 1137571 w 2915818"/>
                <a:gd name="connsiteY1-28" fmla="*/ 427529 h 856418"/>
                <a:gd name="connsiteX2-29" fmla="*/ 2351247 w 2915818"/>
                <a:gd name="connsiteY2-30" fmla="*/ 855154 h 856418"/>
                <a:gd name="connsiteX3-31" fmla="*/ 2848364 w 2915818"/>
                <a:gd name="connsiteY3-32" fmla="*/ 856418 h 856418"/>
                <a:gd name="connsiteX4-33" fmla="*/ 2915818 w 2915818"/>
                <a:gd name="connsiteY4-34" fmla="*/ 855154 h 856418"/>
                <a:gd name="connsiteX0-35" fmla="*/ 0 w 2848364"/>
                <a:gd name="connsiteY0-36" fmla="*/ 0 h 856418"/>
                <a:gd name="connsiteX1-37" fmla="*/ 1137571 w 2848364"/>
                <a:gd name="connsiteY1-38" fmla="*/ 427529 h 856418"/>
                <a:gd name="connsiteX2-39" fmla="*/ 2351247 w 2848364"/>
                <a:gd name="connsiteY2-40" fmla="*/ 855154 h 856418"/>
                <a:gd name="connsiteX3-41" fmla="*/ 2848364 w 2848364"/>
                <a:gd name="connsiteY3-42" fmla="*/ 856418 h 856418"/>
              </a:gdLst>
              <a:ahLst/>
              <a:cxnLst>
                <a:cxn ang="0">
                  <a:pos x="connsiteX0-1" y="connsiteY0-2"/>
                </a:cxn>
                <a:cxn ang="0">
                  <a:pos x="connsiteX1-3" y="connsiteY1-4"/>
                </a:cxn>
                <a:cxn ang="0">
                  <a:pos x="connsiteX2-5" y="connsiteY2-6"/>
                </a:cxn>
                <a:cxn ang="0">
                  <a:pos x="connsiteX3-7" y="connsiteY3-8"/>
                </a:cxn>
              </a:cxnLst>
              <a:rect l="l" t="t" r="r" b="b"/>
              <a:pathLst>
                <a:path w="2848364" h="856418">
                  <a:moveTo>
                    <a:pt x="0" y="0"/>
                  </a:moveTo>
                  <a:cubicBezTo>
                    <a:pt x="677895" y="0"/>
                    <a:pt x="899637" y="224821"/>
                    <a:pt x="1137571" y="427529"/>
                  </a:cubicBezTo>
                  <a:cubicBezTo>
                    <a:pt x="1353408" y="611448"/>
                    <a:pt x="1552099" y="855154"/>
                    <a:pt x="2351247" y="855154"/>
                  </a:cubicBezTo>
                  <a:lnTo>
                    <a:pt x="2848364" y="856418"/>
                  </a:lnTo>
                </a:path>
              </a:pathLst>
            </a:custGeom>
            <a:noFill/>
            <a:ln w="69850" cap="flat">
              <a:gradFill>
                <a:gsLst>
                  <a:gs pos="0">
                    <a:srgbClr val="1951B4"/>
                  </a:gs>
                  <a:gs pos="100000">
                    <a:srgbClr val="46C484"/>
                  </a:gs>
                </a:gsLst>
                <a:lin ang="5400000" scaled="1"/>
              </a:gradFill>
              <a:prstDash val="solid"/>
              <a:miter/>
            </a:ln>
          </p:spPr>
          <p:txBody>
            <a:bodyPr rtlCol="0" anchor="ctr"/>
            <a:lstStyle/>
            <a:p>
              <a:endParaRPr lang="zh-CN" altLang="en-US"/>
            </a:p>
          </p:txBody>
        </p:sp>
        <p:sp>
          <p:nvSpPr>
            <p:cNvPr id="26" name="图形 5"/>
            <p:cNvSpPr/>
            <p:nvPr/>
          </p:nvSpPr>
          <p:spPr>
            <a:xfrm flipH="1">
              <a:off x="-916225" y="1105093"/>
              <a:ext cx="12838958" cy="3788570"/>
            </a:xfrm>
            <a:custGeom>
              <a:avLst/>
              <a:gdLst>
                <a:gd name="connsiteX0" fmla="*/ 0 w 4799075"/>
                <a:gd name="connsiteY0" fmla="*/ 0 h 855153"/>
                <a:gd name="connsiteX1" fmla="*/ 1257776 w 4799075"/>
                <a:gd name="connsiteY1" fmla="*/ 0 h 855153"/>
                <a:gd name="connsiteX2" fmla="*/ 2395347 w 4799075"/>
                <a:gd name="connsiteY2" fmla="*/ 427529 h 855153"/>
                <a:gd name="connsiteX3" fmla="*/ 3609023 w 4799075"/>
                <a:gd name="connsiteY3" fmla="*/ 855154 h 855153"/>
                <a:gd name="connsiteX4" fmla="*/ 4799076 w 4799075"/>
                <a:gd name="connsiteY4" fmla="*/ 855154 h 855153"/>
                <a:gd name="connsiteX0-1" fmla="*/ 0 w 3609023"/>
                <a:gd name="connsiteY0-2" fmla="*/ 0 h 855154"/>
                <a:gd name="connsiteX1-3" fmla="*/ 1257776 w 3609023"/>
                <a:gd name="connsiteY1-4" fmla="*/ 0 h 855154"/>
                <a:gd name="connsiteX2-5" fmla="*/ 2395347 w 3609023"/>
                <a:gd name="connsiteY2-6" fmla="*/ 427529 h 855154"/>
                <a:gd name="connsiteX3-7" fmla="*/ 3609023 w 3609023"/>
                <a:gd name="connsiteY3-8" fmla="*/ 855154 h 855154"/>
                <a:gd name="connsiteX0-9" fmla="*/ 0 w 2968469"/>
                <a:gd name="connsiteY0-10" fmla="*/ 3768 h 855154"/>
                <a:gd name="connsiteX1-11" fmla="*/ 617222 w 2968469"/>
                <a:gd name="connsiteY1-12" fmla="*/ 0 h 855154"/>
                <a:gd name="connsiteX2-13" fmla="*/ 1754793 w 2968469"/>
                <a:gd name="connsiteY2-14" fmla="*/ 427529 h 855154"/>
                <a:gd name="connsiteX3-15" fmla="*/ 2968469 w 2968469"/>
                <a:gd name="connsiteY3-16" fmla="*/ 855154 h 855154"/>
                <a:gd name="connsiteX0-17" fmla="*/ 0 w 2968469"/>
                <a:gd name="connsiteY0-18" fmla="*/ 3768 h 855154"/>
                <a:gd name="connsiteX1-19" fmla="*/ 70467 w 2968469"/>
                <a:gd name="connsiteY1-20" fmla="*/ 2063 h 855154"/>
                <a:gd name="connsiteX2-21" fmla="*/ 617222 w 2968469"/>
                <a:gd name="connsiteY2-22" fmla="*/ 0 h 855154"/>
                <a:gd name="connsiteX3-23" fmla="*/ 1754793 w 2968469"/>
                <a:gd name="connsiteY3-24" fmla="*/ 427529 h 855154"/>
                <a:gd name="connsiteX4-25" fmla="*/ 2968469 w 2968469"/>
                <a:gd name="connsiteY4-26" fmla="*/ 855154 h 855154"/>
                <a:gd name="connsiteX0-27" fmla="*/ 0 w 2898002"/>
                <a:gd name="connsiteY0-28" fmla="*/ 2063 h 855154"/>
                <a:gd name="connsiteX1-29" fmla="*/ 546755 w 2898002"/>
                <a:gd name="connsiteY1-30" fmla="*/ 0 h 855154"/>
                <a:gd name="connsiteX2-31" fmla="*/ 1684326 w 2898002"/>
                <a:gd name="connsiteY2-32" fmla="*/ 427529 h 855154"/>
                <a:gd name="connsiteX3-33" fmla="*/ 2898002 w 2898002"/>
                <a:gd name="connsiteY3-34" fmla="*/ 855154 h 855154"/>
              </a:gdLst>
              <a:ahLst/>
              <a:cxnLst>
                <a:cxn ang="0">
                  <a:pos x="connsiteX0-1" y="connsiteY0-2"/>
                </a:cxn>
                <a:cxn ang="0">
                  <a:pos x="connsiteX1-3" y="connsiteY1-4"/>
                </a:cxn>
                <a:cxn ang="0">
                  <a:pos x="connsiteX2-5" y="connsiteY2-6"/>
                </a:cxn>
                <a:cxn ang="0">
                  <a:pos x="connsiteX3-7" y="connsiteY3-8"/>
                </a:cxn>
              </a:cxnLst>
              <a:rect l="l" t="t" r="r" b="b"/>
              <a:pathLst>
                <a:path w="2898002" h="855154">
                  <a:moveTo>
                    <a:pt x="0" y="2063"/>
                  </a:moveTo>
                  <a:lnTo>
                    <a:pt x="546755" y="0"/>
                  </a:lnTo>
                  <a:cubicBezTo>
                    <a:pt x="1224650" y="0"/>
                    <a:pt x="1446392" y="224821"/>
                    <a:pt x="1684326" y="427529"/>
                  </a:cubicBezTo>
                  <a:cubicBezTo>
                    <a:pt x="1900163" y="611448"/>
                    <a:pt x="2098854" y="855154"/>
                    <a:pt x="2898002" y="855154"/>
                  </a:cubicBezTo>
                </a:path>
              </a:pathLst>
            </a:custGeom>
            <a:noFill/>
            <a:ln w="69850" cap="flat">
              <a:gradFill>
                <a:gsLst>
                  <a:gs pos="0">
                    <a:srgbClr val="1951B4"/>
                  </a:gs>
                  <a:gs pos="100000">
                    <a:srgbClr val="46C484"/>
                  </a:gs>
                </a:gsLst>
                <a:lin ang="5400000" scaled="1"/>
              </a:gradFill>
              <a:prstDash val="solid"/>
              <a:miter/>
            </a:ln>
          </p:spPr>
          <p:txBody>
            <a:bodyPr rtlCol="0" anchor="ctr"/>
            <a:lstStyle/>
            <a:p>
              <a:endParaRPr lang="zh-CN" altLang="en-US"/>
            </a:p>
          </p:txBody>
        </p:sp>
      </p:grpSp>
      <p:sp>
        <p:nvSpPr>
          <p:cNvPr id="27" name="Title 29"/>
          <p:cNvSpPr txBox="1"/>
          <p:nvPr/>
        </p:nvSpPr>
        <p:spPr>
          <a:xfrm>
            <a:off x="1266515" y="2962423"/>
            <a:ext cx="2225040" cy="818036"/>
          </a:xfrm>
          <a:prstGeom prst="rect">
            <a:avLst/>
          </a:prstGeom>
          <a:effectLst/>
        </p:spPr>
        <p:txBody>
          <a:bodyPr vert="horz" lIns="0" tIns="192024" rIns="0" bIns="0" rtlCol="0" anchor="t" anchorCtr="0">
            <a:noAutofit/>
          </a:bodyPr>
          <a:lstStyle>
            <a:lvl1pPr algn="l" defTabSz="914400" rtl="0" eaLnBrk="1" latinLnBrk="0" hangingPunct="1">
              <a:lnSpc>
                <a:spcPct val="80000"/>
              </a:lnSpc>
              <a:spcBef>
                <a:spcPct val="0"/>
              </a:spcBef>
              <a:buNone/>
              <a:defRPr sz="12000" b="1" i="0" kern="1200" spc="-100" baseline="0">
                <a:solidFill>
                  <a:schemeClr val="tx1"/>
                </a:solidFill>
                <a:latin typeface="Montserrat Black" charset="0"/>
                <a:ea typeface="Montserrat Black" charset="0"/>
                <a:cs typeface="Montserrat Black" charset="0"/>
              </a:defRPr>
            </a:lvl1pPr>
          </a:lstStyle>
          <a:p>
            <a:pPr algn="ctr">
              <a:lnSpc>
                <a:spcPts val="4800"/>
              </a:lnSpc>
            </a:pPr>
            <a:r>
              <a:rPr lang="en-US" altLang="zh-CN" sz="4800">
                <a:solidFill>
                  <a:srgbClr val="000000"/>
                </a:solidFill>
                <a:latin typeface="Canaro Light DEMO" pitchFamily="2" charset="0"/>
                <a:ea typeface="+mj-ea"/>
                <a:cs typeface="Arial" panose="020B0604020202020204" pitchFamily="34" charset="0"/>
              </a:rPr>
              <a:t>Part 1</a:t>
            </a:r>
            <a:endParaRPr lang="en-US" altLang="zh-CN" sz="4800">
              <a:solidFill>
                <a:srgbClr val="000000"/>
              </a:solidFill>
              <a:latin typeface="Canaro Light DEMO" pitchFamily="2" charset="0"/>
              <a:ea typeface="+mj-ea"/>
              <a:cs typeface="Arial" panose="020B0604020202020204" pitchFamily="34" charset="0"/>
            </a:endParaRPr>
          </a:p>
        </p:txBody>
      </p:sp>
      <p:sp>
        <p:nvSpPr>
          <p:cNvPr id="8" name="Title 29"/>
          <p:cNvSpPr txBox="1"/>
          <p:nvPr/>
        </p:nvSpPr>
        <p:spPr>
          <a:xfrm>
            <a:off x="1375231" y="3506126"/>
            <a:ext cx="2007608" cy="728662"/>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2">
                    <a:lumMod val="10000"/>
                  </a:schemeClr>
                </a:solidFill>
                <a:latin typeface="+mj-lt"/>
                <a:ea typeface="+mj-ea"/>
                <a:cs typeface="+mj-cs"/>
              </a:defRPr>
            </a:lvl1pPr>
          </a:lstStyle>
          <a:p>
            <a:pPr lvl="0" algn="ctr" eaLnBrk="0" fontAlgn="base" hangingPunct="0">
              <a:spcAft>
                <a:spcPct val="0"/>
              </a:spcAft>
              <a:defRPr/>
            </a:pPr>
            <a:r>
              <a:rPr lang="en-GB" altLang="zh-CN" sz="1600" b="1">
                <a:gradFill>
                  <a:gsLst>
                    <a:gs pos="0">
                      <a:srgbClr val="2361B4"/>
                    </a:gs>
                    <a:gs pos="100000">
                      <a:srgbClr val="46C484"/>
                    </a:gs>
                  </a:gsLst>
                  <a:lin ang="0" scaled="0"/>
                </a:gradFill>
                <a:latin typeface="微软雅黑" panose="020B0503020204020204" pitchFamily="34" charset="-122"/>
                <a:ea typeface="微软雅黑" panose="020B0503020204020204" pitchFamily="34" charset="-122"/>
                <a:cs typeface="Bebas Neue Bold" panose="020B0606020202050201" charset="0"/>
                <a:sym typeface="Bebas Neue" panose="020B0606020202050201" charset="0"/>
              </a:rPr>
              <a:t>About</a:t>
            </a:r>
            <a:r>
              <a:rPr lang="zh-CN" altLang="en-US" sz="1600" b="1">
                <a:gradFill>
                  <a:gsLst>
                    <a:gs pos="0">
                      <a:srgbClr val="2361B4"/>
                    </a:gs>
                    <a:gs pos="100000">
                      <a:srgbClr val="46C484"/>
                    </a:gs>
                  </a:gsLst>
                  <a:lin ang="0" scaled="0"/>
                </a:gradFill>
                <a:latin typeface="微软雅黑" panose="020B0503020204020204" pitchFamily="34" charset="-122"/>
                <a:ea typeface="微软雅黑" panose="020B0503020204020204" pitchFamily="34" charset="-122"/>
                <a:cs typeface="Bebas Neue Bold" panose="020B0606020202050201" charset="0"/>
                <a:sym typeface="Bebas Neue" panose="020B0606020202050201" charset="0"/>
              </a:rPr>
              <a:t> </a:t>
            </a:r>
            <a:r>
              <a:rPr lang="en-US" altLang="zh-CN" sz="1600" b="1">
                <a:gradFill>
                  <a:gsLst>
                    <a:gs pos="0">
                      <a:srgbClr val="2361B4"/>
                    </a:gs>
                    <a:gs pos="100000">
                      <a:srgbClr val="46C484"/>
                    </a:gs>
                  </a:gsLst>
                  <a:lin ang="0" scaled="0"/>
                </a:gradFill>
                <a:latin typeface="微软雅黑" panose="020B0503020204020204" pitchFamily="34" charset="-122"/>
                <a:ea typeface="微软雅黑" panose="020B0503020204020204" pitchFamily="34" charset="-122"/>
                <a:cs typeface="Bebas Neue Bold" panose="020B0606020202050201" charset="0"/>
                <a:sym typeface="Bebas Neue" panose="020B0606020202050201" charset="0"/>
              </a:rPr>
              <a:t>FinTell</a:t>
            </a:r>
            <a:endParaRPr lang="zh-CN" altLang="en-US" sz="1600" b="1">
              <a:gradFill>
                <a:gsLst>
                  <a:gs pos="0">
                    <a:srgbClr val="2361B4"/>
                  </a:gs>
                  <a:gs pos="100000">
                    <a:srgbClr val="46C484"/>
                  </a:gs>
                </a:gsLst>
                <a:lin ang="0" scaled="0"/>
              </a:gradFill>
              <a:latin typeface="微软雅黑" panose="020B0503020204020204" pitchFamily="34" charset="-122"/>
              <a:ea typeface="微软雅黑" panose="020B0503020204020204" pitchFamily="34" charset="-122"/>
              <a:cs typeface="Bebas Neue Bold" panose="020B0606020202050201" charset="0"/>
              <a:sym typeface="Bebas Neue" panose="020B0606020202050201" charset="0"/>
            </a:endParaRPr>
          </a:p>
        </p:txBody>
      </p:sp>
      <p:sp>
        <p:nvSpPr>
          <p:cNvPr id="9" name="Title 29"/>
          <p:cNvSpPr txBox="1"/>
          <p:nvPr/>
        </p:nvSpPr>
        <p:spPr>
          <a:xfrm>
            <a:off x="5741460" y="3451101"/>
            <a:ext cx="5051504" cy="822960"/>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2">
                    <a:lumMod val="10000"/>
                  </a:schemeClr>
                </a:solidFill>
                <a:latin typeface="+mj-lt"/>
                <a:ea typeface="+mj-ea"/>
                <a:cs typeface="+mj-cs"/>
              </a:defRPr>
            </a:lvl1pPr>
          </a:lstStyle>
          <a:p>
            <a:r>
              <a:rPr lang="zh-CN" altLang="en-US" sz="1600" b="1">
                <a:gradFill flip="none" rotWithShape="1">
                  <a:gsLst>
                    <a:gs pos="0">
                      <a:schemeClr val="accent1"/>
                    </a:gs>
                    <a:gs pos="99000">
                      <a:schemeClr val="accent4"/>
                    </a:gs>
                  </a:gsLst>
                  <a:lin ang="10800000" scaled="1"/>
                  <a:tileRect/>
                </a:gradFill>
                <a:latin typeface="微软雅黑" panose="020B0503020204020204" pitchFamily="34" charset="-122"/>
                <a:ea typeface="微软雅黑" panose="020B0503020204020204" pitchFamily="34" charset="-122"/>
              </a:rPr>
              <a:t>融慧金科的发展历程及荣誉</a:t>
            </a:r>
            <a:endParaRPr lang="en-US" altLang="zh-CN" sz="1600" b="1">
              <a:gradFill flip="none" rotWithShape="1">
                <a:gsLst>
                  <a:gs pos="0">
                    <a:schemeClr val="accent1"/>
                  </a:gs>
                  <a:gs pos="99000">
                    <a:schemeClr val="accent4"/>
                  </a:gs>
                </a:gsLst>
                <a:lin ang="10800000" scaled="1"/>
                <a:tileRect/>
              </a:gradFill>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3072678" y="127511"/>
            <a:ext cx="8415918" cy="7059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rgbClr val="000000"/>
                </a:solidFill>
                <a:latin typeface="+mj-lt"/>
                <a:ea typeface="+mj-ea"/>
                <a:cs typeface="+mj-cs"/>
              </a:defRPr>
            </a:lvl1pPr>
          </a:lstStyle>
          <a:p>
            <a:pPr>
              <a:lnSpc>
                <a:spcPts val="3280"/>
              </a:lnSpc>
            </a:pPr>
            <a:r>
              <a:rPr lang="zh-CN" altLang="en-US" sz="2000">
                <a:gradFill>
                  <a:gsLst>
                    <a:gs pos="0">
                      <a:srgbClr val="46C484"/>
                    </a:gs>
                    <a:gs pos="100000">
                      <a:srgbClr val="2351B4"/>
                    </a:gs>
                  </a:gsLst>
                  <a:lin ang="10800000" scaled="1"/>
                </a:gradFill>
                <a:latin typeface="微软雅黑" panose="020B0503020204020204" pitchFamily="34" charset="-122"/>
                <a:ea typeface="微软雅黑" panose="020B0503020204020204" pitchFamily="34" charset="-122"/>
              </a:rPr>
              <a:t>成为金融科技的高端品牌</a:t>
            </a:r>
            <a:r>
              <a:rPr lang="en-US" altLang="zh-CN" sz="2000">
                <a:gradFill>
                  <a:gsLst>
                    <a:gs pos="0">
                      <a:srgbClr val="46C484"/>
                    </a:gs>
                    <a:gs pos="100000">
                      <a:srgbClr val="2351B4"/>
                    </a:gs>
                  </a:gsLst>
                  <a:lin ang="10800000" scaled="1"/>
                </a:gradFill>
                <a:latin typeface="微软雅黑" panose="020B0503020204020204" pitchFamily="34" charset="-122"/>
                <a:ea typeface="微软雅黑" panose="020B0503020204020204" pitchFamily="34" charset="-122"/>
              </a:rPr>
              <a:t>-</a:t>
            </a:r>
            <a:r>
              <a:rPr lang="en-US" altLang="zh-CN" sz="1800">
                <a:gradFill>
                  <a:gsLst>
                    <a:gs pos="0">
                      <a:srgbClr val="46C484"/>
                    </a:gs>
                    <a:gs pos="100000">
                      <a:srgbClr val="2351B4"/>
                    </a:gs>
                  </a:gsLst>
                  <a:lin ang="10800000" scaled="1"/>
                </a:gradFill>
                <a:latin typeface="微软雅黑" panose="020B0503020204020204" pitchFamily="34" charset="-122"/>
                <a:ea typeface="微软雅黑" panose="020B0503020204020204" pitchFamily="34" charset="-122"/>
              </a:rPr>
              <a:t>Powered by FinTell</a:t>
            </a:r>
            <a:endParaRPr lang="en-US" altLang="zh-CN" sz="2000">
              <a:solidFill>
                <a:schemeClr val="tx1"/>
              </a:solidFill>
              <a:latin typeface="微软雅黑" panose="020B0503020204020204" pitchFamily="34" charset="-122"/>
              <a:ea typeface="微软雅黑" panose="020B0503020204020204" pitchFamily="34" charset="-122"/>
            </a:endParaRPr>
          </a:p>
        </p:txBody>
      </p:sp>
      <p:sp>
        <p:nvSpPr>
          <p:cNvPr id="6" name="标题 5"/>
          <p:cNvSpPr>
            <a:spLocks noGrp="1"/>
          </p:cNvSpPr>
          <p:nvPr>
            <p:ph type="title"/>
          </p:nvPr>
        </p:nvSpPr>
        <p:spPr>
          <a:xfrm>
            <a:off x="598646" y="-12184"/>
            <a:ext cx="2738781" cy="990386"/>
          </a:xfrm>
        </p:spPr>
        <p:txBody>
          <a:bodyPr anchor="ctr">
            <a:normAutofit/>
          </a:bodyPr>
          <a:lstStyle/>
          <a:p>
            <a:r>
              <a:rPr lang="zh-CN" altLang="en-US" sz="2900">
                <a:latin typeface="微软雅黑" panose="020B0503020204020204" pitchFamily="34" charset="-122"/>
                <a:ea typeface="微软雅黑" panose="020B0503020204020204" pitchFamily="34" charset="-122"/>
              </a:rPr>
              <a:t>融慧金科简介</a:t>
            </a:r>
            <a:endParaRPr lang="zh-CN" altLang="en-US" sz="2900"/>
          </a:p>
        </p:txBody>
      </p:sp>
      <p:sp>
        <p:nvSpPr>
          <p:cNvPr id="11" name="矩形 10"/>
          <p:cNvSpPr/>
          <p:nvPr/>
        </p:nvSpPr>
        <p:spPr>
          <a:xfrm>
            <a:off x="581321" y="1291881"/>
            <a:ext cx="10775944" cy="1116075"/>
          </a:xfrm>
          <a:prstGeom prst="rect">
            <a:avLst/>
          </a:prstGeom>
        </p:spPr>
        <p:txBody>
          <a:bodyPr wrap="square">
            <a:spAutoFit/>
          </a:bodyPr>
          <a:lstStyle/>
          <a:p>
            <a:pPr>
              <a:lnSpc>
                <a:spcPts val="2180"/>
              </a:lnSpc>
              <a:spcAft>
                <a:spcPts val="1600"/>
              </a:spcAft>
            </a:pPr>
            <a:r>
              <a:rPr lang="zh-CN" altLang="en-US" sz="1400">
                <a:latin typeface="微软雅黑" panose="020B0503020204020204" pitchFamily="34" charset="-122"/>
                <a:ea typeface="微软雅黑" panose="020B0503020204020204" pitchFamily="34" charset="-122"/>
              </a:rPr>
              <a:t>融慧金科，取意“</a:t>
            </a:r>
            <a:r>
              <a:rPr lang="zh-CN" altLang="en-US" sz="1400">
                <a:latin typeface="微软雅黑" panose="020B0503020204020204" pitchFamily="34" charset="-122"/>
                <a:ea typeface="微软雅黑" panose="020B0503020204020204" pitchFamily="34" charset="-122"/>
                <a:cs typeface="Arial Black" panose="020B0A04020102020204" pitchFamily="34" charset="0"/>
              </a:rPr>
              <a:t>通过科技，让金融更智慧”，</a:t>
            </a:r>
            <a:r>
              <a:rPr lang="zh-CN" altLang="en-US" sz="1400">
                <a:latin typeface="微软雅黑" panose="020B0503020204020204" pitchFamily="34" charset="-122"/>
                <a:ea typeface="微软雅黑" panose="020B0503020204020204" pitchFamily="34" charset="-122"/>
              </a:rPr>
              <a:t>是一家基于大数据技术和人工智能建模实战经验，为持牌金融机构提供智慧风控决策和系统化解决方案的</a:t>
            </a:r>
            <a:r>
              <a:rPr lang="zh-CN" altLang="en-US" sz="1400" b="1">
                <a:latin typeface="微软雅黑" panose="020B0503020204020204" pitchFamily="34" charset="-122"/>
                <a:ea typeface="微软雅黑" panose="020B0503020204020204" pitchFamily="34" charset="-122"/>
              </a:rPr>
              <a:t>一站式高端金融科技服务商</a:t>
            </a:r>
            <a:r>
              <a:rPr lang="zh-CN" altLang="en-US" sz="1400">
                <a:latin typeface="微软雅黑" panose="020B0503020204020204" pitchFamily="34" charset="-122"/>
                <a:ea typeface="微软雅黑" panose="020B0503020204020204" pitchFamily="34" charset="-122"/>
              </a:rPr>
              <a:t>。</a:t>
            </a:r>
            <a:endParaRPr lang="en-US" altLang="zh-CN" sz="1400">
              <a:latin typeface="微软雅黑" panose="020B0503020204020204" pitchFamily="34" charset="-122"/>
              <a:ea typeface="微软雅黑" panose="020B0503020204020204" pitchFamily="34" charset="-122"/>
            </a:endParaRPr>
          </a:p>
          <a:p>
            <a:pPr>
              <a:lnSpc>
                <a:spcPts val="2180"/>
              </a:lnSpc>
              <a:spcAft>
                <a:spcPts val="1600"/>
              </a:spcAft>
            </a:pPr>
            <a:r>
              <a:rPr lang="zh-CN" altLang="en-US" sz="1400">
                <a:latin typeface="微软雅黑" panose="020B0503020204020204" pitchFamily="34" charset="-122"/>
                <a:ea typeface="微软雅黑" panose="020B0503020204020204" pitchFamily="34" charset="-122"/>
              </a:rPr>
              <a:t>以产品和服务为核心，共享共赢为理念，旨在通过</a:t>
            </a:r>
            <a:r>
              <a:rPr lang="zh-CN" altLang="en-US" sz="1400" b="1">
                <a:latin typeface="微软雅黑" panose="020B0503020204020204" pitchFamily="34" charset="-122"/>
                <a:ea typeface="微软雅黑" panose="020B0503020204020204" pitchFamily="34" charset="-122"/>
                <a:cs typeface="Arial Black" panose="020B0A04020102020204" pitchFamily="34" charset="0"/>
              </a:rPr>
              <a:t>“技术</a:t>
            </a:r>
            <a:r>
              <a:rPr lang="en-US" altLang="zh-CN" sz="1400" b="1">
                <a:latin typeface="微软雅黑" panose="020B0503020204020204" pitchFamily="34" charset="-122"/>
                <a:ea typeface="微软雅黑" panose="020B0503020204020204" pitchFamily="34" charset="-122"/>
                <a:cs typeface="Arial Black" panose="020B0A04020102020204" pitchFamily="34" charset="0"/>
              </a:rPr>
              <a:t> + </a:t>
            </a:r>
            <a:r>
              <a:rPr lang="zh-CN" altLang="en-US" sz="1400" b="1">
                <a:latin typeface="微软雅黑" panose="020B0503020204020204" pitchFamily="34" charset="-122"/>
                <a:ea typeface="微软雅黑" panose="020B0503020204020204" pitchFamily="34" charset="-122"/>
                <a:cs typeface="Arial Black" panose="020B0A04020102020204" pitchFamily="34" charset="0"/>
              </a:rPr>
              <a:t>专业”</a:t>
            </a:r>
            <a:r>
              <a:rPr lang="zh-CN" altLang="en-US" sz="1400">
                <a:latin typeface="微软雅黑" panose="020B0503020204020204" pitchFamily="34" charset="-122"/>
                <a:ea typeface="微软雅黑" panose="020B0503020204020204" pitchFamily="34" charset="-122"/>
                <a:cs typeface="Arial Black" panose="020B0A04020102020204" pitchFamily="34" charset="0"/>
              </a:rPr>
              <a:t>赋能金融行业</a:t>
            </a:r>
            <a:r>
              <a:rPr lang="zh-CN" altLang="en-US" sz="1400">
                <a:latin typeface="微软雅黑" panose="020B0503020204020204" pitchFamily="34" charset="-122"/>
                <a:ea typeface="微软雅黑" panose="020B0503020204020204" pitchFamily="34" charset="-122"/>
              </a:rPr>
              <a:t>，助力持牌金融机构实现普惠金融的合规健康发展。</a:t>
            </a:r>
            <a:endParaRPr lang="en-US" altLang="zh-CN" sz="1400">
              <a:latin typeface="微软雅黑" panose="020B0503020204020204" pitchFamily="34" charset="-122"/>
              <a:ea typeface="微软雅黑" panose="020B0503020204020204" pitchFamily="34" charset="-122"/>
              <a:cs typeface="Arial" panose="020B0604020202020204"/>
              <a:sym typeface="Arial" panose="020B0604020202020204"/>
            </a:endParaRPr>
          </a:p>
        </p:txBody>
      </p:sp>
      <p:cxnSp>
        <p:nvCxnSpPr>
          <p:cNvPr id="69" name="Straight Connector 89"/>
          <p:cNvCxnSpPr>
            <a:endCxn id="71" idx="0"/>
          </p:cNvCxnSpPr>
          <p:nvPr/>
        </p:nvCxnSpPr>
        <p:spPr>
          <a:xfrm flipV="1">
            <a:off x="957666" y="3979477"/>
            <a:ext cx="0" cy="1998619"/>
          </a:xfrm>
          <a:prstGeom prst="line">
            <a:avLst/>
          </a:prstGeom>
          <a:ln w="9525">
            <a:solidFill>
              <a:schemeClr val="accent2">
                <a:alpha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70" name="Group 90"/>
          <p:cNvGrpSpPr/>
          <p:nvPr/>
        </p:nvGrpSpPr>
        <p:grpSpPr>
          <a:xfrm rot="10800000" flipH="1">
            <a:off x="852891" y="3769927"/>
            <a:ext cx="209550" cy="209550"/>
            <a:chOff x="7693025" y="3575064"/>
            <a:chExt cx="209550" cy="209550"/>
          </a:xfrm>
        </p:grpSpPr>
        <p:sp>
          <p:nvSpPr>
            <p:cNvPr id="71" name="Oval 91"/>
            <p:cNvSpPr/>
            <p:nvPr/>
          </p:nvSpPr>
          <p:spPr>
            <a:xfrm>
              <a:off x="7693025" y="3575064"/>
              <a:ext cx="209550" cy="209550"/>
            </a:xfrm>
            <a:prstGeom prst="ellipse">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endParaRPr>
            </a:p>
          </p:txBody>
        </p:sp>
        <p:sp>
          <p:nvSpPr>
            <p:cNvPr id="72" name="Oval 92"/>
            <p:cNvSpPr/>
            <p:nvPr/>
          </p:nvSpPr>
          <p:spPr>
            <a:xfrm flipV="1">
              <a:off x="7762458" y="3644497"/>
              <a:ext cx="70684" cy="70684"/>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endParaRPr>
            </a:p>
          </p:txBody>
        </p:sp>
      </p:grpSp>
      <p:sp>
        <p:nvSpPr>
          <p:cNvPr id="77" name="矩形 76"/>
          <p:cNvSpPr/>
          <p:nvPr/>
        </p:nvSpPr>
        <p:spPr>
          <a:xfrm>
            <a:off x="1095501" y="4138203"/>
            <a:ext cx="800219" cy="461665"/>
          </a:xfrm>
          <a:prstGeom prst="rect">
            <a:avLst/>
          </a:prstGeom>
        </p:spPr>
        <p:txBody>
          <a:bodyPr wrap="none">
            <a:spAutoFit/>
          </a:bodyPr>
          <a:lstStyle/>
          <a:p>
            <a:r>
              <a:rPr lang="en-US" altLang="zh-CN" sz="1200">
                <a:solidFill>
                  <a:srgbClr val="212529"/>
                </a:solidFill>
                <a:latin typeface="微软雅黑" panose="020B0503020204020204" pitchFamily="34" charset="-122"/>
                <a:ea typeface="微软雅黑" panose="020B0503020204020204" pitchFamily="34" charset="-122"/>
              </a:rPr>
              <a:t>融慧</a:t>
            </a:r>
            <a:r>
              <a:rPr lang="zh-CN" altLang="en-US" sz="1200">
                <a:solidFill>
                  <a:srgbClr val="212529"/>
                </a:solidFill>
                <a:latin typeface="微软雅黑" panose="020B0503020204020204" pitchFamily="34" charset="-122"/>
                <a:ea typeface="微软雅黑" panose="020B0503020204020204" pitchFamily="34" charset="-122"/>
              </a:rPr>
              <a:t>金科</a:t>
            </a:r>
            <a:endParaRPr lang="en-US" altLang="zh-CN" sz="1200">
              <a:solidFill>
                <a:srgbClr val="212529"/>
              </a:solidFill>
              <a:latin typeface="微软雅黑" panose="020B0503020204020204" pitchFamily="34" charset="-122"/>
              <a:ea typeface="微软雅黑" panose="020B0503020204020204" pitchFamily="34" charset="-122"/>
            </a:endParaRPr>
          </a:p>
          <a:p>
            <a:r>
              <a:rPr lang="en-US" altLang="zh-CN" sz="1200" b="1">
                <a:solidFill>
                  <a:schemeClr val="accent2"/>
                </a:solidFill>
                <a:latin typeface="微软雅黑" panose="020B0503020204020204" pitchFamily="34" charset="-122"/>
                <a:ea typeface="微软雅黑" panose="020B0503020204020204" pitchFamily="34" charset="-122"/>
              </a:rPr>
              <a:t>正式成立</a:t>
            </a:r>
            <a:endParaRPr lang="zh-CN" altLang="en-US" sz="1200" b="1">
              <a:solidFill>
                <a:schemeClr val="accent2"/>
              </a:solidFill>
            </a:endParaRPr>
          </a:p>
        </p:txBody>
      </p:sp>
      <p:sp>
        <p:nvSpPr>
          <p:cNvPr id="79" name="矩形 78"/>
          <p:cNvSpPr/>
          <p:nvPr/>
        </p:nvSpPr>
        <p:spPr>
          <a:xfrm>
            <a:off x="442329" y="3735056"/>
            <a:ext cx="444353" cy="276999"/>
          </a:xfrm>
          <a:prstGeom prst="rect">
            <a:avLst/>
          </a:prstGeom>
          <a:noFill/>
        </p:spPr>
        <p:txBody>
          <a:bodyPr wrap="none">
            <a:spAutoFit/>
          </a:bodyPr>
          <a:lstStyle/>
          <a:p>
            <a:pPr algn="r"/>
            <a:r>
              <a:rPr lang="en-US" altLang="zh-CN" sz="1200">
                <a:solidFill>
                  <a:schemeClr val="accent2"/>
                </a:solidFill>
                <a:latin typeface="Cabin Medium" pitchFamily="2" charset="0"/>
                <a:ea typeface="微软雅黑" panose="020B0503020204020204" pitchFamily="34" charset="-122"/>
              </a:rPr>
              <a:t>11</a:t>
            </a:r>
            <a:r>
              <a:rPr lang="zh-CN" altLang="en-US" sz="1200">
                <a:solidFill>
                  <a:schemeClr val="accent2"/>
                </a:solidFill>
                <a:latin typeface="Cabin" pitchFamily="2" charset="0"/>
                <a:ea typeface="微软雅黑" panose="020B0503020204020204" pitchFamily="34" charset="-122"/>
              </a:rPr>
              <a:t>月</a:t>
            </a:r>
            <a:endParaRPr lang="zh-CN" altLang="en-US" sz="1200">
              <a:solidFill>
                <a:schemeClr val="accent2"/>
              </a:solidFill>
              <a:latin typeface="Cabin" pitchFamily="2" charset="0"/>
            </a:endParaRPr>
          </a:p>
        </p:txBody>
      </p:sp>
      <p:grpSp>
        <p:nvGrpSpPr>
          <p:cNvPr id="5" name="组合 4"/>
          <p:cNvGrpSpPr/>
          <p:nvPr/>
        </p:nvGrpSpPr>
        <p:grpSpPr>
          <a:xfrm>
            <a:off x="3337428" y="4403487"/>
            <a:ext cx="209550" cy="209550"/>
            <a:chOff x="715948" y="4955709"/>
            <a:chExt cx="209550" cy="209550"/>
          </a:xfrm>
        </p:grpSpPr>
        <p:sp>
          <p:nvSpPr>
            <p:cNvPr id="83" name="Oval 91"/>
            <p:cNvSpPr/>
            <p:nvPr/>
          </p:nvSpPr>
          <p:spPr>
            <a:xfrm rot="10800000" flipH="1">
              <a:off x="715948" y="4955709"/>
              <a:ext cx="209550" cy="209550"/>
            </a:xfrm>
            <a:prstGeom prst="ellipse">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endParaRPr>
            </a:p>
          </p:txBody>
        </p:sp>
        <p:sp>
          <p:nvSpPr>
            <p:cNvPr id="93" name="Oval 92"/>
            <p:cNvSpPr/>
            <p:nvPr/>
          </p:nvSpPr>
          <p:spPr>
            <a:xfrm rot="10800000" flipH="1" flipV="1">
              <a:off x="785381" y="5025142"/>
              <a:ext cx="70684" cy="70684"/>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endParaRPr>
            </a:p>
          </p:txBody>
        </p:sp>
      </p:grpSp>
      <p:sp>
        <p:nvSpPr>
          <p:cNvPr id="95" name="矩形 94"/>
          <p:cNvSpPr/>
          <p:nvPr/>
        </p:nvSpPr>
        <p:spPr>
          <a:xfrm>
            <a:off x="461566" y="4236580"/>
            <a:ext cx="425116" cy="276999"/>
          </a:xfrm>
          <a:prstGeom prst="rect">
            <a:avLst/>
          </a:prstGeom>
          <a:noFill/>
        </p:spPr>
        <p:txBody>
          <a:bodyPr wrap="none">
            <a:spAutoFit/>
          </a:bodyPr>
          <a:lstStyle/>
          <a:p>
            <a:pPr algn="r"/>
            <a:r>
              <a:rPr lang="en-US" altLang="zh-CN" sz="1200">
                <a:solidFill>
                  <a:schemeClr val="accent2"/>
                </a:solidFill>
                <a:latin typeface="Cabin Medium" pitchFamily="2" charset="0"/>
                <a:ea typeface="微软雅黑" panose="020B0503020204020204" pitchFamily="34" charset="-122"/>
              </a:rPr>
              <a:t>6</a:t>
            </a:r>
            <a:r>
              <a:rPr lang="zh-CN" altLang="en-US" sz="1200">
                <a:solidFill>
                  <a:schemeClr val="accent2"/>
                </a:solidFill>
                <a:latin typeface="Cabin" pitchFamily="2" charset="0"/>
                <a:ea typeface="微软雅黑" panose="020B0503020204020204" pitchFamily="34" charset="-122"/>
              </a:rPr>
              <a:t>月</a:t>
            </a:r>
            <a:endParaRPr lang="zh-CN" altLang="en-US" sz="1200">
              <a:solidFill>
                <a:schemeClr val="accent2"/>
              </a:solidFill>
              <a:latin typeface="Cabin" pitchFamily="2" charset="0"/>
            </a:endParaRPr>
          </a:p>
        </p:txBody>
      </p:sp>
      <p:sp>
        <p:nvSpPr>
          <p:cNvPr id="104" name="矩形 103"/>
          <p:cNvSpPr/>
          <p:nvPr/>
        </p:nvSpPr>
        <p:spPr>
          <a:xfrm>
            <a:off x="1095501" y="3765396"/>
            <a:ext cx="1261884" cy="276999"/>
          </a:xfrm>
          <a:prstGeom prst="rect">
            <a:avLst/>
          </a:prstGeom>
        </p:spPr>
        <p:txBody>
          <a:bodyPr wrap="none">
            <a:spAutoFit/>
          </a:bodyPr>
          <a:lstStyle/>
          <a:p>
            <a:r>
              <a:rPr lang="zh-CN" altLang="en-US" sz="1200" b="1">
                <a:solidFill>
                  <a:schemeClr val="accent2"/>
                </a:solidFill>
                <a:latin typeface="微软雅黑" panose="020B0503020204020204" pitchFamily="34" charset="-122"/>
                <a:ea typeface="微软雅黑" panose="020B0503020204020204" pitchFamily="34" charset="-122"/>
              </a:rPr>
              <a:t>上海</a:t>
            </a:r>
            <a:r>
              <a:rPr lang="zh-CN" altLang="en-US" sz="1200">
                <a:solidFill>
                  <a:srgbClr val="212529"/>
                </a:solidFill>
                <a:latin typeface="微软雅黑" panose="020B0503020204020204" pitchFamily="34" charset="-122"/>
                <a:ea typeface="微软雅黑" panose="020B0503020204020204" pitchFamily="34" charset="-122"/>
              </a:rPr>
              <a:t>分公司成立</a:t>
            </a:r>
            <a:endParaRPr lang="zh-CN" altLang="en-US" sz="1200"/>
          </a:p>
        </p:txBody>
      </p:sp>
      <p:sp>
        <p:nvSpPr>
          <p:cNvPr id="105" name="矩形 104"/>
          <p:cNvSpPr/>
          <p:nvPr/>
        </p:nvSpPr>
        <p:spPr>
          <a:xfrm>
            <a:off x="126408" y="5987067"/>
            <a:ext cx="1462260" cy="830997"/>
          </a:xfrm>
          <a:prstGeom prst="rect">
            <a:avLst/>
          </a:prstGeom>
        </p:spPr>
        <p:txBody>
          <a:bodyPr wrap="none">
            <a:spAutoFit/>
          </a:bodyPr>
          <a:lstStyle/>
          <a:p>
            <a:r>
              <a:rPr kumimoji="1" lang="en-US" altLang="zh-CN" sz="4800">
                <a:solidFill>
                  <a:schemeClr val="bg1"/>
                </a:solidFill>
                <a:latin typeface="Cabin Medium" pitchFamily="2" charset="0"/>
              </a:rPr>
              <a:t>2017</a:t>
            </a:r>
            <a:endParaRPr lang="zh-CN" altLang="en-US" sz="4800">
              <a:solidFill>
                <a:schemeClr val="bg1"/>
              </a:solidFill>
              <a:latin typeface="Cabin Medium" pitchFamily="2" charset="0"/>
            </a:endParaRPr>
          </a:p>
        </p:txBody>
      </p:sp>
      <p:grpSp>
        <p:nvGrpSpPr>
          <p:cNvPr id="117" name="Group 90"/>
          <p:cNvGrpSpPr/>
          <p:nvPr/>
        </p:nvGrpSpPr>
        <p:grpSpPr>
          <a:xfrm rot="10800000" flipH="1">
            <a:off x="852891" y="4267310"/>
            <a:ext cx="209550" cy="209550"/>
            <a:chOff x="7693025" y="3575064"/>
            <a:chExt cx="209550" cy="209550"/>
          </a:xfrm>
        </p:grpSpPr>
        <p:sp>
          <p:nvSpPr>
            <p:cNvPr id="118" name="Oval 91"/>
            <p:cNvSpPr/>
            <p:nvPr/>
          </p:nvSpPr>
          <p:spPr>
            <a:xfrm>
              <a:off x="7693025" y="3575064"/>
              <a:ext cx="209550" cy="209550"/>
            </a:xfrm>
            <a:prstGeom prst="ellipse">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endParaRPr>
            </a:p>
          </p:txBody>
        </p:sp>
        <p:sp>
          <p:nvSpPr>
            <p:cNvPr id="119" name="Oval 92"/>
            <p:cNvSpPr/>
            <p:nvPr/>
          </p:nvSpPr>
          <p:spPr>
            <a:xfrm flipV="1">
              <a:off x="7762458" y="3644497"/>
              <a:ext cx="70684" cy="70684"/>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endParaRPr>
            </a:p>
          </p:txBody>
        </p:sp>
      </p:grpSp>
      <p:cxnSp>
        <p:nvCxnSpPr>
          <p:cNvPr id="121" name="Straight Connector 89"/>
          <p:cNvCxnSpPr/>
          <p:nvPr/>
        </p:nvCxnSpPr>
        <p:spPr>
          <a:xfrm flipV="1">
            <a:off x="3440347" y="3614130"/>
            <a:ext cx="0" cy="1717579"/>
          </a:xfrm>
          <a:prstGeom prst="line">
            <a:avLst/>
          </a:prstGeom>
          <a:ln w="9525">
            <a:solidFill>
              <a:schemeClr val="accent2">
                <a:alpha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22" name="Group 90"/>
          <p:cNvGrpSpPr/>
          <p:nvPr/>
        </p:nvGrpSpPr>
        <p:grpSpPr>
          <a:xfrm rot="10800000" flipH="1">
            <a:off x="3337429" y="3406203"/>
            <a:ext cx="209550" cy="209550"/>
            <a:chOff x="7693025" y="3575064"/>
            <a:chExt cx="209550" cy="209550"/>
          </a:xfrm>
        </p:grpSpPr>
        <p:sp>
          <p:nvSpPr>
            <p:cNvPr id="123" name="Oval 91"/>
            <p:cNvSpPr/>
            <p:nvPr/>
          </p:nvSpPr>
          <p:spPr>
            <a:xfrm>
              <a:off x="7693025" y="3575064"/>
              <a:ext cx="209550" cy="209550"/>
            </a:xfrm>
            <a:prstGeom prst="ellipse">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endParaRPr>
            </a:p>
          </p:txBody>
        </p:sp>
        <p:sp>
          <p:nvSpPr>
            <p:cNvPr id="124" name="Oval 92"/>
            <p:cNvSpPr/>
            <p:nvPr/>
          </p:nvSpPr>
          <p:spPr>
            <a:xfrm flipV="1">
              <a:off x="7762458" y="3644497"/>
              <a:ext cx="70684" cy="70684"/>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endParaRPr>
            </a:p>
          </p:txBody>
        </p:sp>
      </p:grpSp>
      <p:sp>
        <p:nvSpPr>
          <p:cNvPr id="125" name="矩形 124"/>
          <p:cNvSpPr/>
          <p:nvPr/>
        </p:nvSpPr>
        <p:spPr>
          <a:xfrm>
            <a:off x="2911064" y="3356568"/>
            <a:ext cx="444353" cy="276999"/>
          </a:xfrm>
          <a:prstGeom prst="rect">
            <a:avLst/>
          </a:prstGeom>
          <a:noFill/>
        </p:spPr>
        <p:txBody>
          <a:bodyPr wrap="none">
            <a:spAutoFit/>
          </a:bodyPr>
          <a:lstStyle/>
          <a:p>
            <a:pPr algn="r"/>
            <a:r>
              <a:rPr lang="en-US" altLang="zh-CN" sz="1200">
                <a:solidFill>
                  <a:schemeClr val="accent2"/>
                </a:solidFill>
                <a:latin typeface="Cabin Medium" pitchFamily="2" charset="0"/>
                <a:ea typeface="微软雅黑" panose="020B0503020204020204" pitchFamily="34" charset="-122"/>
              </a:rPr>
              <a:t>11</a:t>
            </a:r>
            <a:r>
              <a:rPr lang="zh-CN" altLang="en-US" sz="1200">
                <a:solidFill>
                  <a:schemeClr val="accent2"/>
                </a:solidFill>
                <a:latin typeface="Cabin" pitchFamily="2" charset="0"/>
                <a:ea typeface="微软雅黑" panose="020B0503020204020204" pitchFamily="34" charset="-122"/>
              </a:rPr>
              <a:t>月</a:t>
            </a:r>
            <a:endParaRPr lang="zh-CN" altLang="en-US" sz="1200">
              <a:solidFill>
                <a:schemeClr val="accent2"/>
              </a:solidFill>
              <a:latin typeface="Cabin" pitchFamily="2" charset="0"/>
            </a:endParaRPr>
          </a:p>
        </p:txBody>
      </p:sp>
      <p:grpSp>
        <p:nvGrpSpPr>
          <p:cNvPr id="129" name="Group 90"/>
          <p:cNvGrpSpPr/>
          <p:nvPr/>
        </p:nvGrpSpPr>
        <p:grpSpPr>
          <a:xfrm rot="10800000" flipH="1">
            <a:off x="3337429" y="3928652"/>
            <a:ext cx="209550" cy="209550"/>
            <a:chOff x="7693025" y="3575064"/>
            <a:chExt cx="209550" cy="209550"/>
          </a:xfrm>
        </p:grpSpPr>
        <p:sp>
          <p:nvSpPr>
            <p:cNvPr id="130" name="Oval 91"/>
            <p:cNvSpPr/>
            <p:nvPr/>
          </p:nvSpPr>
          <p:spPr>
            <a:xfrm>
              <a:off x="7693025" y="3575064"/>
              <a:ext cx="209550" cy="209550"/>
            </a:xfrm>
            <a:prstGeom prst="ellipse">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endParaRPr>
            </a:p>
          </p:txBody>
        </p:sp>
        <p:sp>
          <p:nvSpPr>
            <p:cNvPr id="131" name="Oval 92"/>
            <p:cNvSpPr/>
            <p:nvPr/>
          </p:nvSpPr>
          <p:spPr>
            <a:xfrm flipV="1">
              <a:off x="7762458" y="3644497"/>
              <a:ext cx="70684" cy="70684"/>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endParaRPr>
            </a:p>
          </p:txBody>
        </p:sp>
      </p:grpSp>
      <p:sp>
        <p:nvSpPr>
          <p:cNvPr id="132" name="矩形 131"/>
          <p:cNvSpPr/>
          <p:nvPr/>
        </p:nvSpPr>
        <p:spPr>
          <a:xfrm>
            <a:off x="2933507" y="3895682"/>
            <a:ext cx="421910" cy="276999"/>
          </a:xfrm>
          <a:prstGeom prst="rect">
            <a:avLst/>
          </a:prstGeom>
          <a:noFill/>
        </p:spPr>
        <p:txBody>
          <a:bodyPr wrap="none">
            <a:spAutoFit/>
          </a:bodyPr>
          <a:lstStyle/>
          <a:p>
            <a:pPr algn="r"/>
            <a:r>
              <a:rPr lang="en-US" altLang="zh-CN" sz="1200">
                <a:solidFill>
                  <a:schemeClr val="accent2"/>
                </a:solidFill>
                <a:latin typeface="Cabin Medium" pitchFamily="2" charset="0"/>
                <a:ea typeface="微软雅黑" panose="020B0503020204020204" pitchFamily="34" charset="-122"/>
              </a:rPr>
              <a:t>3</a:t>
            </a:r>
            <a:r>
              <a:rPr lang="zh-CN" altLang="en-US" sz="1200">
                <a:solidFill>
                  <a:schemeClr val="accent2"/>
                </a:solidFill>
                <a:latin typeface="Cabin" pitchFamily="2" charset="0"/>
                <a:ea typeface="微软雅黑" panose="020B0503020204020204" pitchFamily="34" charset="-122"/>
              </a:rPr>
              <a:t>月</a:t>
            </a:r>
            <a:endParaRPr lang="zh-CN" altLang="en-US" sz="1200">
              <a:solidFill>
                <a:schemeClr val="accent2"/>
              </a:solidFill>
              <a:latin typeface="Cabin" pitchFamily="2" charset="0"/>
            </a:endParaRPr>
          </a:p>
        </p:txBody>
      </p:sp>
      <p:sp>
        <p:nvSpPr>
          <p:cNvPr id="133" name="矩形 132"/>
          <p:cNvSpPr/>
          <p:nvPr/>
        </p:nvSpPr>
        <p:spPr>
          <a:xfrm>
            <a:off x="2963964" y="4377842"/>
            <a:ext cx="391453" cy="276999"/>
          </a:xfrm>
          <a:prstGeom prst="rect">
            <a:avLst/>
          </a:prstGeom>
          <a:noFill/>
        </p:spPr>
        <p:txBody>
          <a:bodyPr wrap="none">
            <a:spAutoFit/>
          </a:bodyPr>
          <a:lstStyle/>
          <a:p>
            <a:pPr algn="r"/>
            <a:r>
              <a:rPr lang="en-US" altLang="zh-CN" sz="1200">
                <a:solidFill>
                  <a:schemeClr val="accent2"/>
                </a:solidFill>
                <a:latin typeface="Cabin Medium" pitchFamily="2" charset="0"/>
                <a:ea typeface="微软雅黑" panose="020B0503020204020204" pitchFamily="34" charset="-122"/>
              </a:rPr>
              <a:t>1</a:t>
            </a:r>
            <a:r>
              <a:rPr lang="zh-CN" altLang="en-US" sz="1200">
                <a:solidFill>
                  <a:schemeClr val="accent2"/>
                </a:solidFill>
                <a:latin typeface="Cabin" pitchFamily="2" charset="0"/>
                <a:ea typeface="微软雅黑" panose="020B0503020204020204" pitchFamily="34" charset="-122"/>
              </a:rPr>
              <a:t>月</a:t>
            </a:r>
            <a:endParaRPr lang="zh-CN" altLang="en-US" sz="1200">
              <a:solidFill>
                <a:schemeClr val="accent2"/>
              </a:solidFill>
              <a:latin typeface="Cabin" pitchFamily="2" charset="0"/>
            </a:endParaRPr>
          </a:p>
        </p:txBody>
      </p:sp>
      <p:sp>
        <p:nvSpPr>
          <p:cNvPr id="134" name="矩形 133"/>
          <p:cNvSpPr/>
          <p:nvPr/>
        </p:nvSpPr>
        <p:spPr>
          <a:xfrm>
            <a:off x="3564513" y="4299673"/>
            <a:ext cx="1569660" cy="461665"/>
          </a:xfrm>
          <a:prstGeom prst="rect">
            <a:avLst/>
          </a:prstGeom>
        </p:spPr>
        <p:txBody>
          <a:bodyPr wrap="none">
            <a:spAutoFit/>
          </a:bodyPr>
          <a:lstStyle/>
          <a:p>
            <a:r>
              <a:rPr lang="zh-CN" altLang="en-US" sz="1200">
                <a:latin typeface="微软雅黑" panose="020B0503020204020204" pitchFamily="34" charset="-122"/>
                <a:ea typeface="微软雅黑" panose="020B0503020204020204" pitchFamily="34" charset="-122"/>
              </a:rPr>
              <a:t>红杉资本近千万美金</a:t>
            </a:r>
            <a:endParaRPr lang="en-US" altLang="zh-CN" sz="1200">
              <a:latin typeface="微软雅黑" panose="020B0503020204020204" pitchFamily="34" charset="-122"/>
              <a:ea typeface="微软雅黑" panose="020B0503020204020204" pitchFamily="34" charset="-122"/>
            </a:endParaRPr>
          </a:p>
          <a:p>
            <a:r>
              <a:rPr lang="zh-CN" altLang="en-US" sz="1200" b="1">
                <a:solidFill>
                  <a:schemeClr val="accent2"/>
                </a:solidFill>
                <a:latin typeface="微软雅黑" panose="020B0503020204020204" pitchFamily="34" charset="-122"/>
                <a:ea typeface="微软雅黑" panose="020B0503020204020204" pitchFamily="34" charset="-122"/>
              </a:rPr>
              <a:t>A轮 </a:t>
            </a:r>
            <a:r>
              <a:rPr lang="zh-CN" altLang="en-US" sz="1200">
                <a:latin typeface="微软雅黑" panose="020B0503020204020204" pitchFamily="34" charset="-122"/>
                <a:ea typeface="微软雅黑" panose="020B0503020204020204" pitchFamily="34" charset="-122"/>
              </a:rPr>
              <a:t>融资</a:t>
            </a:r>
            <a:endParaRPr lang="zh-CN" altLang="en-US" sz="1200"/>
          </a:p>
        </p:txBody>
      </p:sp>
      <p:sp>
        <p:nvSpPr>
          <p:cNvPr id="135" name="矩形 134"/>
          <p:cNvSpPr/>
          <p:nvPr/>
        </p:nvSpPr>
        <p:spPr>
          <a:xfrm>
            <a:off x="3564514" y="3895682"/>
            <a:ext cx="1408852" cy="276999"/>
          </a:xfrm>
          <a:prstGeom prst="rect">
            <a:avLst/>
          </a:prstGeom>
        </p:spPr>
        <p:txBody>
          <a:bodyPr wrap="square">
            <a:spAutoFit/>
          </a:bodyPr>
          <a:lstStyle/>
          <a:p>
            <a:r>
              <a:rPr lang="zh-CN" altLang="en-US" sz="1200" b="1">
                <a:solidFill>
                  <a:schemeClr val="accent2"/>
                </a:solidFill>
                <a:latin typeface="微软雅黑" panose="020B0503020204020204" pitchFamily="34" charset="-122"/>
                <a:ea typeface="微软雅黑" panose="020B0503020204020204" pitchFamily="34" charset="-122"/>
              </a:rPr>
              <a:t>深圳</a:t>
            </a:r>
            <a:r>
              <a:rPr lang="zh-CN" altLang="en-US" sz="1200">
                <a:solidFill>
                  <a:srgbClr val="212529"/>
                </a:solidFill>
                <a:latin typeface="微软雅黑" panose="020B0503020204020204" pitchFamily="34" charset="-122"/>
                <a:ea typeface="微软雅黑" panose="020B0503020204020204" pitchFamily="34" charset="-122"/>
              </a:rPr>
              <a:t>分公司成立</a:t>
            </a:r>
            <a:endParaRPr lang="zh-CN" altLang="en-US" sz="1200"/>
          </a:p>
        </p:txBody>
      </p:sp>
      <p:sp>
        <p:nvSpPr>
          <p:cNvPr id="136" name="矩形 135"/>
          <p:cNvSpPr/>
          <p:nvPr/>
        </p:nvSpPr>
        <p:spPr>
          <a:xfrm>
            <a:off x="3564513" y="3366398"/>
            <a:ext cx="1261884" cy="276999"/>
          </a:xfrm>
          <a:prstGeom prst="rect">
            <a:avLst/>
          </a:prstGeom>
        </p:spPr>
        <p:txBody>
          <a:bodyPr wrap="none">
            <a:spAutoFit/>
          </a:bodyPr>
          <a:lstStyle/>
          <a:p>
            <a:r>
              <a:rPr lang="zh-CN" altLang="en-US" sz="1200" b="1">
                <a:solidFill>
                  <a:schemeClr val="accent2"/>
                </a:solidFill>
                <a:latin typeface="微软雅黑" panose="020B0503020204020204" pitchFamily="34" charset="-122"/>
                <a:ea typeface="微软雅黑" panose="020B0503020204020204" pitchFamily="34" charset="-122"/>
              </a:rPr>
              <a:t>成都</a:t>
            </a:r>
            <a:r>
              <a:rPr lang="zh-CN" altLang="en-US" sz="1200">
                <a:solidFill>
                  <a:srgbClr val="212529"/>
                </a:solidFill>
                <a:latin typeface="微软雅黑" panose="020B0503020204020204" pitchFamily="34" charset="-122"/>
                <a:ea typeface="微软雅黑" panose="020B0503020204020204" pitchFamily="34" charset="-122"/>
              </a:rPr>
              <a:t>分公司成立</a:t>
            </a:r>
            <a:endParaRPr lang="zh-CN" altLang="en-US" sz="1200"/>
          </a:p>
        </p:txBody>
      </p:sp>
      <p:cxnSp>
        <p:nvCxnSpPr>
          <p:cNvPr id="155" name="Straight Connector 89"/>
          <p:cNvCxnSpPr/>
          <p:nvPr/>
        </p:nvCxnSpPr>
        <p:spPr>
          <a:xfrm flipV="1">
            <a:off x="6057019" y="3908390"/>
            <a:ext cx="0" cy="1847311"/>
          </a:xfrm>
          <a:prstGeom prst="line">
            <a:avLst/>
          </a:prstGeom>
          <a:ln w="9525">
            <a:solidFill>
              <a:schemeClr val="accent2">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Connector 89"/>
          <p:cNvCxnSpPr/>
          <p:nvPr/>
        </p:nvCxnSpPr>
        <p:spPr>
          <a:xfrm flipV="1">
            <a:off x="3440347" y="5527040"/>
            <a:ext cx="0" cy="1219200"/>
          </a:xfrm>
          <a:prstGeom prst="line">
            <a:avLst/>
          </a:prstGeom>
          <a:ln w="9525">
            <a:solidFill>
              <a:schemeClr val="accent2">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13" name="矩形 112"/>
          <p:cNvSpPr/>
          <p:nvPr/>
        </p:nvSpPr>
        <p:spPr>
          <a:xfrm>
            <a:off x="3156942" y="5884865"/>
            <a:ext cx="1077539" cy="584775"/>
          </a:xfrm>
          <a:prstGeom prst="rect">
            <a:avLst/>
          </a:prstGeom>
        </p:spPr>
        <p:txBody>
          <a:bodyPr wrap="none">
            <a:spAutoFit/>
          </a:bodyPr>
          <a:lstStyle/>
          <a:p>
            <a:r>
              <a:rPr kumimoji="1" lang="en-US" altLang="zh-CN" sz="3200">
                <a:solidFill>
                  <a:schemeClr val="bg1"/>
                </a:solidFill>
                <a:latin typeface="Cabin Medium" pitchFamily="2" charset="0"/>
              </a:rPr>
              <a:t>2018</a:t>
            </a:r>
            <a:endParaRPr lang="zh-CN" altLang="en-US" sz="3200">
              <a:solidFill>
                <a:schemeClr val="bg1"/>
              </a:solidFill>
              <a:latin typeface="Cabin Medium" pitchFamily="2" charset="0"/>
            </a:endParaRPr>
          </a:p>
        </p:txBody>
      </p:sp>
      <p:sp>
        <p:nvSpPr>
          <p:cNvPr id="115" name="矩形 114"/>
          <p:cNvSpPr/>
          <p:nvPr/>
        </p:nvSpPr>
        <p:spPr>
          <a:xfrm>
            <a:off x="5790223" y="5705521"/>
            <a:ext cx="1061509" cy="584775"/>
          </a:xfrm>
          <a:prstGeom prst="rect">
            <a:avLst/>
          </a:prstGeom>
        </p:spPr>
        <p:txBody>
          <a:bodyPr wrap="none">
            <a:spAutoFit/>
          </a:bodyPr>
          <a:lstStyle/>
          <a:p>
            <a:r>
              <a:rPr kumimoji="1" lang="en-US" altLang="zh-CN" sz="3200">
                <a:solidFill>
                  <a:schemeClr val="bg1"/>
                </a:solidFill>
                <a:latin typeface="Cabin Medium" pitchFamily="2" charset="0"/>
              </a:rPr>
              <a:t>2019</a:t>
            </a:r>
            <a:endParaRPr lang="zh-CN" altLang="en-US" sz="3200">
              <a:solidFill>
                <a:schemeClr val="bg1"/>
              </a:solidFill>
              <a:latin typeface="Cabin Medium" pitchFamily="2" charset="0"/>
            </a:endParaRPr>
          </a:p>
        </p:txBody>
      </p:sp>
      <p:grpSp>
        <p:nvGrpSpPr>
          <p:cNvPr id="141" name="Group 90"/>
          <p:cNvGrpSpPr/>
          <p:nvPr/>
        </p:nvGrpSpPr>
        <p:grpSpPr>
          <a:xfrm rot="10800000" flipH="1">
            <a:off x="5952245" y="3777659"/>
            <a:ext cx="209550" cy="209550"/>
            <a:chOff x="7693025" y="3575064"/>
            <a:chExt cx="209550" cy="209550"/>
          </a:xfrm>
        </p:grpSpPr>
        <p:sp>
          <p:nvSpPr>
            <p:cNvPr id="142" name="Oval 91"/>
            <p:cNvSpPr/>
            <p:nvPr/>
          </p:nvSpPr>
          <p:spPr>
            <a:xfrm>
              <a:off x="7693025" y="3575064"/>
              <a:ext cx="209550" cy="209550"/>
            </a:xfrm>
            <a:prstGeom prst="ellipse">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endParaRPr>
            </a:p>
          </p:txBody>
        </p:sp>
        <p:sp>
          <p:nvSpPr>
            <p:cNvPr id="143" name="Oval 92"/>
            <p:cNvSpPr/>
            <p:nvPr/>
          </p:nvSpPr>
          <p:spPr>
            <a:xfrm flipV="1">
              <a:off x="7762458" y="3644497"/>
              <a:ext cx="70684" cy="70684"/>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endParaRPr>
            </a:p>
          </p:txBody>
        </p:sp>
      </p:grpSp>
      <p:sp>
        <p:nvSpPr>
          <p:cNvPr id="144" name="矩形 143"/>
          <p:cNvSpPr/>
          <p:nvPr/>
        </p:nvSpPr>
        <p:spPr>
          <a:xfrm>
            <a:off x="5578779" y="3728024"/>
            <a:ext cx="391454" cy="276999"/>
          </a:xfrm>
          <a:prstGeom prst="rect">
            <a:avLst/>
          </a:prstGeom>
          <a:noFill/>
        </p:spPr>
        <p:txBody>
          <a:bodyPr wrap="none">
            <a:spAutoFit/>
          </a:bodyPr>
          <a:lstStyle/>
          <a:p>
            <a:pPr algn="r"/>
            <a:r>
              <a:rPr lang="en-US" altLang="zh-CN" sz="1200">
                <a:solidFill>
                  <a:schemeClr val="accent2"/>
                </a:solidFill>
                <a:latin typeface="Cabin Medium" pitchFamily="2" charset="0"/>
                <a:ea typeface="微软雅黑" panose="020B0503020204020204" pitchFamily="34" charset="-122"/>
              </a:rPr>
              <a:t>1</a:t>
            </a:r>
            <a:r>
              <a:rPr lang="zh-CN" altLang="en-US" sz="1200">
                <a:solidFill>
                  <a:schemeClr val="accent2"/>
                </a:solidFill>
                <a:latin typeface="Cabin" pitchFamily="2" charset="0"/>
                <a:ea typeface="微软雅黑" panose="020B0503020204020204" pitchFamily="34" charset="-122"/>
              </a:rPr>
              <a:t>月</a:t>
            </a:r>
            <a:endParaRPr lang="zh-CN" altLang="en-US" sz="1200">
              <a:solidFill>
                <a:schemeClr val="accent2"/>
              </a:solidFill>
              <a:latin typeface="Cabin" pitchFamily="2" charset="0"/>
            </a:endParaRPr>
          </a:p>
        </p:txBody>
      </p:sp>
      <p:sp>
        <p:nvSpPr>
          <p:cNvPr id="148" name="矩形 147"/>
          <p:cNvSpPr/>
          <p:nvPr/>
        </p:nvSpPr>
        <p:spPr>
          <a:xfrm>
            <a:off x="7624815" y="3399301"/>
            <a:ext cx="425116" cy="276999"/>
          </a:xfrm>
          <a:prstGeom prst="rect">
            <a:avLst/>
          </a:prstGeom>
          <a:noFill/>
        </p:spPr>
        <p:txBody>
          <a:bodyPr wrap="none">
            <a:spAutoFit/>
          </a:bodyPr>
          <a:lstStyle/>
          <a:p>
            <a:pPr algn="r"/>
            <a:r>
              <a:rPr lang="en-US" altLang="zh-CN" sz="1200">
                <a:solidFill>
                  <a:schemeClr val="accent2"/>
                </a:solidFill>
                <a:latin typeface="Cabin Medium" pitchFamily="2" charset="0"/>
                <a:ea typeface="微软雅黑" panose="020B0503020204020204" pitchFamily="34" charset="-122"/>
              </a:rPr>
              <a:t>6</a:t>
            </a:r>
            <a:r>
              <a:rPr lang="zh-CN" altLang="en-US" sz="1200">
                <a:solidFill>
                  <a:schemeClr val="accent2"/>
                </a:solidFill>
                <a:latin typeface="Cabin" pitchFamily="2" charset="0"/>
                <a:ea typeface="微软雅黑" panose="020B0503020204020204" pitchFamily="34" charset="-122"/>
              </a:rPr>
              <a:t>月</a:t>
            </a:r>
            <a:endParaRPr lang="zh-CN" altLang="en-US" sz="1200">
              <a:solidFill>
                <a:schemeClr val="accent2"/>
              </a:solidFill>
              <a:latin typeface="Cabin" pitchFamily="2" charset="0"/>
            </a:endParaRPr>
          </a:p>
        </p:txBody>
      </p:sp>
      <p:sp>
        <p:nvSpPr>
          <p:cNvPr id="175" name="矩形 174"/>
          <p:cNvSpPr/>
          <p:nvPr/>
        </p:nvSpPr>
        <p:spPr>
          <a:xfrm>
            <a:off x="6218046" y="3712883"/>
            <a:ext cx="1415772" cy="461665"/>
          </a:xfrm>
          <a:prstGeom prst="rect">
            <a:avLst/>
          </a:prstGeom>
        </p:spPr>
        <p:txBody>
          <a:bodyPr wrap="none">
            <a:spAutoFit/>
          </a:bodyPr>
          <a:lstStyle/>
          <a:p>
            <a:r>
              <a:rPr lang="zh-CN" altLang="en-US" sz="1200">
                <a:latin typeface="微软雅黑" panose="020B0503020204020204" pitchFamily="34" charset="-122"/>
                <a:ea typeface="微软雅黑" panose="020B0503020204020204" pitchFamily="34" charset="-122"/>
              </a:rPr>
              <a:t>华创资本千万美金</a:t>
            </a:r>
            <a:endParaRPr lang="en-US" altLang="zh-CN" sz="1200">
              <a:latin typeface="微软雅黑" panose="020B0503020204020204" pitchFamily="34" charset="-122"/>
              <a:ea typeface="微软雅黑" panose="020B0503020204020204" pitchFamily="34" charset="-122"/>
            </a:endParaRPr>
          </a:p>
          <a:p>
            <a:r>
              <a:rPr lang="zh-CN" altLang="en-US" sz="1200" b="1">
                <a:solidFill>
                  <a:schemeClr val="accent2"/>
                </a:solidFill>
                <a:latin typeface="微软雅黑" panose="020B0503020204020204" pitchFamily="34" charset="-122"/>
                <a:ea typeface="微软雅黑" panose="020B0503020204020204" pitchFamily="34" charset="-122"/>
              </a:rPr>
              <a:t>A+轮 </a:t>
            </a:r>
            <a:r>
              <a:rPr lang="zh-CN" altLang="en-US" sz="1200">
                <a:latin typeface="微软雅黑" panose="020B0503020204020204" pitchFamily="34" charset="-122"/>
                <a:ea typeface="微软雅黑" panose="020B0503020204020204" pitchFamily="34" charset="-122"/>
              </a:rPr>
              <a:t>融资</a:t>
            </a:r>
            <a:endParaRPr lang="zh-CN" altLang="en-US" sz="1200"/>
          </a:p>
        </p:txBody>
      </p:sp>
      <p:sp>
        <p:nvSpPr>
          <p:cNvPr id="176" name="矩形 175"/>
          <p:cNvSpPr/>
          <p:nvPr/>
        </p:nvSpPr>
        <p:spPr>
          <a:xfrm>
            <a:off x="8231415" y="3363093"/>
            <a:ext cx="1472022" cy="461665"/>
          </a:xfrm>
          <a:prstGeom prst="rect">
            <a:avLst/>
          </a:prstGeom>
        </p:spPr>
        <p:txBody>
          <a:bodyPr wrap="square">
            <a:spAutoFit/>
          </a:bodyPr>
          <a:lstStyle/>
          <a:p>
            <a:r>
              <a:rPr lang="zh-CN" altLang="en-US" sz="1200">
                <a:latin typeface="微软雅黑" panose="020B0503020204020204" pitchFamily="34" charset="-122"/>
                <a:ea typeface="微软雅黑" panose="020B0503020204020204" pitchFamily="34" charset="-122"/>
              </a:rPr>
              <a:t>澳洲电信投资</a:t>
            </a:r>
            <a:endParaRPr lang="en-US" altLang="zh-CN" sz="1200">
              <a:latin typeface="微软雅黑" panose="020B0503020204020204" pitchFamily="34" charset="-122"/>
              <a:ea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rPr>
              <a:t>千万美金</a:t>
            </a:r>
            <a:r>
              <a:rPr lang="zh-CN" altLang="en-US" sz="1200" b="1">
                <a:solidFill>
                  <a:schemeClr val="accent2"/>
                </a:solidFill>
                <a:latin typeface="微软雅黑" panose="020B0503020204020204" pitchFamily="34" charset="-122"/>
                <a:ea typeface="微软雅黑" panose="020B0503020204020204" pitchFamily="34" charset="-122"/>
              </a:rPr>
              <a:t>B轮 </a:t>
            </a:r>
            <a:r>
              <a:rPr lang="zh-CN" altLang="en-US" sz="1200">
                <a:latin typeface="微软雅黑" panose="020B0503020204020204" pitchFamily="34" charset="-122"/>
                <a:ea typeface="微软雅黑" panose="020B0503020204020204" pitchFamily="34" charset="-122"/>
              </a:rPr>
              <a:t>融资</a:t>
            </a:r>
            <a:endParaRPr lang="zh-CN" altLang="en-US" sz="1200"/>
          </a:p>
        </p:txBody>
      </p:sp>
      <p:cxnSp>
        <p:nvCxnSpPr>
          <p:cNvPr id="66" name="Straight Connector 89"/>
          <p:cNvCxnSpPr/>
          <p:nvPr/>
        </p:nvCxnSpPr>
        <p:spPr>
          <a:xfrm flipV="1">
            <a:off x="8126640" y="3565798"/>
            <a:ext cx="0" cy="1639155"/>
          </a:xfrm>
          <a:prstGeom prst="line">
            <a:avLst/>
          </a:prstGeom>
          <a:ln w="9525">
            <a:solidFill>
              <a:schemeClr val="accent2">
                <a:alpha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67" name="Group 90"/>
          <p:cNvGrpSpPr/>
          <p:nvPr/>
        </p:nvGrpSpPr>
        <p:grpSpPr>
          <a:xfrm rot="10800000" flipH="1">
            <a:off x="8021865" y="3445937"/>
            <a:ext cx="209550" cy="209550"/>
            <a:chOff x="7693025" y="3575064"/>
            <a:chExt cx="209550" cy="209550"/>
          </a:xfrm>
        </p:grpSpPr>
        <p:sp>
          <p:nvSpPr>
            <p:cNvPr id="68" name="Oval 91"/>
            <p:cNvSpPr/>
            <p:nvPr/>
          </p:nvSpPr>
          <p:spPr>
            <a:xfrm>
              <a:off x="7693025" y="3575064"/>
              <a:ext cx="209550" cy="209550"/>
            </a:xfrm>
            <a:prstGeom prst="ellipse">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endParaRPr>
            </a:p>
          </p:txBody>
        </p:sp>
        <p:sp>
          <p:nvSpPr>
            <p:cNvPr id="73" name="Oval 92"/>
            <p:cNvSpPr/>
            <p:nvPr/>
          </p:nvSpPr>
          <p:spPr>
            <a:xfrm flipV="1">
              <a:off x="7762458" y="3644497"/>
              <a:ext cx="70684" cy="70684"/>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endParaRPr>
            </a:p>
          </p:txBody>
        </p:sp>
      </p:grpSp>
      <p:sp>
        <p:nvSpPr>
          <p:cNvPr id="62" name="矩形 61"/>
          <p:cNvSpPr/>
          <p:nvPr/>
        </p:nvSpPr>
        <p:spPr>
          <a:xfrm>
            <a:off x="7844502" y="5285080"/>
            <a:ext cx="1191352" cy="584775"/>
          </a:xfrm>
          <a:prstGeom prst="rect">
            <a:avLst/>
          </a:prstGeom>
        </p:spPr>
        <p:txBody>
          <a:bodyPr wrap="none">
            <a:spAutoFit/>
          </a:bodyPr>
          <a:lstStyle/>
          <a:p>
            <a:r>
              <a:rPr kumimoji="1" lang="en-US" altLang="zh-CN" sz="3200">
                <a:solidFill>
                  <a:schemeClr val="bg1"/>
                </a:solidFill>
                <a:latin typeface="Cabin Medium" pitchFamily="2" charset="0"/>
              </a:rPr>
              <a:t>2020</a:t>
            </a:r>
            <a:endParaRPr lang="zh-CN" altLang="en-US" sz="3200">
              <a:solidFill>
                <a:schemeClr val="bg1"/>
              </a:solidFill>
              <a:latin typeface="Cabin Medium" pitchFamily="2" charset="0"/>
            </a:endParaRPr>
          </a:p>
        </p:txBody>
      </p:sp>
      <p:sp>
        <p:nvSpPr>
          <p:cNvPr id="56" name="矩形 55"/>
          <p:cNvSpPr/>
          <p:nvPr/>
        </p:nvSpPr>
        <p:spPr>
          <a:xfrm>
            <a:off x="9475742" y="4978786"/>
            <a:ext cx="1045479" cy="584775"/>
          </a:xfrm>
          <a:prstGeom prst="rect">
            <a:avLst/>
          </a:prstGeom>
        </p:spPr>
        <p:txBody>
          <a:bodyPr wrap="none">
            <a:spAutoFit/>
          </a:bodyPr>
          <a:lstStyle/>
          <a:p>
            <a:r>
              <a:rPr kumimoji="1" lang="en-US" altLang="zh-CN" sz="3200">
                <a:solidFill>
                  <a:schemeClr val="bg1"/>
                </a:solidFill>
                <a:latin typeface="Cabin Medium" pitchFamily="2" charset="0"/>
              </a:rPr>
              <a:t>2021</a:t>
            </a:r>
            <a:endParaRPr lang="zh-CN" altLang="en-US" sz="3200">
              <a:solidFill>
                <a:schemeClr val="bg1"/>
              </a:solidFill>
              <a:latin typeface="Cabin Medium" pitchFamily="2" charset="0"/>
            </a:endParaRPr>
          </a:p>
        </p:txBody>
      </p:sp>
      <p:sp>
        <p:nvSpPr>
          <p:cNvPr id="50" name="矩形 49"/>
          <p:cNvSpPr/>
          <p:nvPr/>
        </p:nvSpPr>
        <p:spPr>
          <a:xfrm>
            <a:off x="9379974" y="3019224"/>
            <a:ext cx="425116" cy="276999"/>
          </a:xfrm>
          <a:prstGeom prst="rect">
            <a:avLst/>
          </a:prstGeom>
          <a:noFill/>
        </p:spPr>
        <p:txBody>
          <a:bodyPr wrap="none">
            <a:spAutoFit/>
          </a:bodyPr>
          <a:lstStyle/>
          <a:p>
            <a:pPr algn="r"/>
            <a:r>
              <a:rPr lang="en-US" altLang="zh-CN" sz="1200">
                <a:solidFill>
                  <a:schemeClr val="accent2"/>
                </a:solidFill>
                <a:latin typeface="Cabin Medium" pitchFamily="2" charset="0"/>
                <a:ea typeface="微软雅黑" panose="020B0503020204020204" pitchFamily="34" charset="-122"/>
              </a:rPr>
              <a:t>6</a:t>
            </a:r>
            <a:r>
              <a:rPr lang="zh-CN" altLang="en-US" sz="1200">
                <a:solidFill>
                  <a:schemeClr val="accent2"/>
                </a:solidFill>
                <a:latin typeface="Cabin" pitchFamily="2" charset="0"/>
                <a:ea typeface="微软雅黑" panose="020B0503020204020204" pitchFamily="34" charset="-122"/>
              </a:rPr>
              <a:t>月</a:t>
            </a:r>
            <a:endParaRPr lang="zh-CN" altLang="en-US" sz="1200">
              <a:solidFill>
                <a:schemeClr val="accent2"/>
              </a:solidFill>
              <a:latin typeface="Cabin" pitchFamily="2" charset="0"/>
            </a:endParaRPr>
          </a:p>
        </p:txBody>
      </p:sp>
      <p:sp>
        <p:nvSpPr>
          <p:cNvPr id="51" name="矩形 50"/>
          <p:cNvSpPr/>
          <p:nvPr/>
        </p:nvSpPr>
        <p:spPr>
          <a:xfrm>
            <a:off x="9986574" y="2983016"/>
            <a:ext cx="1569660" cy="461665"/>
          </a:xfrm>
          <a:prstGeom prst="rect">
            <a:avLst/>
          </a:prstGeom>
        </p:spPr>
        <p:txBody>
          <a:bodyPr wrap="square">
            <a:spAutoFit/>
          </a:bodyPr>
          <a:lstStyle/>
          <a:p>
            <a:r>
              <a:rPr lang="zh-CN" altLang="en-US" sz="1200">
                <a:latin typeface="微软雅黑" panose="020B0503020204020204" pitchFamily="34" charset="-122"/>
                <a:ea typeface="微软雅黑" panose="020B0503020204020204" pitchFamily="34" charset="-122"/>
              </a:rPr>
              <a:t>优山资本数千万美金</a:t>
            </a:r>
            <a:endParaRPr lang="en-US" altLang="zh-CN" sz="1200">
              <a:latin typeface="微软雅黑" panose="020B0503020204020204" pitchFamily="34" charset="-122"/>
              <a:ea typeface="微软雅黑" panose="020B0503020204020204" pitchFamily="34" charset="-122"/>
            </a:endParaRPr>
          </a:p>
          <a:p>
            <a:r>
              <a:rPr lang="en-GB" altLang="zh-CN" sz="1200" b="1">
                <a:solidFill>
                  <a:schemeClr val="accent2"/>
                </a:solidFill>
                <a:latin typeface="微软雅黑" panose="020B0503020204020204" pitchFamily="34" charset="-122"/>
                <a:ea typeface="微软雅黑" panose="020B0503020204020204" pitchFamily="34" charset="-122"/>
              </a:rPr>
              <a:t>B+</a:t>
            </a:r>
            <a:r>
              <a:rPr lang="zh-CN" altLang="en-US" sz="1200">
                <a:latin typeface="微软雅黑" panose="020B0503020204020204" pitchFamily="34" charset="-122"/>
                <a:ea typeface="微软雅黑" panose="020B0503020204020204" pitchFamily="34" charset="-122"/>
              </a:rPr>
              <a:t>轮融资</a:t>
            </a:r>
            <a:endParaRPr lang="zh-CN" altLang="en-US" sz="1200"/>
          </a:p>
        </p:txBody>
      </p:sp>
      <p:cxnSp>
        <p:nvCxnSpPr>
          <p:cNvPr id="52" name="Straight Connector 89"/>
          <p:cNvCxnSpPr/>
          <p:nvPr/>
        </p:nvCxnSpPr>
        <p:spPr>
          <a:xfrm flipV="1">
            <a:off x="9893707" y="3213849"/>
            <a:ext cx="0" cy="1639155"/>
          </a:xfrm>
          <a:prstGeom prst="line">
            <a:avLst/>
          </a:prstGeom>
          <a:ln w="9525">
            <a:solidFill>
              <a:schemeClr val="accent2">
                <a:alpha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53" name="Group 90"/>
          <p:cNvGrpSpPr/>
          <p:nvPr/>
        </p:nvGrpSpPr>
        <p:grpSpPr>
          <a:xfrm rot="10800000" flipH="1">
            <a:off x="9777024" y="3065860"/>
            <a:ext cx="209550" cy="209550"/>
            <a:chOff x="7693025" y="3575064"/>
            <a:chExt cx="209550" cy="209550"/>
          </a:xfrm>
        </p:grpSpPr>
        <p:sp>
          <p:nvSpPr>
            <p:cNvPr id="54" name="Oval 91"/>
            <p:cNvSpPr/>
            <p:nvPr/>
          </p:nvSpPr>
          <p:spPr>
            <a:xfrm>
              <a:off x="7693025" y="3575064"/>
              <a:ext cx="209550" cy="209550"/>
            </a:xfrm>
            <a:prstGeom prst="ellipse">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endParaRPr>
            </a:p>
          </p:txBody>
        </p:sp>
        <p:sp>
          <p:nvSpPr>
            <p:cNvPr id="55" name="Oval 92"/>
            <p:cNvSpPr/>
            <p:nvPr/>
          </p:nvSpPr>
          <p:spPr>
            <a:xfrm flipV="1">
              <a:off x="7762458" y="3644497"/>
              <a:ext cx="70684" cy="70684"/>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0"/>
            <a:ext cx="4689875" cy="6857999"/>
          </a:xfrm>
          <a:prstGeom prst="rect">
            <a:avLst/>
          </a:prstGeom>
          <a:solidFill>
            <a:srgbClr val="0E16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pic>
        <p:nvPicPr>
          <p:cNvPr id="32" name="图片占位符 3" descr="男人躺在椅子上&#10;&#10;描述已自动生成"/>
          <p:cNvPicPr>
            <a:picLocks noGrp="1" noChangeAspect="1"/>
          </p:cNvPicPr>
          <p:nvPr>
            <p:ph type="pic" sz="quarter" idx="4294967295"/>
          </p:nvPr>
        </p:nvPicPr>
        <p:blipFill rotWithShape="1">
          <a:blip r:embed="rId1" cstate="print"/>
          <a:srcRect l="-2506" t="-7267" r="-1"/>
          <a:stretch>
            <a:fillRect/>
          </a:stretch>
        </p:blipFill>
        <p:spPr>
          <a:xfrm rot="16200000">
            <a:off x="-1080464" y="1157011"/>
            <a:ext cx="6858000" cy="4635326"/>
          </a:xfrm>
          <a:prstGeom prst="rect">
            <a:avLst/>
          </a:prstGeom>
        </p:spPr>
      </p:pic>
      <p:sp>
        <p:nvSpPr>
          <p:cNvPr id="17" name="矩形 16"/>
          <p:cNvSpPr/>
          <p:nvPr/>
        </p:nvSpPr>
        <p:spPr>
          <a:xfrm>
            <a:off x="6833398" y="162146"/>
            <a:ext cx="3264004" cy="858962"/>
          </a:xfrm>
          <a:prstGeom prst="rect">
            <a:avLst/>
          </a:prstGeom>
        </p:spPr>
        <p:txBody>
          <a:bodyPr vert="horz" lIns="91440" tIns="45720" rIns="91440" bIns="45720" rtlCol="0" anchor="ctr">
            <a:noAutofit/>
          </a:bodyPr>
          <a:lstStyle/>
          <a:p>
            <a:pPr algn="ctr">
              <a:lnSpc>
                <a:spcPts val="4320"/>
              </a:lnSpc>
              <a:spcBef>
                <a:spcPct val="0"/>
              </a:spcBef>
            </a:pPr>
            <a:r>
              <a:rPr lang="zh-CN" altLang="en-US" sz="2900" b="1">
                <a:latin typeface="微软雅黑" panose="020B0503020204020204" pitchFamily="34" charset="-122"/>
                <a:ea typeface="微软雅黑" panose="020B0503020204020204" pitchFamily="34" charset="-122"/>
              </a:rPr>
              <a:t>核心管理团队</a:t>
            </a:r>
            <a:endParaRPr lang="en-US" altLang="zh-CN" sz="2900" b="1">
              <a:latin typeface="+mj-lt"/>
              <a:ea typeface="+mj-ea"/>
              <a:cs typeface="+mj-cs"/>
            </a:endParaRPr>
          </a:p>
        </p:txBody>
      </p:sp>
      <p:sp>
        <p:nvSpPr>
          <p:cNvPr id="34" name="TextBox 13"/>
          <p:cNvSpPr txBox="1"/>
          <p:nvPr/>
        </p:nvSpPr>
        <p:spPr>
          <a:xfrm>
            <a:off x="693735" y="4020990"/>
            <a:ext cx="2645384" cy="670046"/>
          </a:xfrm>
          <a:prstGeom prst="rect">
            <a:avLst/>
          </a:prstGeom>
          <a:noFill/>
        </p:spPr>
        <p:txBody>
          <a:bodyPr wrap="square" lIns="0" tIns="36000" rIns="216000" bIns="36000" rtlCol="0" anchor="ctr">
            <a:spAutoFit/>
          </a:bodyPr>
          <a:lstStyle/>
          <a:p>
            <a:pPr lvl="0" algn="just">
              <a:lnSpc>
                <a:spcPts val="2480"/>
              </a:lnSpc>
              <a:buClrTx/>
              <a:buSzTx/>
            </a:pPr>
            <a:r>
              <a:rPr lang="zh-CN" altLang="en-US" sz="2000" b="1">
                <a:solidFill>
                  <a:schemeClr val="bg1"/>
                </a:solidFill>
                <a:latin typeface="微软雅黑" panose="020B0503020204020204" pitchFamily="34" charset="-122"/>
                <a:ea typeface="微软雅黑" panose="020B0503020204020204" pitchFamily="34" charset="-122"/>
                <a:sym typeface="+mn-ea"/>
              </a:rPr>
              <a:t>王  劲</a:t>
            </a:r>
            <a:endParaRPr lang="en-US" altLang="zh-CN" sz="2000" b="1">
              <a:solidFill>
                <a:schemeClr val="bg1"/>
              </a:solidFill>
              <a:latin typeface="微软雅黑" panose="020B0503020204020204" pitchFamily="34" charset="-122"/>
              <a:ea typeface="微软雅黑" panose="020B0503020204020204" pitchFamily="34" charset="-122"/>
              <a:sym typeface="+mn-ea"/>
            </a:endParaRPr>
          </a:p>
          <a:p>
            <a:pPr lvl="0" algn="just">
              <a:lnSpc>
                <a:spcPts val="2480"/>
              </a:lnSpc>
              <a:buClrTx/>
              <a:buSzTx/>
            </a:pPr>
            <a:r>
              <a:rPr lang="zh-CN" altLang="en-US" sz="1200">
                <a:solidFill>
                  <a:schemeClr val="bg1"/>
                </a:solidFill>
                <a:latin typeface="微软雅黑" panose="020B0503020204020204" pitchFamily="34" charset="-122"/>
                <a:ea typeface="微软雅黑" panose="020B0503020204020204" pitchFamily="34" charset="-122"/>
                <a:sym typeface="+mn-ea"/>
              </a:rPr>
              <a:t>董事长 / 首席执行官</a:t>
            </a:r>
            <a:endParaRPr lang="en-US" sz="1200">
              <a:solidFill>
                <a:schemeClr val="bg1"/>
              </a:solidFill>
            </a:endParaRPr>
          </a:p>
        </p:txBody>
      </p:sp>
      <p:cxnSp>
        <p:nvCxnSpPr>
          <p:cNvPr id="41" name="直线连接符 40"/>
          <p:cNvCxnSpPr/>
          <p:nvPr/>
        </p:nvCxnSpPr>
        <p:spPr>
          <a:xfrm flipV="1">
            <a:off x="540219" y="4062523"/>
            <a:ext cx="0" cy="602716"/>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5034761" y="3988084"/>
            <a:ext cx="3451919" cy="2552686"/>
          </a:xfrm>
          <a:prstGeom prst="rect">
            <a:avLst/>
          </a:prstGeom>
          <a:noFill/>
        </p:spPr>
        <p:txBody>
          <a:bodyPr wrap="square" rtlCol="0" anchor="t">
            <a:spAutoFit/>
          </a:bodyPr>
          <a:lstStyle/>
          <a:p>
            <a:pPr marL="228600" indent="-228600">
              <a:lnSpc>
                <a:spcPct val="150000"/>
              </a:lnSpc>
              <a:buClr>
                <a:schemeClr val="bg1">
                  <a:lumMod val="75000"/>
                </a:schemeClr>
              </a:buClr>
              <a:buFont typeface="+mj-lt"/>
              <a:buAutoNum type="arabicPeriod"/>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建立了数据质量连续跟踪监测体系，确保各类风险管理系统操作风险的最小化；</a:t>
            </a:r>
            <a:endParaRPr lang="en-US" altLang="zh-CN" sz="1200">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a:lnSpc>
                <a:spcPct val="150000"/>
              </a:lnSpc>
              <a:buClr>
                <a:schemeClr val="bg1">
                  <a:lumMod val="75000"/>
                </a:schemeClr>
              </a:buClr>
              <a:buFont typeface="+mj-lt"/>
              <a:buAutoNum type="arabicPeriod"/>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开发实施了具有尖端水平的风控策略，为运通在</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2008</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年金融危机中赢得行业领先业绩做出重大贡献；</a:t>
            </a:r>
            <a:endParaRPr lang="en-US" altLang="zh-CN" sz="1200">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a:lnSpc>
                <a:spcPct val="150000"/>
              </a:lnSpc>
              <a:buClr>
                <a:schemeClr val="bg1">
                  <a:lumMod val="75000"/>
                </a:schemeClr>
              </a:buClr>
              <a:buFont typeface="+mj-lt"/>
              <a:buAutoNum type="arabicPeriod"/>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负责为全球</a:t>
            </a:r>
            <a:r>
              <a:rPr lang="en-US" altLang="zh-CN" sz="12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1000</a:t>
            </a:r>
            <a:r>
              <a:rPr lang="zh-CN" altLang="en-US" sz="12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余个</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模型提供政策制度和独立监控，打造了行业领先的模型风险管理体系和支撑系统。</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a:lnSpc>
                <a:spcPct val="150000"/>
              </a:lnSpc>
              <a:buClr>
                <a:schemeClr val="bg1">
                  <a:lumMod val="75000"/>
                </a:schemeClr>
              </a:buClr>
              <a:buFont typeface="+mj-lt"/>
              <a:buAutoNum type="arabicPeriod"/>
            </a:pP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矩形 9"/>
          <p:cNvSpPr/>
          <p:nvPr/>
        </p:nvSpPr>
        <p:spPr>
          <a:xfrm>
            <a:off x="0" y="4853356"/>
            <a:ext cx="4692081" cy="2004643"/>
          </a:xfrm>
          <a:prstGeom prst="rect">
            <a:avLst/>
          </a:prstGeom>
          <a:solidFill>
            <a:srgbClr val="3B7CE5">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sp>
        <p:nvSpPr>
          <p:cNvPr id="39" name="TextBox 6"/>
          <p:cNvSpPr txBox="1"/>
          <p:nvPr/>
        </p:nvSpPr>
        <p:spPr>
          <a:xfrm>
            <a:off x="540219" y="5100506"/>
            <a:ext cx="4151862" cy="1510341"/>
          </a:xfrm>
          <a:prstGeom prst="rect">
            <a:avLst/>
          </a:prstGeom>
          <a:noFill/>
        </p:spPr>
        <p:txBody>
          <a:bodyPr wrap="square" lIns="0" tIns="36000" rIns="216000" bIns="36000" rtlCol="0">
            <a:spAutoFit/>
          </a:bodyPr>
          <a:lstStyle/>
          <a:p>
            <a:pPr lvl="0">
              <a:lnSpc>
                <a:spcPts val="1860"/>
              </a:lnSpc>
              <a:defRPr/>
            </a:pPr>
            <a:r>
              <a:rPr lang="zh-CN" altLang="en-US" sz="1200">
                <a:solidFill>
                  <a:schemeClr val="bg1"/>
                </a:solidFill>
                <a:latin typeface="微软雅黑" panose="020B0503020204020204" pitchFamily="34" charset="-122"/>
                <a:ea typeface="微软雅黑" panose="020B0503020204020204" pitchFamily="34" charset="-122"/>
              </a:rPr>
              <a:t>具有超过二十年金融行业实践管理经验</a:t>
            </a:r>
            <a:endParaRPr lang="zh-CN" altLang="en-US" sz="1200">
              <a:solidFill>
                <a:schemeClr val="bg1"/>
              </a:solidFill>
              <a:latin typeface="微软雅黑" panose="020B0503020204020204" pitchFamily="34" charset="-122"/>
              <a:ea typeface="微软雅黑" panose="020B0503020204020204" pitchFamily="34" charset="-122"/>
            </a:endParaRPr>
          </a:p>
          <a:p>
            <a:pPr lvl="0">
              <a:lnSpc>
                <a:spcPts val="1860"/>
              </a:lnSpc>
              <a:defRPr/>
            </a:pPr>
            <a:r>
              <a:rPr lang="zh-CN" altLang="en-US" sz="1200">
                <a:solidFill>
                  <a:schemeClr val="bg1"/>
                </a:solidFill>
                <a:latin typeface="微软雅黑" panose="020B0503020204020204" pitchFamily="34" charset="-122"/>
                <a:ea typeface="微软雅黑" panose="020B0503020204020204" pitchFamily="34" charset="-122"/>
              </a:rPr>
              <a:t>曾任百度集团副总裁，百度金融事业群组联合创始人</a:t>
            </a:r>
            <a:endParaRPr lang="en-US" altLang="zh-CN" sz="1200">
              <a:solidFill>
                <a:schemeClr val="bg1"/>
              </a:solidFill>
              <a:latin typeface="微软雅黑" panose="020B0503020204020204" pitchFamily="34" charset="-122"/>
              <a:ea typeface="微软雅黑" panose="020B0503020204020204" pitchFamily="34" charset="-122"/>
            </a:endParaRPr>
          </a:p>
          <a:p>
            <a:pPr lvl="0">
              <a:lnSpc>
                <a:spcPts val="1860"/>
              </a:lnSpc>
              <a:defRPr/>
            </a:pPr>
            <a:r>
              <a:rPr lang="zh-CN" altLang="en-US" sz="1200">
                <a:solidFill>
                  <a:schemeClr val="bg1"/>
                </a:solidFill>
                <a:latin typeface="微软雅黑" panose="020B0503020204020204" pitchFamily="34" charset="-122"/>
                <a:ea typeface="微软雅黑" panose="020B0503020204020204" pitchFamily="34" charset="-122"/>
              </a:rPr>
              <a:t>美国运通公司高级副总裁</a:t>
            </a:r>
            <a:endParaRPr lang="zh-CN" altLang="en-US" sz="1200">
              <a:solidFill>
                <a:schemeClr val="bg1"/>
              </a:solidFill>
              <a:latin typeface="微软雅黑" panose="020B0503020204020204" pitchFamily="34" charset="-122"/>
              <a:ea typeface="微软雅黑" panose="020B0503020204020204" pitchFamily="34" charset="-122"/>
            </a:endParaRPr>
          </a:p>
          <a:p>
            <a:pPr lvl="0">
              <a:lnSpc>
                <a:spcPts val="1860"/>
              </a:lnSpc>
              <a:defRPr/>
            </a:pPr>
            <a:r>
              <a:rPr lang="zh-CN" altLang="en-US" sz="1200">
                <a:solidFill>
                  <a:schemeClr val="bg1"/>
                </a:solidFill>
                <a:latin typeface="微软雅黑" panose="020B0503020204020204" pitchFamily="34" charset="-122"/>
                <a:ea typeface="微软雅黑" panose="020B0503020204020204" pitchFamily="34" charset="-122"/>
              </a:rPr>
              <a:t>北京市海外高层人才，曾受邀赴美联储演讲</a:t>
            </a:r>
            <a:endParaRPr lang="zh-CN" altLang="en-US" sz="1200">
              <a:solidFill>
                <a:schemeClr val="bg1"/>
              </a:solidFill>
              <a:latin typeface="微软雅黑" panose="020B0503020204020204" pitchFamily="34" charset="-122"/>
              <a:ea typeface="微软雅黑" panose="020B0503020204020204" pitchFamily="34" charset="-122"/>
            </a:endParaRPr>
          </a:p>
          <a:p>
            <a:pPr lvl="0">
              <a:lnSpc>
                <a:spcPts val="1860"/>
              </a:lnSpc>
              <a:defRPr/>
            </a:pPr>
            <a:r>
              <a:rPr lang="zh-CN" altLang="en-US" sz="1200">
                <a:solidFill>
                  <a:schemeClr val="bg1"/>
                </a:solidFill>
                <a:latin typeface="微软雅黑" panose="020B0503020204020204" pitchFamily="34" charset="-122"/>
                <a:ea typeface="微软雅黑" panose="020B0503020204020204" pitchFamily="34" charset="-122"/>
              </a:rPr>
              <a:t>美国密歇根州立大学获得物理学博士及</a:t>
            </a:r>
            <a:endParaRPr lang="en-US" altLang="zh-CN" sz="1200">
              <a:solidFill>
                <a:schemeClr val="bg1"/>
              </a:solidFill>
              <a:latin typeface="微软雅黑" panose="020B0503020204020204" pitchFamily="34" charset="-122"/>
              <a:ea typeface="微软雅黑" panose="020B0503020204020204" pitchFamily="34" charset="-122"/>
            </a:endParaRPr>
          </a:p>
          <a:p>
            <a:pPr lvl="0">
              <a:lnSpc>
                <a:spcPts val="1860"/>
              </a:lnSpc>
              <a:defRPr/>
            </a:pPr>
            <a:r>
              <a:rPr lang="zh-CN" altLang="en-US" sz="1200">
                <a:solidFill>
                  <a:schemeClr val="bg1"/>
                </a:solidFill>
                <a:latin typeface="微软雅黑" panose="020B0503020204020204" pitchFamily="34" charset="-122"/>
                <a:ea typeface="微软雅黑" panose="020B0503020204020204" pitchFamily="34" charset="-122"/>
              </a:rPr>
              <a:t>金融工商管理硕士学位</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6" name="矩形 45"/>
          <p:cNvSpPr/>
          <p:nvPr/>
        </p:nvSpPr>
        <p:spPr>
          <a:xfrm>
            <a:off x="5265832" y="3566047"/>
            <a:ext cx="1620957" cy="307777"/>
          </a:xfrm>
          <a:prstGeom prst="rect">
            <a:avLst/>
          </a:prstGeom>
        </p:spPr>
        <p:txBody>
          <a:bodyPr wrap="none">
            <a:spAutoFit/>
          </a:bodyPr>
          <a:lstStyle/>
          <a:p>
            <a:r>
              <a:rPr lang="zh-CN" altLang="en-US" sz="14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美国运通工作期间</a:t>
            </a:r>
            <a:endParaRPr lang="zh-CN" altLang="en-US" sz="14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2" name="文本框 71"/>
          <p:cNvSpPr txBox="1"/>
          <p:nvPr/>
        </p:nvSpPr>
        <p:spPr>
          <a:xfrm>
            <a:off x="8646166" y="4009755"/>
            <a:ext cx="3252232" cy="2275688"/>
          </a:xfrm>
          <a:prstGeom prst="rect">
            <a:avLst/>
          </a:prstGeom>
          <a:noFill/>
        </p:spPr>
        <p:txBody>
          <a:bodyPr wrap="square" rtlCol="0" anchor="t">
            <a:spAutoFit/>
          </a:bodyPr>
          <a:lstStyle/>
          <a:p>
            <a:pPr marL="228600" indent="-228600">
              <a:lnSpc>
                <a:spcPct val="150000"/>
              </a:lnSpc>
              <a:buClr>
                <a:schemeClr val="bg1">
                  <a:lumMod val="75000"/>
                </a:schemeClr>
              </a:buClr>
              <a:buFont typeface="+mj-lt"/>
              <a:buAutoNum type="arabicPeriod"/>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利用百度大平台的优势和独立事业群组的主动权，领导团队在互联网金融领域快速推进有百度特色的金融服务模式；</a:t>
            </a:r>
            <a:endParaRPr lang="en-US" altLang="zh-CN" sz="1200">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a:lnSpc>
                <a:spcPct val="150000"/>
              </a:lnSpc>
              <a:buClr>
                <a:schemeClr val="bg1">
                  <a:lumMod val="75000"/>
                </a:schemeClr>
              </a:buClr>
              <a:buFont typeface="+mj-lt"/>
              <a:buAutoNum type="arabicPeriod"/>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整合百度</a:t>
            </a:r>
            <a:r>
              <a:rPr lang="en-US" altLang="zh-CN" sz="12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14</a:t>
            </a:r>
            <a:r>
              <a:rPr lang="zh-CN" altLang="en-US" sz="12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条</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业务线数据，形成支撑互联网金融业务的数据集市；</a:t>
            </a:r>
            <a:endParaRPr lang="en-US" altLang="zh-CN" sz="1200">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a:lnSpc>
                <a:spcPct val="150000"/>
              </a:lnSpc>
              <a:buClr>
                <a:schemeClr val="bg1">
                  <a:lumMod val="75000"/>
                </a:schemeClr>
              </a:buClr>
              <a:buFont typeface="+mj-lt"/>
              <a:buAutoNum type="arabicPeriod"/>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完成了互联网金融风险体系从</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0</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到</a:t>
            </a:r>
            <a:r>
              <a:rPr lang="en-US" altLang="zh-CN" sz="12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的搭建，成功实现了非实名体系到金融账号体系的转化。</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3" name="矩形 72"/>
          <p:cNvSpPr/>
          <p:nvPr/>
        </p:nvSpPr>
        <p:spPr>
          <a:xfrm>
            <a:off x="8883583" y="3566047"/>
            <a:ext cx="1620957" cy="307777"/>
          </a:xfrm>
          <a:prstGeom prst="rect">
            <a:avLst/>
          </a:prstGeom>
        </p:spPr>
        <p:txBody>
          <a:bodyPr wrap="none">
            <a:spAutoFit/>
          </a:bodyPr>
          <a:lstStyle/>
          <a:p>
            <a:r>
              <a:rPr lang="zh-CN" altLang="en-US" sz="14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百度金融工作期间</a:t>
            </a:r>
            <a:endParaRPr lang="zh-CN" altLang="en-US" sz="14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5507609" y="2959125"/>
            <a:ext cx="1127232" cy="253916"/>
          </a:xfrm>
          <a:prstGeom prst="rect">
            <a:avLst/>
          </a:prstGeom>
          <a:noFill/>
        </p:spPr>
        <p:txBody>
          <a:bodyPr wrap="none" rtlCol="0">
            <a:spAutoFit/>
          </a:bodyPr>
          <a:lstStyle/>
          <a:p>
            <a:r>
              <a:rPr lang="zh-CN" altLang="en-US" sz="1050">
                <a:solidFill>
                  <a:schemeClr val="tx2">
                    <a:lumMod val="50000"/>
                  </a:schemeClr>
                </a:solidFill>
                <a:latin typeface="微软雅黑 Light" panose="020B0502040204020203" pitchFamily="34" charset="-122"/>
                <a:ea typeface="微软雅黑 Light" panose="020B0502040204020203" pitchFamily="34" charset="-122"/>
              </a:rPr>
              <a:t>密歇根州立大学</a:t>
            </a:r>
            <a:endParaRPr kumimoji="1" lang="zh-CN" altLang="en-US" sz="1050">
              <a:solidFill>
                <a:schemeClr val="tx2">
                  <a:lumMod val="50000"/>
                </a:schemeClr>
              </a:solidFill>
              <a:latin typeface="微软雅黑 Light" panose="020B0502040204020203" pitchFamily="34" charset="-122"/>
              <a:ea typeface="微软雅黑 Light" panose="020B0502040204020203" pitchFamily="34" charset="-122"/>
            </a:endParaRPr>
          </a:p>
        </p:txBody>
      </p:sp>
      <p:sp>
        <p:nvSpPr>
          <p:cNvPr id="31" name="文本框 30"/>
          <p:cNvSpPr txBox="1"/>
          <p:nvPr/>
        </p:nvSpPr>
        <p:spPr>
          <a:xfrm>
            <a:off x="7301029" y="2959125"/>
            <a:ext cx="723275" cy="253916"/>
          </a:xfrm>
          <a:prstGeom prst="rect">
            <a:avLst/>
          </a:prstGeom>
          <a:noFill/>
        </p:spPr>
        <p:txBody>
          <a:bodyPr wrap="none" rtlCol="0">
            <a:spAutoFit/>
          </a:bodyPr>
          <a:lstStyle/>
          <a:p>
            <a:r>
              <a:rPr lang="zh-CN" altLang="en-US" sz="1050">
                <a:solidFill>
                  <a:schemeClr val="tx2">
                    <a:lumMod val="50000"/>
                  </a:schemeClr>
                </a:solidFill>
                <a:latin typeface="微软雅黑 Light" panose="020B0502040204020203" pitchFamily="34" charset="-122"/>
                <a:ea typeface="微软雅黑 Light" panose="020B0502040204020203" pitchFamily="34" charset="-122"/>
              </a:rPr>
              <a:t>美国运通</a:t>
            </a:r>
            <a:endParaRPr kumimoji="1" lang="zh-CN" altLang="en-US" sz="1050">
              <a:solidFill>
                <a:schemeClr val="tx2">
                  <a:lumMod val="50000"/>
                </a:schemeClr>
              </a:solidFill>
              <a:latin typeface="微软雅黑 Light" panose="020B0502040204020203" pitchFamily="34" charset="-122"/>
              <a:ea typeface="微软雅黑 Light" panose="020B0502040204020203" pitchFamily="34" charset="-122"/>
            </a:endParaRPr>
          </a:p>
        </p:txBody>
      </p:sp>
      <p:sp>
        <p:nvSpPr>
          <p:cNvPr id="33" name="文本框 32"/>
          <p:cNvSpPr txBox="1"/>
          <p:nvPr/>
        </p:nvSpPr>
        <p:spPr>
          <a:xfrm>
            <a:off x="8906496" y="2959125"/>
            <a:ext cx="723275" cy="253916"/>
          </a:xfrm>
          <a:prstGeom prst="rect">
            <a:avLst/>
          </a:prstGeom>
          <a:noFill/>
        </p:spPr>
        <p:txBody>
          <a:bodyPr wrap="none" rtlCol="0">
            <a:spAutoFit/>
          </a:bodyPr>
          <a:lstStyle/>
          <a:p>
            <a:r>
              <a:rPr lang="zh-CN" altLang="en-US" sz="1050">
                <a:solidFill>
                  <a:schemeClr val="tx2">
                    <a:lumMod val="50000"/>
                  </a:schemeClr>
                </a:solidFill>
                <a:latin typeface="微软雅黑 Light" panose="020B0502040204020203" pitchFamily="34" charset="-122"/>
                <a:ea typeface="微软雅黑 Light" panose="020B0502040204020203" pitchFamily="34" charset="-122"/>
              </a:rPr>
              <a:t>百度金融</a:t>
            </a:r>
            <a:endParaRPr kumimoji="1" lang="zh-CN" altLang="en-US" sz="1050">
              <a:solidFill>
                <a:schemeClr val="tx2">
                  <a:lumMod val="50000"/>
                </a:schemeClr>
              </a:solidFill>
              <a:latin typeface="微软雅黑 Light" panose="020B0502040204020203" pitchFamily="34" charset="-122"/>
              <a:ea typeface="微软雅黑 Light" panose="020B0502040204020203" pitchFamily="34" charset="-122"/>
            </a:endParaRPr>
          </a:p>
        </p:txBody>
      </p:sp>
      <p:sp>
        <p:nvSpPr>
          <p:cNvPr id="35" name="文本框 34"/>
          <p:cNvSpPr txBox="1"/>
          <p:nvPr/>
        </p:nvSpPr>
        <p:spPr>
          <a:xfrm>
            <a:off x="10572364" y="2959125"/>
            <a:ext cx="723275" cy="253916"/>
          </a:xfrm>
          <a:prstGeom prst="rect">
            <a:avLst/>
          </a:prstGeom>
          <a:noFill/>
        </p:spPr>
        <p:txBody>
          <a:bodyPr wrap="none" rtlCol="0">
            <a:spAutoFit/>
          </a:bodyPr>
          <a:lstStyle/>
          <a:p>
            <a:r>
              <a:rPr lang="zh-CN" altLang="en-US" sz="1050">
                <a:solidFill>
                  <a:schemeClr val="tx2">
                    <a:lumMod val="50000"/>
                  </a:schemeClr>
                </a:solidFill>
                <a:latin typeface="微软雅黑 Light" panose="020B0502040204020203" pitchFamily="34" charset="-122"/>
                <a:ea typeface="微软雅黑 Light" panose="020B0502040204020203" pitchFamily="34" charset="-122"/>
              </a:rPr>
              <a:t>融慧金科</a:t>
            </a:r>
            <a:endParaRPr kumimoji="1" lang="zh-CN" altLang="en-US" sz="1050">
              <a:solidFill>
                <a:schemeClr val="tx2">
                  <a:lumMod val="50000"/>
                </a:schemeClr>
              </a:solidFill>
              <a:latin typeface="微软雅黑 Light" panose="020B0502040204020203" pitchFamily="34" charset="-122"/>
              <a:ea typeface="微软雅黑 Light" panose="020B0502040204020203" pitchFamily="34" charset="-122"/>
            </a:endParaRPr>
          </a:p>
        </p:txBody>
      </p:sp>
      <p:sp>
        <p:nvSpPr>
          <p:cNvPr id="70" name="矩形 26"/>
          <p:cNvSpPr txBox="1"/>
          <p:nvPr/>
        </p:nvSpPr>
        <p:spPr>
          <a:xfrm>
            <a:off x="6080693" y="794549"/>
            <a:ext cx="4685898" cy="447687"/>
          </a:xfrm>
          <a:prstGeom prst="rect">
            <a:avLst/>
          </a:prstGeom>
        </p:spPr>
        <p:txBody>
          <a:bodyPr vert="horz" lIns="91440" tIns="45720" rIns="91440" bIns="45720" rtlCol="0" anchor="ctr">
            <a:noAutofit/>
          </a:bodyPr>
          <a:lstStyle>
            <a:defPPr>
              <a:defRPr lang="zh-HK"/>
            </a:defPPr>
            <a:lvl1pPr>
              <a:lnSpc>
                <a:spcPts val="3280"/>
              </a:lnSpc>
              <a:spcBef>
                <a:spcPct val="0"/>
              </a:spcBef>
              <a:buNone/>
              <a:defRPr sz="2000" b="1">
                <a:gradFill>
                  <a:gsLst>
                    <a:gs pos="0">
                      <a:srgbClr val="46C484"/>
                    </a:gs>
                    <a:gs pos="100000">
                      <a:srgbClr val="2351B4"/>
                    </a:gs>
                  </a:gsLst>
                  <a:lin ang="10800000" scaled="1"/>
                </a:gradFill>
                <a:latin typeface="微软雅黑" panose="020B0503020204020204" pitchFamily="34" charset="-122"/>
                <a:ea typeface="微软雅黑" panose="020B0503020204020204" pitchFamily="34" charset="-122"/>
                <a:cs typeface="+mj-cs"/>
              </a:defRPr>
            </a:lvl1pPr>
          </a:lstStyle>
          <a:p>
            <a:pPr algn="ctr"/>
            <a:endParaRPr sz="1600" b="0">
              <a:solidFill>
                <a:srgbClr val="3B7CE5"/>
              </a:solidFill>
            </a:endParaRPr>
          </a:p>
        </p:txBody>
      </p:sp>
      <p:sp>
        <p:nvSpPr>
          <p:cNvPr id="4" name="圆角矩形 3"/>
          <p:cNvSpPr/>
          <p:nvPr/>
        </p:nvSpPr>
        <p:spPr>
          <a:xfrm>
            <a:off x="6461388" y="968680"/>
            <a:ext cx="4139013" cy="439436"/>
          </a:xfrm>
          <a:prstGeom prst="roundRect">
            <a:avLst>
              <a:gd name="adj" fmla="val 50000"/>
            </a:avLst>
          </a:prstGeom>
          <a:gradFill flip="none" rotWithShape="1">
            <a:gsLst>
              <a:gs pos="0">
                <a:schemeClr val="accent2"/>
              </a:gs>
              <a:gs pos="99000">
                <a:schemeClr val="accent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bg1"/>
                </a:solidFill>
                <a:sym typeface="思源黑体"/>
              </a:rPr>
              <a:t>拥有同频复合基因的融慧金科创始人团队</a:t>
            </a:r>
            <a:endParaRPr lang="zh-CN" altLang="en-US" sz="1600">
              <a:solidFill>
                <a:schemeClr val="bg1"/>
              </a:solidFill>
            </a:endParaRPr>
          </a:p>
        </p:txBody>
      </p:sp>
      <p:grpSp>
        <p:nvGrpSpPr>
          <p:cNvPr id="6" name="组合 5"/>
          <p:cNvGrpSpPr/>
          <p:nvPr/>
        </p:nvGrpSpPr>
        <p:grpSpPr>
          <a:xfrm>
            <a:off x="5458640" y="1702131"/>
            <a:ext cx="6013520" cy="1197120"/>
            <a:chOff x="5917310" y="1651482"/>
            <a:chExt cx="6013520" cy="1197120"/>
          </a:xfrm>
        </p:grpSpPr>
        <p:sp>
          <p:nvSpPr>
            <p:cNvPr id="50" name="Oval 3"/>
            <p:cNvSpPr/>
            <p:nvPr/>
          </p:nvSpPr>
          <p:spPr>
            <a:xfrm>
              <a:off x="5917310" y="1651482"/>
              <a:ext cx="1197120" cy="1197120"/>
            </a:xfrm>
            <a:prstGeom prst="ellipse">
              <a:avLst/>
            </a:prstGeom>
            <a:no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lnSpc>
                  <a:spcPct val="120000"/>
                </a:lnSpc>
                <a:spcBef>
                  <a:spcPts val="1000"/>
                </a:spcBef>
                <a:spcAft>
                  <a:spcPts val="0"/>
                </a:spcAft>
                <a:defRPr/>
              </a:pPr>
              <a:endParaRPr lang="en-US" sz="1200">
                <a:solidFill>
                  <a:schemeClr val="tx1">
                    <a:alpha val="70000"/>
                  </a:schemeClr>
                </a:solidFill>
                <a:latin typeface="+mj-lt"/>
              </a:endParaRPr>
            </a:p>
          </p:txBody>
        </p:sp>
        <p:sp>
          <p:nvSpPr>
            <p:cNvPr id="51" name="Oval 4"/>
            <p:cNvSpPr/>
            <p:nvPr/>
          </p:nvSpPr>
          <p:spPr>
            <a:xfrm>
              <a:off x="7522777" y="1651482"/>
              <a:ext cx="1197120" cy="1197120"/>
            </a:xfrm>
            <a:prstGeom prst="ellipse">
              <a:avLst/>
            </a:prstGeom>
            <a:no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lnSpc>
                  <a:spcPct val="120000"/>
                </a:lnSpc>
                <a:spcBef>
                  <a:spcPts val="1000"/>
                </a:spcBef>
                <a:spcAft>
                  <a:spcPts val="0"/>
                </a:spcAft>
                <a:defRPr/>
              </a:pPr>
              <a:endParaRPr lang="en-US" sz="1200">
                <a:solidFill>
                  <a:schemeClr val="tx1">
                    <a:alpha val="70000"/>
                  </a:schemeClr>
                </a:solidFill>
                <a:latin typeface="+mj-lt"/>
              </a:endParaRPr>
            </a:p>
          </p:txBody>
        </p:sp>
        <p:sp>
          <p:nvSpPr>
            <p:cNvPr id="52" name="Oval 5"/>
            <p:cNvSpPr/>
            <p:nvPr/>
          </p:nvSpPr>
          <p:spPr>
            <a:xfrm>
              <a:off x="9128244" y="1651482"/>
              <a:ext cx="1197120" cy="1197120"/>
            </a:xfrm>
            <a:prstGeom prst="ellipse">
              <a:avLst/>
            </a:prstGeom>
            <a:no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lnSpc>
                  <a:spcPct val="120000"/>
                </a:lnSpc>
                <a:spcBef>
                  <a:spcPts val="1000"/>
                </a:spcBef>
                <a:spcAft>
                  <a:spcPts val="0"/>
                </a:spcAft>
                <a:defRPr/>
              </a:pPr>
              <a:endParaRPr lang="en-US" sz="1200">
                <a:solidFill>
                  <a:schemeClr val="tx1">
                    <a:alpha val="70000"/>
                  </a:schemeClr>
                </a:solidFill>
                <a:latin typeface="+mj-lt"/>
              </a:endParaRPr>
            </a:p>
          </p:txBody>
        </p:sp>
        <p:sp>
          <p:nvSpPr>
            <p:cNvPr id="58" name="Oval 6"/>
            <p:cNvSpPr/>
            <p:nvPr/>
          </p:nvSpPr>
          <p:spPr>
            <a:xfrm>
              <a:off x="10733710" y="1651482"/>
              <a:ext cx="1197120" cy="1197120"/>
            </a:xfrm>
            <a:prstGeom prst="ellipse">
              <a:avLst/>
            </a:prstGeom>
            <a:no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lnSpc>
                  <a:spcPct val="120000"/>
                </a:lnSpc>
                <a:spcBef>
                  <a:spcPts val="1000"/>
                </a:spcBef>
                <a:spcAft>
                  <a:spcPts val="0"/>
                </a:spcAft>
                <a:defRPr/>
              </a:pPr>
              <a:endParaRPr lang="en-US" sz="1200">
                <a:solidFill>
                  <a:schemeClr val="tx1">
                    <a:alpha val="70000"/>
                  </a:schemeClr>
                </a:solidFill>
                <a:latin typeface="+mj-lt"/>
              </a:endParaRPr>
            </a:p>
          </p:txBody>
        </p:sp>
        <p:grpSp>
          <p:nvGrpSpPr>
            <p:cNvPr id="71" name="组合 70"/>
            <p:cNvGrpSpPr/>
            <p:nvPr/>
          </p:nvGrpSpPr>
          <p:grpSpPr>
            <a:xfrm>
              <a:off x="6068781" y="1774868"/>
              <a:ext cx="932400" cy="950349"/>
              <a:chOff x="5628559" y="1309873"/>
              <a:chExt cx="932400" cy="950349"/>
            </a:xfrm>
          </p:grpSpPr>
          <p:sp>
            <p:nvSpPr>
              <p:cNvPr id="74" name="圆角矩形 73"/>
              <p:cNvSpPr>
                <a:spLocks noChangeAspect="1"/>
              </p:cNvSpPr>
              <p:nvPr/>
            </p:nvSpPr>
            <p:spPr>
              <a:xfrm>
                <a:off x="5628559" y="1327822"/>
                <a:ext cx="932400" cy="9324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pic>
            <p:nvPicPr>
              <p:cNvPr id="75" name="图片 22" descr="图片 22"/>
              <p:cNvPicPr>
                <a:picLocks noChangeAspect="1"/>
              </p:cNvPicPr>
              <p:nvPr/>
            </p:nvPicPr>
            <p:blipFill rotWithShape="1">
              <a:blip r:embed="rId2" cstate="print"/>
              <a:srcRect l="-1499" b="-6283"/>
              <a:stretch>
                <a:fillRect/>
              </a:stretch>
            </p:blipFill>
            <p:spPr>
              <a:xfrm>
                <a:off x="5644818" y="1309873"/>
                <a:ext cx="882609" cy="932400"/>
              </a:xfrm>
              <a:prstGeom prst="ellipse">
                <a:avLst/>
              </a:prstGeom>
              <a:ln w="12700" cap="flat">
                <a:noFill/>
                <a:miter lim="400000"/>
                <a:headEnd/>
                <a:tailEnd/>
              </a:ln>
              <a:effectLst/>
            </p:spPr>
          </p:pic>
        </p:grpSp>
        <p:pic>
          <p:nvPicPr>
            <p:cNvPr id="76" name="Picture 4"/>
            <p:cNvPicPr>
              <a:picLocks noChangeAspect="1" noChangeArrowheads="1"/>
            </p:cNvPicPr>
            <p:nvPr/>
          </p:nvPicPr>
          <p:blipFill rotWithShape="1">
            <a:blip r:embed="rId3" cstate="print"/>
            <a:srcRect/>
            <a:stretch>
              <a:fillRect/>
            </a:stretch>
          </p:blipFill>
          <p:spPr bwMode="auto">
            <a:xfrm>
              <a:off x="7655239" y="1782042"/>
              <a:ext cx="936000" cy="936000"/>
            </a:xfrm>
            <a:prstGeom prst="roundRect">
              <a:avLst>
                <a:gd name="adj" fmla="val 50000"/>
              </a:avLst>
            </a:prstGeom>
            <a:noFill/>
          </p:spPr>
        </p:pic>
        <p:grpSp>
          <p:nvGrpSpPr>
            <p:cNvPr id="77" name="组合 76"/>
            <p:cNvGrpSpPr/>
            <p:nvPr/>
          </p:nvGrpSpPr>
          <p:grpSpPr>
            <a:xfrm>
              <a:off x="9265493" y="1783842"/>
              <a:ext cx="932809" cy="932400"/>
              <a:chOff x="9092216" y="1351953"/>
              <a:chExt cx="932809" cy="932400"/>
            </a:xfrm>
          </p:grpSpPr>
          <p:sp>
            <p:nvSpPr>
              <p:cNvPr id="78" name="圆角矩形 77"/>
              <p:cNvSpPr>
                <a:spLocks noChangeAspect="1"/>
              </p:cNvSpPr>
              <p:nvPr/>
            </p:nvSpPr>
            <p:spPr>
              <a:xfrm>
                <a:off x="9092625" y="1351953"/>
                <a:ext cx="932400" cy="9324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pic>
            <p:nvPicPr>
              <p:cNvPr id="79" name="图片 78" descr="卡通人物&#10;&#10;描述已自动生成"/>
              <p:cNvPicPr>
                <a:picLocks noChangeAspect="1"/>
              </p:cNvPicPr>
              <p:nvPr/>
            </p:nvPicPr>
            <p:blipFill rotWithShape="1">
              <a:blip r:embed="rId4" cstate="print"/>
              <a:srcRect l="-44" t="-51225" b="-62926"/>
              <a:stretch>
                <a:fillRect/>
              </a:stretch>
            </p:blipFill>
            <p:spPr>
              <a:xfrm>
                <a:off x="9092216" y="1351953"/>
                <a:ext cx="932808" cy="916251"/>
              </a:xfrm>
              <a:prstGeom prst="ellipse">
                <a:avLst/>
              </a:prstGeom>
            </p:spPr>
          </p:pic>
        </p:grpSp>
        <p:grpSp>
          <p:nvGrpSpPr>
            <p:cNvPr id="80" name="组合 79"/>
            <p:cNvGrpSpPr/>
            <p:nvPr/>
          </p:nvGrpSpPr>
          <p:grpSpPr>
            <a:xfrm>
              <a:off x="10871720" y="1783842"/>
              <a:ext cx="932400" cy="932400"/>
              <a:chOff x="10866035" y="1343420"/>
              <a:chExt cx="932400" cy="932400"/>
            </a:xfrm>
          </p:grpSpPr>
          <p:sp>
            <p:nvSpPr>
              <p:cNvPr id="81" name="圆角矩形 80"/>
              <p:cNvSpPr>
                <a:spLocks noChangeAspect="1"/>
              </p:cNvSpPr>
              <p:nvPr/>
            </p:nvSpPr>
            <p:spPr>
              <a:xfrm>
                <a:off x="10866035" y="1343420"/>
                <a:ext cx="932400" cy="9324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pic>
            <p:nvPicPr>
              <p:cNvPr id="82" name="图片 81"/>
              <p:cNvPicPr>
                <a:picLocks noChangeAspect="1"/>
              </p:cNvPicPr>
              <p:nvPr/>
            </p:nvPicPr>
            <p:blipFill>
              <a:blip r:embed="rId5" cstate="print"/>
              <a:stretch>
                <a:fillRect/>
              </a:stretch>
            </p:blipFill>
            <p:spPr>
              <a:xfrm>
                <a:off x="10915847" y="1596508"/>
                <a:ext cx="832777" cy="393927"/>
              </a:xfrm>
              <a:prstGeom prst="rect">
                <a:avLst/>
              </a:prstGeom>
            </p:spPr>
          </p:pic>
        </p:grpSp>
      </p:grpSp>
      <p:cxnSp>
        <p:nvCxnSpPr>
          <p:cNvPr id="91" name="肘形连接符 90"/>
          <p:cNvCxnSpPr>
            <a:stCxn id="31" idx="2"/>
            <a:endCxn id="46" idx="3"/>
          </p:cNvCxnSpPr>
          <p:nvPr/>
        </p:nvCxnSpPr>
        <p:spPr>
          <a:xfrm rot="5400000">
            <a:off x="7021281" y="3078549"/>
            <a:ext cx="506895" cy="775878"/>
          </a:xfrm>
          <a:prstGeom prst="bentConnector2">
            <a:avLst/>
          </a:prstGeom>
          <a:ln>
            <a:solidFill>
              <a:schemeClr val="bg1">
                <a:lumMod val="6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00" name="直线箭头连接符 99"/>
          <p:cNvCxnSpPr>
            <a:stCxn id="33" idx="2"/>
          </p:cNvCxnSpPr>
          <p:nvPr/>
        </p:nvCxnSpPr>
        <p:spPr>
          <a:xfrm>
            <a:off x="9268134" y="3213041"/>
            <a:ext cx="0" cy="353006"/>
          </a:xfrm>
          <a:prstGeom prst="straightConnector1">
            <a:avLst/>
          </a:prstGeom>
          <a:ln>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11" name="三角形 110"/>
          <p:cNvSpPr/>
          <p:nvPr/>
        </p:nvSpPr>
        <p:spPr>
          <a:xfrm rot="5400000">
            <a:off x="6788209" y="2249890"/>
            <a:ext cx="148138" cy="11009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sp>
        <p:nvSpPr>
          <p:cNvPr id="113" name="三角形 112"/>
          <p:cNvSpPr/>
          <p:nvPr/>
        </p:nvSpPr>
        <p:spPr>
          <a:xfrm rot="5400000">
            <a:off x="8397553" y="2249890"/>
            <a:ext cx="148138" cy="11009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sp>
        <p:nvSpPr>
          <p:cNvPr id="114" name="三角形 113"/>
          <p:cNvSpPr/>
          <p:nvPr/>
        </p:nvSpPr>
        <p:spPr>
          <a:xfrm rot="5400000">
            <a:off x="10006897" y="2249890"/>
            <a:ext cx="148138" cy="11009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1000" fill="hold"/>
                                        <p:tgtEl>
                                          <p:spTgt spid="34"/>
                                        </p:tgtEl>
                                        <p:attrNameLst>
                                          <p:attrName>ppt_x</p:attrName>
                                        </p:attrNameLst>
                                      </p:cBhvr>
                                      <p:tavLst>
                                        <p:tav tm="0">
                                          <p:val>
                                            <p:strVal val="#ppt_x"/>
                                          </p:val>
                                        </p:tav>
                                        <p:tav tm="100000">
                                          <p:val>
                                            <p:strVal val="#ppt_x"/>
                                          </p:val>
                                        </p:tav>
                                      </p:tavLst>
                                    </p:anim>
                                    <p:anim calcmode="lin" valueType="num">
                                      <p:cBhvr additive="base">
                                        <p:cTn id="8" dur="1000" fill="hold"/>
                                        <p:tgtEl>
                                          <p:spTgt spid="34"/>
                                        </p:tgtEl>
                                        <p:attrNameLst>
                                          <p:attrName>ppt_y</p:attrName>
                                        </p:attrNameLst>
                                      </p:cBhvr>
                                      <p:tavLst>
                                        <p:tav tm="0">
                                          <p:val>
                                            <p:strVal val="1+#ppt_h/2"/>
                                          </p:val>
                                        </p:tav>
                                        <p:tav tm="100000">
                                          <p:val>
                                            <p:strVal val="#ppt_y"/>
                                          </p:val>
                                        </p:tav>
                                      </p:tavLst>
                                    </p:anim>
                                  </p:childTnLst>
                                </p:cTn>
                              </p:par>
                              <p:par>
                                <p:cTn id="9" presetID="2" presetClass="entr" presetSubtype="4" decel="5000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1000" fill="hold"/>
                                        <p:tgtEl>
                                          <p:spTgt spid="39"/>
                                        </p:tgtEl>
                                        <p:attrNameLst>
                                          <p:attrName>ppt_x</p:attrName>
                                        </p:attrNameLst>
                                      </p:cBhvr>
                                      <p:tavLst>
                                        <p:tav tm="0">
                                          <p:val>
                                            <p:strVal val="#ppt_x"/>
                                          </p:val>
                                        </p:tav>
                                        <p:tav tm="100000">
                                          <p:val>
                                            <p:strVal val="#ppt_x"/>
                                          </p:val>
                                        </p:tav>
                                      </p:tavLst>
                                    </p:anim>
                                    <p:anim calcmode="lin" valueType="num">
                                      <p:cBhvr additive="base">
                                        <p:cTn id="12" dur="10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1"/>
            <a:ext cx="6120192" cy="6857999"/>
          </a:xfrm>
          <a:prstGeom prst="rect">
            <a:avLst/>
          </a:prstGeom>
          <a:solidFill>
            <a:srgbClr val="E3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pic>
        <p:nvPicPr>
          <p:cNvPr id="8" name="图片 7" descr="一群人正在跳舞&#10;&#10;低可信度描述已自动生成"/>
          <p:cNvPicPr>
            <a:picLocks noChangeAspect="1"/>
          </p:cNvPicPr>
          <p:nvPr/>
        </p:nvPicPr>
        <p:blipFill rotWithShape="1">
          <a:blip r:embed="rId1" cstate="print">
            <a:alphaModFix amt="14000"/>
          </a:blip>
          <a:srcRect/>
          <a:stretch>
            <a:fillRect/>
          </a:stretch>
        </p:blipFill>
        <p:spPr>
          <a:xfrm>
            <a:off x="6120192" y="-1"/>
            <a:ext cx="6071808" cy="6858000"/>
          </a:xfrm>
          <a:prstGeom prst="rect">
            <a:avLst/>
          </a:prstGeom>
        </p:spPr>
      </p:pic>
      <p:sp>
        <p:nvSpPr>
          <p:cNvPr id="4" name="矩形 3"/>
          <p:cNvSpPr/>
          <p:nvPr/>
        </p:nvSpPr>
        <p:spPr>
          <a:xfrm>
            <a:off x="6614160" y="857103"/>
            <a:ext cx="5163867" cy="4944594"/>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sp>
        <p:nvSpPr>
          <p:cNvPr id="2" name="Title 1"/>
          <p:cNvSpPr>
            <a:spLocks noGrp="1"/>
          </p:cNvSpPr>
          <p:nvPr>
            <p:ph type="title" idx="4294967295"/>
          </p:nvPr>
        </p:nvSpPr>
        <p:spPr>
          <a:xfrm>
            <a:off x="1209877" y="270965"/>
            <a:ext cx="3661338" cy="309562"/>
          </a:xfrm>
        </p:spPr>
        <p:txBody>
          <a:bodyPr>
            <a:noAutofit/>
          </a:bodyPr>
          <a:lstStyle/>
          <a:p>
            <a:pPr algn="ctr">
              <a:lnSpc>
                <a:spcPts val="4320"/>
              </a:lnSpc>
            </a:pPr>
            <a:r>
              <a:rPr lang="zh-CN" altLang="en-US" sz="2900" b="1">
                <a:solidFill>
                  <a:schemeClr val="tx1"/>
                </a:solidFill>
                <a:latin typeface="微软雅黑" panose="020B0503020204020204" pitchFamily="34" charset="-122"/>
                <a:ea typeface="微软雅黑" panose="020B0503020204020204" pitchFamily="34" charset="-122"/>
              </a:rPr>
              <a:t>核心管理团队</a:t>
            </a:r>
            <a:endParaRPr lang="en-US" altLang="zh-CN" sz="2900" b="1">
              <a:solidFill>
                <a:schemeClr val="tx1"/>
              </a:solidFill>
            </a:endParaRPr>
          </a:p>
        </p:txBody>
      </p:sp>
      <p:sp>
        <p:nvSpPr>
          <p:cNvPr id="14" name="íSḷîḋe"/>
          <p:cNvSpPr txBox="1"/>
          <p:nvPr/>
        </p:nvSpPr>
        <p:spPr>
          <a:xfrm>
            <a:off x="3228965" y="5339654"/>
            <a:ext cx="2722451" cy="1334339"/>
          </a:xfrm>
          <a:prstGeom prst="rect">
            <a:avLst/>
          </a:prstGeom>
          <a:noFill/>
          <a:ln w="12700" cap="flat">
            <a:noFill/>
            <a:miter lim="400000"/>
          </a:ln>
          <a:effectLst/>
        </p:spPr>
        <p:txBody>
          <a:bodyPr wrap="square" lIns="46799" tIns="46799" rIns="46799" bIns="46799" numCol="1" anchor="ctr">
            <a:spAutoFit/>
          </a:bodyPr>
          <a:lstStyle>
            <a:defPPr>
              <a:defRPr lang="zh-HK"/>
            </a:defPPr>
            <a:lvl1pPr algn="ctr">
              <a:lnSpc>
                <a:spcPct val="130000"/>
              </a:lnSpc>
              <a:buSzPct val="100000"/>
              <a:defRPr sz="1000">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sz="1050">
                <a:sym typeface="微软雅黑" panose="020B0503020204020204" pitchFamily="34" charset="-122"/>
              </a:rPr>
              <a:t>超十年金融数据模型实践与管理经验</a:t>
            </a:r>
            <a:br>
              <a:rPr lang="zh-CN" altLang="en-US" sz="1050">
                <a:sym typeface="微软雅黑" panose="020B0503020204020204" pitchFamily="34" charset="-122"/>
              </a:rPr>
            </a:br>
            <a:r>
              <a:rPr lang="zh-CN" altLang="en-US" sz="1050">
                <a:sym typeface="微软雅黑" panose="020B0503020204020204" pitchFamily="34" charset="-122"/>
              </a:rPr>
              <a:t>曾任百度金融风控模型总经理</a:t>
            </a:r>
            <a:br>
              <a:rPr lang="zh-CN" altLang="en-US" sz="1050">
                <a:sym typeface="微软雅黑" panose="020B0503020204020204" pitchFamily="34" charset="-122"/>
              </a:rPr>
            </a:br>
            <a:r>
              <a:rPr lang="zh-CN" altLang="en-US" sz="1050">
                <a:sym typeface="微软雅黑" panose="020B0503020204020204" pitchFamily="34" charset="-122"/>
              </a:rPr>
              <a:t>曾任美国运通全球风险监督</a:t>
            </a:r>
            <a:r>
              <a:rPr lang="en-US" altLang="zh-CN" sz="1050">
                <a:sym typeface="微软雅黑" panose="020B0503020204020204" pitchFamily="34" charset="-122"/>
              </a:rPr>
              <a:t>/</a:t>
            </a:r>
            <a:endParaRPr lang="en-US" altLang="zh-CN" sz="1050">
              <a:sym typeface="微软雅黑" panose="020B0503020204020204" pitchFamily="34" charset="-122"/>
            </a:endParaRPr>
          </a:p>
          <a:p>
            <a:r>
              <a:rPr lang="zh-CN" altLang="en-US" sz="1050">
                <a:sym typeface="微软雅黑" panose="020B0503020204020204" pitchFamily="34" charset="-122"/>
              </a:rPr>
              <a:t>企业级模型监管部总监</a:t>
            </a:r>
            <a:br>
              <a:rPr lang="zh-CN" altLang="en-US" sz="1050">
                <a:sym typeface="微软雅黑" panose="020B0503020204020204" pitchFamily="34" charset="-122"/>
              </a:rPr>
            </a:br>
            <a:r>
              <a:rPr lang="zh-CN" altLang="en-US" sz="1050">
                <a:sym typeface="微软雅黑" panose="020B0503020204020204" pitchFamily="34" charset="-122"/>
              </a:rPr>
              <a:t>清华大学和美国密歇根州立大学</a:t>
            </a:r>
            <a:endParaRPr lang="en-US" altLang="zh-CN" sz="1050">
              <a:sym typeface="微软雅黑" panose="020B0503020204020204" pitchFamily="34" charset="-122"/>
            </a:endParaRPr>
          </a:p>
          <a:p>
            <a:r>
              <a:rPr lang="zh-CN" altLang="en-US" sz="1050">
                <a:sym typeface="微软雅黑" panose="020B0503020204020204" pitchFamily="34" charset="-122"/>
              </a:rPr>
              <a:t>生物学学士和博士</a:t>
            </a:r>
            <a:r>
              <a:rPr lang="en-US" altLang="zh-CN" sz="1050">
                <a:sym typeface="微软雅黑" panose="020B0503020204020204" pitchFamily="34" charset="-122"/>
              </a:rPr>
              <a:t>/</a:t>
            </a:r>
            <a:r>
              <a:rPr lang="zh-CN" altLang="en-US" sz="1050">
                <a:sym typeface="微软雅黑" panose="020B0503020204020204" pitchFamily="34" charset="-122"/>
              </a:rPr>
              <a:t>加州理工学院博士后</a:t>
            </a:r>
            <a:endParaRPr sz="1050"/>
          </a:p>
        </p:txBody>
      </p:sp>
      <p:sp>
        <p:nvSpPr>
          <p:cNvPr id="19" name="íSḷîḋe"/>
          <p:cNvSpPr txBox="1"/>
          <p:nvPr/>
        </p:nvSpPr>
        <p:spPr>
          <a:xfrm>
            <a:off x="106053" y="5339654"/>
            <a:ext cx="2864445" cy="1334339"/>
          </a:xfrm>
          <a:prstGeom prst="rect">
            <a:avLst/>
          </a:prstGeom>
          <a:noFill/>
          <a:ln w="12700" cap="flat">
            <a:noFill/>
            <a:miter lim="400000"/>
          </a:ln>
          <a:effectLst/>
        </p:spPr>
        <p:txBody>
          <a:bodyPr wrap="square" lIns="46799" tIns="46799" rIns="46799" bIns="46799" numCol="1" anchor="ctr">
            <a:spAutoFit/>
          </a:bodyPr>
          <a:lstStyle/>
          <a:p>
            <a:pPr algn="ctr">
              <a:lnSpc>
                <a:spcPct val="130000"/>
              </a:lnSpc>
              <a:buSzPct val="100000"/>
              <a:defRPr sz="11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050">
                <a:sym typeface="微软雅黑" panose="020B0503020204020204" pitchFamily="34" charset="-122"/>
              </a:rPr>
              <a:t>二十年金融风险管理体系规划</a:t>
            </a:r>
            <a:br>
              <a:rPr lang="zh-CN" altLang="en-US" sz="1050">
                <a:sym typeface="微软雅黑" panose="020B0503020204020204" pitchFamily="34" charset="-122"/>
              </a:rPr>
            </a:br>
            <a:r>
              <a:rPr lang="zh-CN" altLang="en-US" sz="1050">
                <a:sym typeface="微软雅黑" panose="020B0503020204020204" pitchFamily="34" charset="-122"/>
              </a:rPr>
              <a:t>曾任百度金融风险战略部</a:t>
            </a:r>
            <a:r>
              <a:rPr lang="en-US" altLang="zh-CN" sz="1050">
                <a:sym typeface="微软雅黑" panose="020B0503020204020204" pitchFamily="34" charset="-122"/>
              </a:rPr>
              <a:t>/</a:t>
            </a:r>
            <a:r>
              <a:rPr lang="zh-CN" altLang="en-US" sz="1050">
                <a:sym typeface="微软雅黑" panose="020B0503020204020204" pitchFamily="34" charset="-122"/>
              </a:rPr>
              <a:t>金融科技部总经理</a:t>
            </a:r>
            <a:br>
              <a:rPr lang="zh-CN" altLang="en-US" sz="1050">
                <a:sym typeface="微软雅黑" panose="020B0503020204020204" pitchFamily="34" charset="-122"/>
              </a:rPr>
            </a:br>
            <a:r>
              <a:rPr lang="zh-CN" altLang="en-US" sz="1050">
                <a:sym typeface="微软雅黑" panose="020B0503020204020204" pitchFamily="34" charset="-122"/>
              </a:rPr>
              <a:t>曾任职于美国运通、渤海银行和中国银行</a:t>
            </a:r>
            <a:br>
              <a:rPr lang="zh-CN" altLang="en-US" sz="1050">
                <a:sym typeface="微软雅黑" panose="020B0503020204020204" pitchFamily="34" charset="-122"/>
              </a:rPr>
            </a:br>
            <a:r>
              <a:rPr lang="zh-CN" altLang="en-US" sz="1050">
                <a:sym typeface="微软雅黑" panose="020B0503020204020204" pitchFamily="34" charset="-122"/>
              </a:rPr>
              <a:t>资深风控讲师</a:t>
            </a:r>
            <a:endParaRPr lang="en-US" altLang="zh-CN" sz="1050">
              <a:sym typeface="微软雅黑" panose="020B0503020204020204" pitchFamily="34" charset="-122"/>
            </a:endParaRPr>
          </a:p>
          <a:p>
            <a:pPr algn="ctr">
              <a:lnSpc>
                <a:spcPct val="130000"/>
              </a:lnSpc>
              <a:buSzPct val="100000"/>
              <a:defRPr sz="11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050">
                <a:sym typeface="微软雅黑" panose="020B0503020204020204" pitchFamily="34" charset="-122"/>
              </a:rPr>
              <a:t>上海浦东国际金融学会特聘专家</a:t>
            </a:r>
            <a:br>
              <a:rPr lang="zh-CN" altLang="en-US" sz="1050">
                <a:sym typeface="微软雅黑" panose="020B0503020204020204" pitchFamily="34" charset="-122"/>
              </a:rPr>
            </a:br>
            <a:r>
              <a:rPr lang="zh-CN" altLang="en-US" sz="1050">
                <a:sym typeface="微软雅黑" panose="020B0503020204020204" pitchFamily="34" charset="-122"/>
              </a:rPr>
              <a:t>美国密歇根州立大学统计学硕士</a:t>
            </a:r>
            <a:endParaRPr sz="1100"/>
          </a:p>
        </p:txBody>
      </p:sp>
      <p:cxnSp>
        <p:nvCxnSpPr>
          <p:cNvPr id="38" name="Straight Connector 8"/>
          <p:cNvCxnSpPr/>
          <p:nvPr/>
        </p:nvCxnSpPr>
        <p:spPr>
          <a:xfrm>
            <a:off x="6800808" y="2123404"/>
            <a:ext cx="4745002"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8109396" y="1060935"/>
            <a:ext cx="2843084" cy="890437"/>
          </a:xfrm>
          <a:prstGeom prst="rect">
            <a:avLst/>
          </a:prstGeom>
        </p:spPr>
        <p:txBody>
          <a:bodyPr wrap="square">
            <a:spAutoFit/>
          </a:bodyPr>
          <a:lstStyle/>
          <a:p>
            <a:pPr>
              <a:lnSpc>
                <a:spcPts val="336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三位创始人均有超</a:t>
            </a:r>
            <a:r>
              <a:rPr lang="en-US" altLang="zh-CN" sz="2800" b="1">
                <a:solidFill>
                  <a:srgbClr val="3B7CE5"/>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800" b="1">
                <a:solidFill>
                  <a:srgbClr val="3B7CE5"/>
                </a:solidFill>
                <a:latin typeface="微软雅黑" panose="020B0503020204020204" pitchFamily="34" charset="-122"/>
                <a:ea typeface="微软雅黑" panose="020B0503020204020204" pitchFamily="34" charset="-122"/>
                <a:cs typeface="微软雅黑" panose="020B0503020204020204" pitchFamily="34" charset="-122"/>
              </a:rPr>
              <a:t>0</a:t>
            </a:r>
            <a:r>
              <a:rPr lang="zh-CN" altLang="en-US" sz="1200" b="1">
                <a:solidFill>
                  <a:srgbClr val="3B7CE5"/>
                </a:solidFill>
                <a:latin typeface="微软雅黑" panose="020B0503020204020204" pitchFamily="34" charset="-122"/>
                <a:ea typeface="微软雅黑" panose="020B0503020204020204" pitchFamily="34" charset="-122"/>
                <a:cs typeface="微软雅黑" panose="020B0503020204020204" pitchFamily="34" charset="-122"/>
              </a:rPr>
              <a:t>年</a:t>
            </a:r>
            <a:endParaRPr lang="en-US" altLang="zh-CN" sz="1200" b="1">
              <a:solidFill>
                <a:srgbClr val="3B7CE5"/>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3360"/>
              </a:lnSpc>
            </a:pPr>
            <a:r>
              <a:rPr lang="zh-CN" altLang="en-US" sz="1200">
                <a:latin typeface="微软雅黑" panose="020B0503020204020204" pitchFamily="34" charset="-122"/>
                <a:ea typeface="微软雅黑" panose="020B0503020204020204" pitchFamily="34" charset="-122"/>
              </a:rPr>
              <a:t>的金融风控经验</a:t>
            </a:r>
            <a:endParaRPr lang="zh-CN" altLang="en-US" sz="1200">
              <a:latin typeface="微软雅黑" panose="020B0503020204020204" pitchFamily="34" charset="-122"/>
              <a:ea typeface="微软雅黑" panose="020B0503020204020204" pitchFamily="34" charset="-122"/>
            </a:endParaRPr>
          </a:p>
        </p:txBody>
      </p:sp>
      <p:sp>
        <p:nvSpPr>
          <p:cNvPr id="45" name="矩形 44"/>
          <p:cNvSpPr/>
          <p:nvPr/>
        </p:nvSpPr>
        <p:spPr>
          <a:xfrm>
            <a:off x="7877841" y="2378130"/>
            <a:ext cx="1111412" cy="276999"/>
          </a:xfrm>
          <a:prstGeom prst="rect">
            <a:avLst/>
          </a:prstGeom>
        </p:spPr>
        <p:txBody>
          <a:bodyPr wrap="square">
            <a:spAutoFit/>
          </a:bodyPr>
          <a:lstStyle/>
          <a:p>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研发人员占比</a:t>
            </a:r>
            <a:endParaRPr lang="en-US" altLang="zh-CN" sz="12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6" name="矩形 45"/>
          <p:cNvSpPr/>
          <p:nvPr/>
        </p:nvSpPr>
        <p:spPr>
          <a:xfrm>
            <a:off x="8109396" y="3750550"/>
            <a:ext cx="3171175" cy="532903"/>
          </a:xfrm>
          <a:prstGeom prst="rect">
            <a:avLst/>
          </a:prstGeom>
        </p:spPr>
        <p:txBody>
          <a:bodyPr wrap="square">
            <a:spAutoFit/>
          </a:bodyPr>
          <a:lstStyle/>
          <a:p>
            <a:pPr>
              <a:lnSpc>
                <a:spcPts val="1840"/>
              </a:lnSpc>
            </a:pPr>
            <a:r>
              <a:rPr lang="zh-CN" altLang="en-US" sz="1200">
                <a:latin typeface="微软雅黑" panose="020B0503020204020204" pitchFamily="34" charset="-122"/>
                <a:ea typeface="微软雅黑" panose="020B0503020204020204" pitchFamily="34" charset="-122"/>
              </a:rPr>
              <a:t>核心团队成员均来自</a:t>
            </a:r>
            <a:r>
              <a:rPr lang="zh-CN" altLang="en-US" sz="1200">
                <a:solidFill>
                  <a:schemeClr val="accent2"/>
                </a:solidFill>
                <a:latin typeface="微软雅黑" panose="020B0503020204020204" pitchFamily="34" charset="-122"/>
                <a:ea typeface="微软雅黑" panose="020B0503020204020204" pitchFamily="34" charset="-122"/>
              </a:rPr>
              <a:t>国内外头部金融机构、大数据技术、金融科技公司</a:t>
            </a:r>
            <a:endParaRPr lang="zh-CN" altLang="en-US" sz="1200">
              <a:solidFill>
                <a:schemeClr val="accent2"/>
              </a:solidFill>
              <a:latin typeface="微软雅黑" panose="020B0503020204020204" pitchFamily="34" charset="-122"/>
              <a:ea typeface="微软雅黑" panose="020B0503020204020204" pitchFamily="34" charset="-122"/>
            </a:endParaRPr>
          </a:p>
        </p:txBody>
      </p:sp>
      <p:sp>
        <p:nvSpPr>
          <p:cNvPr id="47" name="矩形 46"/>
          <p:cNvSpPr/>
          <p:nvPr/>
        </p:nvSpPr>
        <p:spPr>
          <a:xfrm>
            <a:off x="8109396" y="4871482"/>
            <a:ext cx="3679551" cy="532903"/>
          </a:xfrm>
          <a:prstGeom prst="rect">
            <a:avLst/>
          </a:prstGeom>
        </p:spPr>
        <p:txBody>
          <a:bodyPr wrap="square">
            <a:spAutoFit/>
          </a:bodyPr>
          <a:lstStyle/>
          <a:p>
            <a:pPr>
              <a:lnSpc>
                <a:spcPts val="1840"/>
              </a:lnSpc>
            </a:pPr>
            <a:r>
              <a:rPr lang="zh-CN" altLang="en-US" sz="1200">
                <a:latin typeface="微软雅黑" panose="020B0503020204020204" pitchFamily="34" charset="-122"/>
                <a:ea typeface="微软雅黑" panose="020B0503020204020204" pitchFamily="34" charset="-122"/>
              </a:rPr>
              <a:t>拥有丰富的跨国、跨经济周期的</a:t>
            </a:r>
            <a:r>
              <a:rPr lang="zh-CN" altLang="en-US" sz="1200">
                <a:solidFill>
                  <a:schemeClr val="accent2"/>
                </a:solidFill>
                <a:latin typeface="微软雅黑" panose="020B0503020204020204" pitchFamily="34" charset="-122"/>
                <a:ea typeface="微软雅黑" panose="020B0503020204020204" pitchFamily="34" charset="-122"/>
              </a:rPr>
              <a:t>全面风险管理</a:t>
            </a:r>
            <a:r>
              <a:rPr lang="zh-CN" altLang="en-US" sz="1200">
                <a:latin typeface="微软雅黑" panose="020B0503020204020204" pitchFamily="34" charset="-122"/>
                <a:ea typeface="微软雅黑" panose="020B0503020204020204" pitchFamily="34" charset="-122"/>
              </a:rPr>
              <a:t>和</a:t>
            </a:r>
            <a:endParaRPr lang="en-US" altLang="zh-CN" sz="1200">
              <a:latin typeface="微软雅黑" panose="020B0503020204020204" pitchFamily="34" charset="-122"/>
              <a:ea typeface="微软雅黑" panose="020B0503020204020204" pitchFamily="34" charset="-122"/>
            </a:endParaRPr>
          </a:p>
          <a:p>
            <a:pPr>
              <a:lnSpc>
                <a:spcPts val="1840"/>
              </a:lnSpc>
            </a:pPr>
            <a:r>
              <a:rPr lang="zh-CN" altLang="en-US" sz="1200">
                <a:latin typeface="微软雅黑" panose="020B0503020204020204" pitchFamily="34" charset="-122"/>
                <a:ea typeface="微软雅黑" panose="020B0503020204020204" pitchFamily="34" charset="-122"/>
              </a:rPr>
              <a:t>从</a:t>
            </a:r>
            <a:r>
              <a:rPr lang="en-US" altLang="zh-CN" sz="1200">
                <a:latin typeface="微软雅黑" panose="020B0503020204020204" pitchFamily="34" charset="-122"/>
                <a:ea typeface="微软雅黑" panose="020B0503020204020204" pitchFamily="34" charset="-122"/>
              </a:rPr>
              <a:t>0</a:t>
            </a:r>
            <a:r>
              <a:rPr lang="zh-CN" altLang="en-US" sz="1200">
                <a:latin typeface="微软雅黑" panose="020B0503020204020204" pitchFamily="34" charset="-122"/>
                <a:ea typeface="微软雅黑" panose="020B0503020204020204" pitchFamily="34" charset="-122"/>
              </a:rPr>
              <a:t>到</a:t>
            </a:r>
            <a:r>
              <a:rPr lang="en-US" altLang="zh-CN" sz="1200">
                <a:latin typeface="微软雅黑" panose="020B0503020204020204" pitchFamily="34" charset="-122"/>
                <a:ea typeface="微软雅黑" panose="020B0503020204020204" pitchFamily="34" charset="-122"/>
              </a:rPr>
              <a:t>1</a:t>
            </a:r>
            <a:r>
              <a:rPr lang="zh-CN" altLang="en-US" sz="1200">
                <a:latin typeface="微软雅黑" panose="020B0503020204020204" pitchFamily="34" charset="-122"/>
                <a:ea typeface="微软雅黑" panose="020B0503020204020204" pitchFamily="34" charset="-122"/>
              </a:rPr>
              <a:t>的</a:t>
            </a:r>
            <a:r>
              <a:rPr lang="zh-CN" altLang="en-US" sz="1200">
                <a:solidFill>
                  <a:schemeClr val="accent2"/>
                </a:solidFill>
                <a:latin typeface="微软雅黑" panose="020B0503020204020204" pitchFamily="34" charset="-122"/>
                <a:ea typeface="微软雅黑" panose="020B0503020204020204" pitchFamily="34" charset="-122"/>
              </a:rPr>
              <a:t>风控体系建设实战经验</a:t>
            </a:r>
            <a:endParaRPr lang="zh-CN" altLang="en-US" sz="1200">
              <a:solidFill>
                <a:schemeClr val="accent2"/>
              </a:solidFill>
              <a:latin typeface="微软雅黑" panose="020B0503020204020204" pitchFamily="34" charset="-122"/>
              <a:ea typeface="微软雅黑" panose="020B0503020204020204" pitchFamily="34" charset="-122"/>
            </a:endParaRPr>
          </a:p>
        </p:txBody>
      </p:sp>
      <p:pic>
        <p:nvPicPr>
          <p:cNvPr id="23" name="图片 22" descr="穿着西装笔挺的男子&#10;&#10;描述已自动生成"/>
          <p:cNvPicPr>
            <a:picLocks noChangeAspect="1"/>
          </p:cNvPicPr>
          <p:nvPr/>
        </p:nvPicPr>
        <p:blipFill rotWithShape="1">
          <a:blip r:embed="rId2" cstate="print"/>
          <a:srcRect/>
          <a:stretch>
            <a:fillRect/>
          </a:stretch>
        </p:blipFill>
        <p:spPr>
          <a:xfrm>
            <a:off x="0" y="1855367"/>
            <a:ext cx="3060000" cy="3376287"/>
          </a:xfrm>
          <a:prstGeom prst="rect">
            <a:avLst/>
          </a:prstGeom>
        </p:spPr>
      </p:pic>
      <p:sp>
        <p:nvSpPr>
          <p:cNvPr id="260" name="矩形 259"/>
          <p:cNvSpPr/>
          <p:nvPr/>
        </p:nvSpPr>
        <p:spPr>
          <a:xfrm rot="10800000" flipV="1">
            <a:off x="0" y="4746929"/>
            <a:ext cx="3060000" cy="488396"/>
          </a:xfrm>
          <a:prstGeom prst="rect">
            <a:avLst/>
          </a:prstGeom>
          <a:solidFill>
            <a:schemeClr val="accent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bg1"/>
                </a:solidFill>
                <a:latin typeface="微软雅黑" panose="020B0503020204020204" pitchFamily="34" charset="-122"/>
                <a:ea typeface="微软雅黑" panose="020B0503020204020204" pitchFamily="34" charset="-122"/>
                <a:sym typeface="+mn-ea"/>
              </a:rPr>
              <a:t>张 羽  </a:t>
            </a:r>
            <a:r>
              <a:rPr lang="zh-CN" altLang="en-US" sz="1200">
                <a:solidFill>
                  <a:schemeClr val="bg1"/>
                </a:solidFill>
              </a:rPr>
              <a:t>联合创始人 </a:t>
            </a:r>
            <a:r>
              <a:rPr lang="en-US" altLang="zh-CN" sz="1200">
                <a:solidFill>
                  <a:schemeClr val="bg1"/>
                </a:solidFill>
              </a:rPr>
              <a:t>/</a:t>
            </a:r>
            <a:r>
              <a:rPr lang="zh-CN" altLang="en-US" sz="1200">
                <a:solidFill>
                  <a:schemeClr val="bg1"/>
                </a:solidFill>
              </a:rPr>
              <a:t> </a:t>
            </a:r>
            <a:r>
              <a:rPr lang="en-GB" altLang="zh-CN" sz="1200">
                <a:solidFill>
                  <a:schemeClr val="bg1"/>
                </a:solidFill>
              </a:rPr>
              <a:t>CSO</a:t>
            </a:r>
            <a:endParaRPr lang="en-GB" altLang="zh-CN" sz="1400">
              <a:solidFill>
                <a:schemeClr val="bg1"/>
              </a:solidFill>
            </a:endParaRPr>
          </a:p>
        </p:txBody>
      </p:sp>
      <p:sp>
        <p:nvSpPr>
          <p:cNvPr id="275" name="矩形 274"/>
          <p:cNvSpPr/>
          <p:nvPr/>
        </p:nvSpPr>
        <p:spPr>
          <a:xfrm>
            <a:off x="10049446" y="2280900"/>
            <a:ext cx="1793648" cy="488019"/>
          </a:xfrm>
          <a:prstGeom prst="rect">
            <a:avLst/>
          </a:prstGeom>
        </p:spPr>
        <p:txBody>
          <a:bodyPr wrap="square">
            <a:spAutoFit/>
          </a:bodyPr>
          <a:lstStyle/>
          <a:p>
            <a:pPr>
              <a:lnSpc>
                <a:spcPts val="164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硕士、博士、海归等</a:t>
            </a:r>
            <a:endParaRPr lang="en-US" altLang="zh-CN" sz="120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ts val="164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高学历人才占比超 </a:t>
            </a:r>
            <a:endParaRPr lang="en-US" altLang="zh-CN" sz="12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79" name="矩形 278"/>
          <p:cNvSpPr/>
          <p:nvPr/>
        </p:nvSpPr>
        <p:spPr>
          <a:xfrm>
            <a:off x="10049446" y="2685746"/>
            <a:ext cx="881973" cy="523220"/>
          </a:xfrm>
          <a:prstGeom prst="rect">
            <a:avLst/>
          </a:prstGeom>
        </p:spPr>
        <p:txBody>
          <a:bodyPr wrap="none">
            <a:spAutoFit/>
          </a:bodyPr>
          <a:lstStyle/>
          <a:p>
            <a:r>
              <a:rPr lang="zh-CN" altLang="en-US" sz="28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80</a:t>
            </a:r>
            <a:r>
              <a:rPr lang="zh-CN" altLang="en-US" sz="2800" b="1" baseline="3000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b="1" baseline="30000">
              <a:solidFill>
                <a:schemeClr val="accent2"/>
              </a:solidFill>
            </a:endParaRPr>
          </a:p>
        </p:txBody>
      </p:sp>
      <p:sp>
        <p:nvSpPr>
          <p:cNvPr id="280" name="矩形 279"/>
          <p:cNvSpPr/>
          <p:nvPr/>
        </p:nvSpPr>
        <p:spPr>
          <a:xfrm>
            <a:off x="7877841" y="2621529"/>
            <a:ext cx="881973" cy="523220"/>
          </a:xfrm>
          <a:prstGeom prst="rect">
            <a:avLst/>
          </a:prstGeom>
        </p:spPr>
        <p:txBody>
          <a:bodyPr wrap="none">
            <a:spAutoFit/>
          </a:bodyPr>
          <a:lstStyle/>
          <a:p>
            <a:r>
              <a:rPr lang="en-US" altLang="zh-CN" sz="28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70</a:t>
            </a:r>
            <a:r>
              <a:rPr lang="zh-CN" altLang="en-US" sz="2800" b="1" baseline="3000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b="1" baseline="30000">
              <a:solidFill>
                <a:schemeClr val="accent2"/>
              </a:solidFill>
            </a:endParaRPr>
          </a:p>
        </p:txBody>
      </p:sp>
      <p:cxnSp>
        <p:nvCxnSpPr>
          <p:cNvPr id="283" name="Straight Connector 8"/>
          <p:cNvCxnSpPr/>
          <p:nvPr/>
        </p:nvCxnSpPr>
        <p:spPr>
          <a:xfrm>
            <a:off x="6845095" y="3379180"/>
            <a:ext cx="4700715"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pic>
        <p:nvPicPr>
          <p:cNvPr id="286" name="图形 285" descr="用户 纯色填充"/>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71316" y="1165229"/>
            <a:ext cx="914400" cy="914400"/>
          </a:xfrm>
          <a:prstGeom prst="rect">
            <a:avLst/>
          </a:prstGeom>
        </p:spPr>
      </p:pic>
      <p:pic>
        <p:nvPicPr>
          <p:cNvPr id="290" name="图形 289" descr="研究 轮廓"/>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71703" y="2368012"/>
            <a:ext cx="739323" cy="739323"/>
          </a:xfrm>
          <a:prstGeom prst="rect">
            <a:avLst/>
          </a:prstGeom>
        </p:spPr>
      </p:pic>
      <p:pic>
        <p:nvPicPr>
          <p:cNvPr id="292" name="图形 291" descr="毕业帽 轮廓"/>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24609" y="2308985"/>
            <a:ext cx="739323" cy="739323"/>
          </a:xfrm>
          <a:prstGeom prst="rect">
            <a:avLst/>
          </a:prstGeom>
        </p:spPr>
      </p:pic>
      <p:cxnSp>
        <p:nvCxnSpPr>
          <p:cNvPr id="294" name="Straight Connector 8"/>
          <p:cNvCxnSpPr/>
          <p:nvPr/>
        </p:nvCxnSpPr>
        <p:spPr>
          <a:xfrm flipV="1">
            <a:off x="9074023" y="2123405"/>
            <a:ext cx="0" cy="1255775"/>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8"/>
          <p:cNvCxnSpPr/>
          <p:nvPr/>
        </p:nvCxnSpPr>
        <p:spPr>
          <a:xfrm>
            <a:off x="6845095" y="4577467"/>
            <a:ext cx="4700715"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pic>
        <p:nvPicPr>
          <p:cNvPr id="306" name="图片 305"/>
          <p:cNvPicPr>
            <a:picLocks noChangeAspect="1"/>
          </p:cNvPicPr>
          <p:nvPr/>
        </p:nvPicPr>
        <p:blipFill rotWithShape="1">
          <a:blip r:embed="rId9" cstate="print"/>
          <a:srcRect/>
          <a:stretch>
            <a:fillRect/>
          </a:stretch>
        </p:blipFill>
        <p:spPr>
          <a:xfrm>
            <a:off x="3060192" y="1855367"/>
            <a:ext cx="3060000" cy="3376287"/>
          </a:xfrm>
          <a:prstGeom prst="rect">
            <a:avLst/>
          </a:prstGeom>
        </p:spPr>
      </p:pic>
      <p:sp>
        <p:nvSpPr>
          <p:cNvPr id="307" name="矩形 306"/>
          <p:cNvSpPr/>
          <p:nvPr/>
        </p:nvSpPr>
        <p:spPr>
          <a:xfrm rot="10800000" flipV="1">
            <a:off x="3060192" y="4746929"/>
            <a:ext cx="3060000" cy="488396"/>
          </a:xfrm>
          <a:prstGeom prst="rect">
            <a:avLst/>
          </a:prstGeom>
          <a:solidFill>
            <a:schemeClr val="accent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bg1"/>
                </a:solidFill>
                <a:latin typeface="微软雅黑" panose="020B0503020204020204" pitchFamily="34" charset="-122"/>
                <a:ea typeface="微软雅黑" panose="020B0503020204020204" pitchFamily="34" charset="-122"/>
                <a:sym typeface="+mn-ea"/>
              </a:rPr>
              <a:t>盛 军 </a:t>
            </a:r>
            <a:r>
              <a:rPr lang="zh-CN" altLang="en-US" sz="1200">
                <a:solidFill>
                  <a:schemeClr val="bg1"/>
                </a:solidFill>
              </a:rPr>
              <a:t>联合创始人 </a:t>
            </a:r>
            <a:r>
              <a:rPr lang="en-US" altLang="zh-CN" sz="1200">
                <a:solidFill>
                  <a:schemeClr val="bg1"/>
                </a:solidFill>
              </a:rPr>
              <a:t>/</a:t>
            </a:r>
            <a:r>
              <a:rPr lang="zh-CN" altLang="en-US" sz="1200">
                <a:solidFill>
                  <a:schemeClr val="bg1"/>
                </a:solidFill>
              </a:rPr>
              <a:t> </a:t>
            </a:r>
            <a:r>
              <a:rPr lang="zh-CN" altLang="en-GB" sz="1200">
                <a:solidFill>
                  <a:schemeClr val="bg1"/>
                </a:solidFill>
              </a:rPr>
              <a:t>首席</a:t>
            </a:r>
            <a:r>
              <a:rPr lang="zh-CN" altLang="en-US" sz="1200">
                <a:solidFill>
                  <a:schemeClr val="bg1"/>
                </a:solidFill>
              </a:rPr>
              <a:t>科学家</a:t>
            </a:r>
            <a:endParaRPr lang="en-GB" altLang="zh-CN" sz="1400">
              <a:solidFill>
                <a:schemeClr val="bg1"/>
              </a:solidFill>
            </a:endParaRPr>
          </a:p>
        </p:txBody>
      </p:sp>
      <p:cxnSp>
        <p:nvCxnSpPr>
          <p:cNvPr id="308" name="Straight Connector 8"/>
          <p:cNvCxnSpPr/>
          <p:nvPr/>
        </p:nvCxnSpPr>
        <p:spPr>
          <a:xfrm flipH="1" flipV="1">
            <a:off x="3040546" y="5010738"/>
            <a:ext cx="19550" cy="2188212"/>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pic>
        <p:nvPicPr>
          <p:cNvPr id="326" name="图形 325" descr="DNA 轮廓"/>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86107" y="3654746"/>
            <a:ext cx="714278" cy="714278"/>
          </a:xfrm>
          <a:prstGeom prst="rect">
            <a:avLst/>
          </a:prstGeom>
        </p:spPr>
      </p:pic>
      <p:pic>
        <p:nvPicPr>
          <p:cNvPr id="330" name="图形 329" descr="盾蜱虫 轮廓"/>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86107" y="4719902"/>
            <a:ext cx="765380" cy="765380"/>
          </a:xfrm>
          <a:prstGeom prst="rect">
            <a:avLst/>
          </a:prstGeom>
        </p:spPr>
      </p:pic>
      <p:grpSp>
        <p:nvGrpSpPr>
          <p:cNvPr id="15" name="组合 14"/>
          <p:cNvGrpSpPr/>
          <p:nvPr/>
        </p:nvGrpSpPr>
        <p:grpSpPr>
          <a:xfrm>
            <a:off x="956897" y="867212"/>
            <a:ext cx="4167298" cy="717192"/>
            <a:chOff x="1258656" y="-1391477"/>
            <a:chExt cx="4167298" cy="717192"/>
          </a:xfrm>
        </p:grpSpPr>
        <p:grpSp>
          <p:nvGrpSpPr>
            <p:cNvPr id="13" name="组合 12"/>
            <p:cNvGrpSpPr/>
            <p:nvPr/>
          </p:nvGrpSpPr>
          <p:grpSpPr>
            <a:xfrm>
              <a:off x="1258656" y="-1391477"/>
              <a:ext cx="717192" cy="717192"/>
              <a:chOff x="1258656" y="-1391477"/>
              <a:chExt cx="717192" cy="717192"/>
            </a:xfrm>
          </p:grpSpPr>
          <p:sp>
            <p:nvSpPr>
              <p:cNvPr id="257" name="Oval 3"/>
              <p:cNvSpPr/>
              <p:nvPr/>
            </p:nvSpPr>
            <p:spPr>
              <a:xfrm>
                <a:off x="1258656" y="-1391477"/>
                <a:ext cx="717192" cy="717192"/>
              </a:xfrm>
              <a:prstGeom prst="ellipse">
                <a:avLst/>
              </a:prstGeom>
              <a:no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lnSpc>
                    <a:spcPct val="120000"/>
                  </a:lnSpc>
                  <a:spcBef>
                    <a:spcPts val="1000"/>
                  </a:spcBef>
                  <a:spcAft>
                    <a:spcPts val="0"/>
                  </a:spcAft>
                  <a:defRPr/>
                </a:pPr>
                <a:endParaRPr lang="en-US" sz="1200">
                  <a:solidFill>
                    <a:schemeClr val="tx1">
                      <a:alpha val="70000"/>
                    </a:schemeClr>
                  </a:solidFill>
                  <a:latin typeface="+mj-lt"/>
                </a:endParaRPr>
              </a:p>
            </p:txBody>
          </p:sp>
          <p:grpSp>
            <p:nvGrpSpPr>
              <p:cNvPr id="262" name="组合 261"/>
              <p:cNvGrpSpPr/>
              <p:nvPr/>
            </p:nvGrpSpPr>
            <p:grpSpPr>
              <a:xfrm>
                <a:off x="1349402" y="-1317557"/>
                <a:ext cx="558599" cy="569352"/>
                <a:chOff x="5628559" y="1309873"/>
                <a:chExt cx="932400" cy="950349"/>
              </a:xfrm>
            </p:grpSpPr>
            <p:sp>
              <p:nvSpPr>
                <p:cNvPr id="272" name="圆角矩形 271"/>
                <p:cNvSpPr>
                  <a:spLocks noChangeAspect="1"/>
                </p:cNvSpPr>
                <p:nvPr/>
              </p:nvSpPr>
              <p:spPr>
                <a:xfrm>
                  <a:off x="5628559" y="1327822"/>
                  <a:ext cx="932400" cy="9324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pic>
              <p:nvPicPr>
                <p:cNvPr id="273" name="图片 22" descr="图片 22"/>
                <p:cNvPicPr>
                  <a:picLocks noChangeAspect="1"/>
                </p:cNvPicPr>
                <p:nvPr/>
              </p:nvPicPr>
              <p:blipFill rotWithShape="1">
                <a:blip r:embed="rId14" cstate="print"/>
                <a:srcRect l="-1499" b="-6283"/>
                <a:stretch>
                  <a:fillRect/>
                </a:stretch>
              </p:blipFill>
              <p:spPr>
                <a:xfrm>
                  <a:off x="5644818" y="1309873"/>
                  <a:ext cx="882609" cy="932400"/>
                </a:xfrm>
                <a:prstGeom prst="ellipse">
                  <a:avLst/>
                </a:prstGeom>
                <a:ln w="12700" cap="flat">
                  <a:noFill/>
                  <a:miter lim="400000"/>
                  <a:headEnd/>
                  <a:tailEnd/>
                </a:ln>
                <a:effectLst/>
              </p:spPr>
            </p:pic>
          </p:grpSp>
        </p:grpSp>
        <p:grpSp>
          <p:nvGrpSpPr>
            <p:cNvPr id="12" name="组合 11"/>
            <p:cNvGrpSpPr/>
            <p:nvPr/>
          </p:nvGrpSpPr>
          <p:grpSpPr>
            <a:xfrm>
              <a:off x="2408691" y="-1391477"/>
              <a:ext cx="717192" cy="717192"/>
              <a:chOff x="2220488" y="-1391477"/>
              <a:chExt cx="717192" cy="717192"/>
            </a:xfrm>
          </p:grpSpPr>
          <p:sp>
            <p:nvSpPr>
              <p:cNvPr id="258" name="Oval 4"/>
              <p:cNvSpPr/>
              <p:nvPr/>
            </p:nvSpPr>
            <p:spPr>
              <a:xfrm>
                <a:off x="2220488" y="-1391477"/>
                <a:ext cx="717192" cy="717192"/>
              </a:xfrm>
              <a:prstGeom prst="ellipse">
                <a:avLst/>
              </a:prstGeom>
              <a:no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lnSpc>
                    <a:spcPct val="120000"/>
                  </a:lnSpc>
                  <a:spcBef>
                    <a:spcPts val="1000"/>
                  </a:spcBef>
                  <a:spcAft>
                    <a:spcPts val="0"/>
                  </a:spcAft>
                  <a:defRPr/>
                </a:pPr>
                <a:endParaRPr lang="en-US" sz="1200">
                  <a:solidFill>
                    <a:schemeClr val="tx1">
                      <a:alpha val="70000"/>
                    </a:schemeClr>
                  </a:solidFill>
                  <a:latin typeface="+mj-lt"/>
                </a:endParaRPr>
              </a:p>
            </p:txBody>
          </p:sp>
          <p:pic>
            <p:nvPicPr>
              <p:cNvPr id="263" name="Picture 4"/>
              <p:cNvPicPr>
                <a:picLocks noChangeAspect="1" noChangeArrowheads="1"/>
              </p:cNvPicPr>
              <p:nvPr/>
            </p:nvPicPr>
            <p:blipFill rotWithShape="1">
              <a:blip r:embed="rId15" cstate="print"/>
              <a:srcRect/>
              <a:stretch>
                <a:fillRect/>
              </a:stretch>
            </p:blipFill>
            <p:spPr bwMode="auto">
              <a:xfrm>
                <a:off x="2299846" y="-1313259"/>
                <a:ext cx="560756" cy="560756"/>
              </a:xfrm>
              <a:prstGeom prst="roundRect">
                <a:avLst>
                  <a:gd name="adj" fmla="val 50000"/>
                </a:avLst>
              </a:prstGeom>
              <a:noFill/>
            </p:spPr>
          </p:pic>
        </p:grpSp>
        <p:grpSp>
          <p:nvGrpSpPr>
            <p:cNvPr id="10" name="组合 9"/>
            <p:cNvGrpSpPr/>
            <p:nvPr/>
          </p:nvGrpSpPr>
          <p:grpSpPr>
            <a:xfrm>
              <a:off x="3558726" y="-1391477"/>
              <a:ext cx="717192" cy="717192"/>
              <a:chOff x="3182320" y="-1391477"/>
              <a:chExt cx="717192" cy="717192"/>
            </a:xfrm>
          </p:grpSpPr>
          <p:sp>
            <p:nvSpPr>
              <p:cNvPr id="259" name="Oval 5"/>
              <p:cNvSpPr/>
              <p:nvPr/>
            </p:nvSpPr>
            <p:spPr>
              <a:xfrm>
                <a:off x="3182320" y="-1391477"/>
                <a:ext cx="717192" cy="717192"/>
              </a:xfrm>
              <a:prstGeom prst="ellipse">
                <a:avLst/>
              </a:prstGeom>
              <a:no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lnSpc>
                    <a:spcPct val="120000"/>
                  </a:lnSpc>
                  <a:spcBef>
                    <a:spcPts val="1000"/>
                  </a:spcBef>
                  <a:spcAft>
                    <a:spcPts val="0"/>
                  </a:spcAft>
                  <a:defRPr/>
                </a:pPr>
                <a:endParaRPr lang="en-US" sz="1200">
                  <a:solidFill>
                    <a:schemeClr val="tx1">
                      <a:alpha val="70000"/>
                    </a:schemeClr>
                  </a:solidFill>
                  <a:latin typeface="+mj-lt"/>
                </a:endParaRPr>
              </a:p>
            </p:txBody>
          </p:sp>
          <p:grpSp>
            <p:nvGrpSpPr>
              <p:cNvPr id="265" name="组合 264"/>
              <p:cNvGrpSpPr/>
              <p:nvPr/>
            </p:nvGrpSpPr>
            <p:grpSpPr>
              <a:xfrm>
                <a:off x="3264546" y="-1312180"/>
                <a:ext cx="558844" cy="558599"/>
                <a:chOff x="9092216" y="1351953"/>
                <a:chExt cx="932809" cy="932400"/>
              </a:xfrm>
            </p:grpSpPr>
            <p:sp>
              <p:nvSpPr>
                <p:cNvPr id="270" name="圆角矩形 269"/>
                <p:cNvSpPr>
                  <a:spLocks noChangeAspect="1"/>
                </p:cNvSpPr>
                <p:nvPr/>
              </p:nvSpPr>
              <p:spPr>
                <a:xfrm>
                  <a:off x="9092625" y="1351953"/>
                  <a:ext cx="932400" cy="9324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pic>
              <p:nvPicPr>
                <p:cNvPr id="271" name="图片 270" descr="卡通人物&#10;&#10;描述已自动生成"/>
                <p:cNvPicPr>
                  <a:picLocks noChangeAspect="1"/>
                </p:cNvPicPr>
                <p:nvPr/>
              </p:nvPicPr>
              <p:blipFill rotWithShape="1">
                <a:blip r:embed="rId16" cstate="print"/>
                <a:srcRect l="-44" t="-51225" b="-62926"/>
                <a:stretch>
                  <a:fillRect/>
                </a:stretch>
              </p:blipFill>
              <p:spPr>
                <a:xfrm>
                  <a:off x="9092216" y="1351953"/>
                  <a:ext cx="932808" cy="916251"/>
                </a:xfrm>
                <a:prstGeom prst="ellipse">
                  <a:avLst/>
                </a:prstGeom>
              </p:spPr>
            </p:pic>
          </p:grpSp>
        </p:grpSp>
        <p:grpSp>
          <p:nvGrpSpPr>
            <p:cNvPr id="11" name="组合 10"/>
            <p:cNvGrpSpPr/>
            <p:nvPr/>
          </p:nvGrpSpPr>
          <p:grpSpPr>
            <a:xfrm>
              <a:off x="4708762" y="-1391477"/>
              <a:ext cx="717192" cy="717192"/>
              <a:chOff x="4708762" y="-1391477"/>
              <a:chExt cx="717192" cy="717192"/>
            </a:xfrm>
          </p:grpSpPr>
          <p:sp>
            <p:nvSpPr>
              <p:cNvPr id="261" name="Oval 6"/>
              <p:cNvSpPr/>
              <p:nvPr/>
            </p:nvSpPr>
            <p:spPr>
              <a:xfrm>
                <a:off x="4708762" y="-1391477"/>
                <a:ext cx="717192" cy="717192"/>
              </a:xfrm>
              <a:prstGeom prst="ellipse">
                <a:avLst/>
              </a:prstGeom>
              <a:no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lnSpc>
                    <a:spcPct val="120000"/>
                  </a:lnSpc>
                  <a:spcBef>
                    <a:spcPts val="1000"/>
                  </a:spcBef>
                  <a:spcAft>
                    <a:spcPts val="0"/>
                  </a:spcAft>
                  <a:defRPr/>
                </a:pPr>
                <a:endParaRPr lang="en-US" sz="1200">
                  <a:solidFill>
                    <a:schemeClr val="tx1">
                      <a:alpha val="70000"/>
                    </a:schemeClr>
                  </a:solidFill>
                  <a:latin typeface="+mj-lt"/>
                </a:endParaRPr>
              </a:p>
            </p:txBody>
          </p:sp>
          <p:grpSp>
            <p:nvGrpSpPr>
              <p:cNvPr id="266" name="组合 265"/>
              <p:cNvGrpSpPr/>
              <p:nvPr/>
            </p:nvGrpSpPr>
            <p:grpSpPr>
              <a:xfrm>
                <a:off x="4791443" y="-1312180"/>
                <a:ext cx="558599" cy="558599"/>
                <a:chOff x="10866035" y="1343420"/>
                <a:chExt cx="932400" cy="932400"/>
              </a:xfrm>
            </p:grpSpPr>
            <p:sp>
              <p:nvSpPr>
                <p:cNvPr id="267" name="圆角矩形 266"/>
                <p:cNvSpPr>
                  <a:spLocks noChangeAspect="1"/>
                </p:cNvSpPr>
                <p:nvPr/>
              </p:nvSpPr>
              <p:spPr>
                <a:xfrm>
                  <a:off x="10866035" y="1343420"/>
                  <a:ext cx="932400" cy="9324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pic>
              <p:nvPicPr>
                <p:cNvPr id="269" name="图片 268"/>
                <p:cNvPicPr>
                  <a:picLocks noChangeAspect="1"/>
                </p:cNvPicPr>
                <p:nvPr/>
              </p:nvPicPr>
              <p:blipFill>
                <a:blip r:embed="rId17" cstate="print"/>
                <a:stretch>
                  <a:fillRect/>
                </a:stretch>
              </p:blipFill>
              <p:spPr>
                <a:xfrm>
                  <a:off x="10915847" y="1596508"/>
                  <a:ext cx="832777" cy="393927"/>
                </a:xfrm>
                <a:prstGeom prst="rect">
                  <a:avLst/>
                </a:prstGeom>
              </p:spPr>
            </p:pic>
          </p:grpSp>
        </p:grpSp>
        <p:sp>
          <p:nvSpPr>
            <p:cNvPr id="274" name="三角形 273"/>
            <p:cNvSpPr>
              <a:spLocks noChangeAspect="1"/>
            </p:cNvSpPr>
            <p:nvPr/>
          </p:nvSpPr>
          <p:spPr>
            <a:xfrm rot="5400000">
              <a:off x="2093419" y="-1085524"/>
              <a:ext cx="193760" cy="144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sp>
          <p:nvSpPr>
            <p:cNvPr id="278" name="三角形 277"/>
            <p:cNvSpPr>
              <a:spLocks noChangeAspect="1"/>
            </p:cNvSpPr>
            <p:nvPr/>
          </p:nvSpPr>
          <p:spPr>
            <a:xfrm rot="5400000">
              <a:off x="3261819" y="-1085524"/>
              <a:ext cx="193760" cy="144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sp>
          <p:nvSpPr>
            <p:cNvPr id="281" name="三角形 280"/>
            <p:cNvSpPr>
              <a:spLocks noChangeAspect="1"/>
            </p:cNvSpPr>
            <p:nvPr/>
          </p:nvSpPr>
          <p:spPr>
            <a:xfrm rot="5400000">
              <a:off x="4399739" y="-1085524"/>
              <a:ext cx="193760" cy="144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p:nvPr/>
        </p:nvSpPr>
        <p:spPr>
          <a:xfrm>
            <a:off x="619520" y="0"/>
            <a:ext cx="1777674" cy="978523"/>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bg2">
                    <a:lumMod val="10000"/>
                  </a:schemeClr>
                </a:solidFill>
                <a:latin typeface="+mj-lt"/>
                <a:ea typeface="+mj-ea"/>
                <a:cs typeface="+mj-cs"/>
              </a:defRPr>
            </a:lvl1pPr>
          </a:lstStyle>
          <a:p>
            <a:pPr>
              <a:lnSpc>
                <a:spcPts val="4320"/>
              </a:lnSpc>
            </a:pPr>
            <a:r>
              <a:rPr lang="zh-CN" altLang="en-US" sz="2900" b="1">
                <a:solidFill>
                  <a:schemeClr val="tx1"/>
                </a:solidFill>
                <a:latin typeface="微软雅黑" panose="020B0503020204020204" pitchFamily="34" charset="-122"/>
                <a:ea typeface="微软雅黑" panose="020B0503020204020204" pitchFamily="34" charset="-122"/>
              </a:rPr>
              <a:t>社会荣誉</a:t>
            </a:r>
            <a:endParaRPr lang="en-US" altLang="zh-CN" sz="2900" b="1">
              <a:solidFill>
                <a:srgbClr val="2351B4"/>
              </a:solidFill>
            </a:endParaRPr>
          </a:p>
        </p:txBody>
      </p:sp>
      <p:sp>
        <p:nvSpPr>
          <p:cNvPr id="2" name="文本框 1"/>
          <p:cNvSpPr txBox="1"/>
          <p:nvPr/>
        </p:nvSpPr>
        <p:spPr>
          <a:xfrm>
            <a:off x="8134101" y="1110984"/>
            <a:ext cx="3647152" cy="4821641"/>
          </a:xfrm>
          <a:prstGeom prst="rect">
            <a:avLst/>
          </a:prstGeom>
          <a:noFill/>
        </p:spPr>
        <p:txBody>
          <a:bodyPr wrap="none" rtlCol="0" anchor="t">
            <a:spAutoFit/>
          </a:bodyPr>
          <a:lstStyle/>
          <a:p>
            <a:pPr algn="l">
              <a:lnSpc>
                <a:spcPct val="250000"/>
              </a:lnSpc>
            </a:pPr>
            <a:r>
              <a:rPr lang="en-US" altLang="zh-CN" b="1">
                <a:solidFill>
                  <a:schemeClr val="tx1">
                    <a:lumMod val="90000"/>
                    <a:lumOff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CMMI</a:t>
            </a:r>
            <a:r>
              <a:rPr lang="zh-CN" altLang="en-US" b="1">
                <a:solidFill>
                  <a:schemeClr val="tx1">
                    <a:lumMod val="90000"/>
                    <a:lumOff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三级认证</a:t>
            </a:r>
            <a:endParaRPr lang="zh-CN" altLang="en-US" b="1">
              <a:solidFill>
                <a:schemeClr val="tx1">
                  <a:lumMod val="90000"/>
                  <a:lumOff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250000"/>
              </a:lnSpc>
            </a:pPr>
            <a:r>
              <a:rPr lang="zh-CN" altLang="en-US" b="1">
                <a:solidFill>
                  <a:schemeClr val="tx1">
                    <a:lumMod val="90000"/>
                    <a:lumOff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全国</a:t>
            </a:r>
            <a:r>
              <a:rPr lang="en-GB" altLang="zh-CN" b="1">
                <a:solidFill>
                  <a:schemeClr val="tx1">
                    <a:lumMod val="90000"/>
                    <a:lumOff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AAA</a:t>
            </a:r>
            <a:r>
              <a:rPr lang="zh-CN" altLang="en-US" b="1">
                <a:solidFill>
                  <a:schemeClr val="tx1">
                    <a:lumMod val="90000"/>
                    <a:lumOff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级信用单位认证</a:t>
            </a:r>
            <a:endParaRPr lang="en-US" altLang="zh-CN" b="1">
              <a:solidFill>
                <a:schemeClr val="tx1">
                  <a:lumMod val="90000"/>
                  <a:lumOff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250000"/>
              </a:lnSpc>
            </a:pPr>
            <a:r>
              <a:rPr lang="en-US" b="1">
                <a:solidFill>
                  <a:schemeClr val="tx1">
                    <a:lumMod val="90000"/>
                    <a:lumOff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ISO27001</a:t>
            </a:r>
            <a:r>
              <a:rPr b="1">
                <a:solidFill>
                  <a:schemeClr val="tx1">
                    <a:lumMod val="90000"/>
                    <a:lumOff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质量管理体</a:t>
            </a:r>
            <a:r>
              <a:rPr lang="zh-CN" altLang="en-US" b="1">
                <a:solidFill>
                  <a:schemeClr val="tx1">
                    <a:lumMod val="90000"/>
                    <a:lumOff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系</a:t>
            </a:r>
            <a:r>
              <a:rPr b="1">
                <a:solidFill>
                  <a:schemeClr val="tx1">
                    <a:lumMod val="90000"/>
                    <a:lumOff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认证</a:t>
            </a:r>
            <a:endParaRPr b="1">
              <a:solidFill>
                <a:schemeClr val="tx1">
                  <a:lumMod val="90000"/>
                  <a:lumOff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250000"/>
              </a:lnSpc>
            </a:pPr>
            <a:r>
              <a:rPr lang="en-US" b="1">
                <a:solidFill>
                  <a:schemeClr val="tx1">
                    <a:lumMod val="90000"/>
                    <a:lumOff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ISO9001</a:t>
            </a:r>
            <a:r>
              <a:rPr b="1">
                <a:solidFill>
                  <a:schemeClr val="tx1">
                    <a:lumMod val="90000"/>
                    <a:lumOff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信息安全管理体系认证</a:t>
            </a:r>
            <a:endParaRPr lang="en-US" b="1">
              <a:solidFill>
                <a:schemeClr val="tx1">
                  <a:lumMod val="90000"/>
                  <a:lumOff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250000"/>
              </a:lnSpc>
            </a:pPr>
            <a:r>
              <a:rPr lang="zh-CN" altLang="en-US" b="1">
                <a:solidFill>
                  <a:schemeClr val="tx1">
                    <a:lumMod val="90000"/>
                    <a:lumOff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中国支付清算协会</a:t>
            </a:r>
            <a:endParaRPr b="1">
              <a:solidFill>
                <a:schemeClr val="tx1">
                  <a:lumMod val="90000"/>
                  <a:lumOff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250000"/>
              </a:lnSpc>
            </a:pPr>
            <a:r>
              <a:rPr lang="zh-CN" b="1">
                <a:solidFill>
                  <a:schemeClr val="tx1">
                    <a:lumMod val="90000"/>
                    <a:lumOff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北京市</a:t>
            </a:r>
            <a:r>
              <a:rPr b="1">
                <a:solidFill>
                  <a:schemeClr val="tx1">
                    <a:lumMod val="90000"/>
                    <a:lumOff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高新技术企业认定</a:t>
            </a:r>
            <a:endParaRPr b="1">
              <a:solidFill>
                <a:schemeClr val="tx1">
                  <a:lumMod val="90000"/>
                  <a:lumOff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250000"/>
              </a:lnSpc>
            </a:pPr>
            <a:r>
              <a:rPr b="1">
                <a:solidFill>
                  <a:schemeClr val="tx1">
                    <a:lumMod val="90000"/>
                    <a:lumOff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公安部信息系统安</a:t>
            </a:r>
            <a:r>
              <a:rPr lang="zh-CN" altLang="en-US" b="1">
                <a:solidFill>
                  <a:schemeClr val="tx1">
                    <a:lumMod val="90000"/>
                    <a:lumOff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全三级等保认证</a:t>
            </a:r>
            <a:endParaRPr lang="zh-CN" altLang="en-US" b="1">
              <a:solidFill>
                <a:schemeClr val="tx1">
                  <a:lumMod val="90000"/>
                  <a:lumOff val="1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燕尾形 6"/>
          <p:cNvSpPr/>
          <p:nvPr/>
        </p:nvSpPr>
        <p:spPr>
          <a:xfrm rot="16200000">
            <a:off x="3948544" y="3940984"/>
            <a:ext cx="6080300" cy="155381"/>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solidFill>
                <a:schemeClr val="tx1"/>
              </a:solidFill>
              <a:latin typeface="+mj-ea"/>
              <a:ea typeface="+mj-ea"/>
            </a:endParaRPr>
          </a:p>
        </p:txBody>
      </p:sp>
      <p:grpSp>
        <p:nvGrpSpPr>
          <p:cNvPr id="36" name="组合 35"/>
          <p:cNvGrpSpPr/>
          <p:nvPr/>
        </p:nvGrpSpPr>
        <p:grpSpPr>
          <a:xfrm>
            <a:off x="465177" y="1785134"/>
            <a:ext cx="5903008" cy="3989032"/>
            <a:chOff x="579476" y="1828071"/>
            <a:chExt cx="5903008" cy="3989032"/>
          </a:xfrm>
        </p:grpSpPr>
        <p:sp>
          <p:nvSpPr>
            <p:cNvPr id="35" name="椭圆 34"/>
            <p:cNvSpPr/>
            <p:nvPr/>
          </p:nvSpPr>
          <p:spPr>
            <a:xfrm>
              <a:off x="579476" y="4673937"/>
              <a:ext cx="5883304" cy="1143166"/>
            </a:xfrm>
            <a:prstGeom prst="ellipse">
              <a:avLst/>
            </a:prstGeom>
            <a:solidFill>
              <a:schemeClr val="accent4">
                <a:alpha val="28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pic>
          <p:nvPicPr>
            <p:cNvPr id="34" name="图片 33" descr="文本, 信件&#10;&#10;描述已自动生成"/>
            <p:cNvPicPr>
              <a:picLocks noChangeAspect="1"/>
            </p:cNvPicPr>
            <p:nvPr/>
          </p:nvPicPr>
          <p:blipFill>
            <a:blip r:embed="rId1" cstate="print">
              <a:extLst>
                <a:ext uri="{BEBA8EAE-BF5A-486C-A8C5-ECC9F3942E4B}">
                  <a14:imgProps xmlns:a14="http://schemas.microsoft.com/office/drawing/2010/main">
                    <a14:imgLayer r:embed="rId2">
                      <a14:imgEffect>
                        <a14:brightnessContrast bright="-7000"/>
                      </a14:imgEffect>
                    </a14:imgLayer>
                  </a14:imgProps>
                </a:ext>
              </a:extLst>
            </a:blip>
            <a:stretch>
              <a:fillRect/>
            </a:stretch>
          </p:blipFill>
          <p:spPr>
            <a:xfrm>
              <a:off x="1113873" y="2469994"/>
              <a:ext cx="2482730" cy="1591078"/>
            </a:xfrm>
            <a:prstGeom prst="rect">
              <a:avLst/>
            </a:prstGeom>
            <a:effectLst>
              <a:outerShdw blurRad="165100" dist="38100" dir="16200000" sx="103000" sy="103000" rotWithShape="0">
                <a:prstClr val="black">
                  <a:alpha val="9000"/>
                </a:prstClr>
              </a:outerShdw>
            </a:effectLst>
            <a:scene3d>
              <a:camera prst="orthographicFront"/>
              <a:lightRig rig="threePt" dir="t"/>
            </a:scene3d>
            <a:sp3d>
              <a:bevelT w="44450" h="50800" prst="angle"/>
            </a:sp3d>
          </p:spPr>
        </p:pic>
        <p:pic>
          <p:nvPicPr>
            <p:cNvPr id="27" name="图片 26" descr="手机屏幕截图&#10;&#10;中度可信度描述已自动生成"/>
            <p:cNvPicPr>
              <a:picLocks noChangeAspect="1"/>
            </p:cNvPicPr>
            <p:nvPr/>
          </p:nvPicPr>
          <p:blipFill>
            <a:blip r:embed="rId3" cstate="print">
              <a:extLst>
                <a:ext uri="{BEBA8EAE-BF5A-486C-A8C5-ECC9F3942E4B}">
                  <a14:imgProps xmlns:a14="http://schemas.microsoft.com/office/drawing/2010/main">
                    <a14:imgLayer r:embed="rId4">
                      <a14:imgEffect>
                        <a14:brightnessContrast bright="-7000"/>
                      </a14:imgEffect>
                    </a14:imgLayer>
                  </a14:imgProps>
                </a:ext>
              </a:extLst>
            </a:blip>
            <a:stretch>
              <a:fillRect/>
            </a:stretch>
          </p:blipFill>
          <p:spPr>
            <a:xfrm>
              <a:off x="3553100" y="1828071"/>
              <a:ext cx="1450361" cy="2095236"/>
            </a:xfrm>
            <a:prstGeom prst="rect">
              <a:avLst/>
            </a:prstGeom>
            <a:ln>
              <a:noFill/>
            </a:ln>
            <a:effectLst>
              <a:outerShdw blurRad="292100" dist="38100" dir="10800000" sx="103000" sy="103000" algn="r" rotWithShape="0">
                <a:prstClr val="black">
                  <a:alpha val="12000"/>
                </a:prstClr>
              </a:outerShdw>
            </a:effectLst>
            <a:scene3d>
              <a:camera prst="orthographicFront"/>
              <a:lightRig rig="threePt" dir="t"/>
            </a:scene3d>
            <a:sp3d>
              <a:bevelT prst="angle"/>
            </a:sp3d>
          </p:spPr>
        </p:pic>
        <p:pic>
          <p:nvPicPr>
            <p:cNvPr id="46" name="图片 45"/>
            <p:cNvPicPr>
              <a:picLocks noChangeAspect="1"/>
            </p:cNvPicPr>
            <p:nvPr/>
          </p:nvPicPr>
          <p:blipFill>
            <a:blip r:embed="rId5" cstate="print"/>
            <a:stretch>
              <a:fillRect/>
            </a:stretch>
          </p:blipFill>
          <p:spPr>
            <a:xfrm>
              <a:off x="3519318" y="2610311"/>
              <a:ext cx="2228508" cy="1561662"/>
            </a:xfrm>
            <a:prstGeom prst="rect">
              <a:avLst/>
            </a:prstGeom>
            <a:ln>
              <a:solidFill>
                <a:schemeClr val="bg1"/>
              </a:solidFill>
            </a:ln>
            <a:effectLst>
              <a:outerShdw blurRad="266700" dist="38100" dir="13500000" sx="102000" sy="102000" algn="br" rotWithShape="0">
                <a:prstClr val="black">
                  <a:alpha val="12000"/>
                </a:prstClr>
              </a:outerShdw>
            </a:effectLst>
            <a:scene3d>
              <a:camera prst="orthographicFront"/>
              <a:lightRig rig="threePt" dir="t"/>
            </a:scene3d>
            <a:sp3d>
              <a:bevelT prst="angle"/>
            </a:sp3d>
          </p:spPr>
        </p:pic>
        <p:pic>
          <p:nvPicPr>
            <p:cNvPr id="4" name="图片 3" descr="文本&#10;&#10;描述已自动生成"/>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
                      </a14:imgEffect>
                    </a14:imgLayer>
                  </a14:imgProps>
                </a:ext>
              </a:extLst>
            </a:blip>
            <a:stretch>
              <a:fillRect/>
            </a:stretch>
          </p:blipFill>
          <p:spPr>
            <a:xfrm>
              <a:off x="2339599" y="2096500"/>
              <a:ext cx="1370450" cy="1938011"/>
            </a:xfrm>
            <a:prstGeom prst="rect">
              <a:avLst/>
            </a:prstGeom>
            <a:ln>
              <a:solidFill>
                <a:schemeClr val="bg1"/>
              </a:solidFill>
            </a:ln>
            <a:effectLst>
              <a:outerShdw blurRad="165100" dist="38100" dir="18900000" sx="102000" sy="102000" algn="bl" rotWithShape="0">
                <a:prstClr val="black">
                  <a:alpha val="12000"/>
                </a:prstClr>
              </a:outerShdw>
            </a:effectLst>
            <a:scene3d>
              <a:camera prst="orthographicFront"/>
              <a:lightRig rig="threePt" dir="t"/>
            </a:scene3d>
            <a:sp3d>
              <a:bevelT w="50800" prst="angle"/>
            </a:sp3d>
          </p:spPr>
        </p:pic>
        <p:pic>
          <p:nvPicPr>
            <p:cNvPr id="59" name="图片 27" descr="图片 27"/>
            <p:cNvPicPr>
              <a:picLocks noChangeAspect="1"/>
            </p:cNvPicPr>
            <p:nvPr/>
          </p:nvPicPr>
          <p:blipFill>
            <a:blip r:embed="rId8"/>
            <a:stretch>
              <a:fillRect/>
            </a:stretch>
          </p:blipFill>
          <p:spPr>
            <a:xfrm>
              <a:off x="2078046" y="3118225"/>
              <a:ext cx="2188382" cy="1544743"/>
            </a:xfrm>
            <a:prstGeom prst="rect">
              <a:avLst/>
            </a:prstGeom>
            <a:ln w="12700" cap="flat">
              <a:solidFill>
                <a:schemeClr val="bg1"/>
              </a:solidFill>
              <a:miter lim="400000"/>
              <a:headEnd/>
              <a:tailEnd/>
            </a:ln>
            <a:effectLst>
              <a:outerShdw blurRad="228600" dist="139700" dir="18900000" algn="bl" rotWithShape="0">
                <a:prstClr val="black">
                  <a:alpha val="11000"/>
                </a:prstClr>
              </a:outerShdw>
            </a:effectLst>
            <a:scene3d>
              <a:camera prst="orthographicFront"/>
              <a:lightRig rig="threePt" dir="t"/>
            </a:scene3d>
            <a:sp3d>
              <a:bevelT w="165100" prst="coolSlant"/>
            </a:sp3d>
          </p:spPr>
        </p:pic>
        <p:pic>
          <p:nvPicPr>
            <p:cNvPr id="9" name="图片 8" descr="文本&#10;&#10;描述已自动生成"/>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3000"/>
                      </a14:imgEffect>
                    </a14:imgLayer>
                  </a14:imgProps>
                </a:ext>
              </a:extLst>
            </a:blip>
            <a:stretch>
              <a:fillRect/>
            </a:stretch>
          </p:blipFill>
          <p:spPr>
            <a:xfrm>
              <a:off x="4447042" y="3649572"/>
              <a:ext cx="2035442" cy="1440171"/>
            </a:xfrm>
            <a:prstGeom prst="rect">
              <a:avLst/>
            </a:prstGeom>
            <a:effectLst>
              <a:outerShdw blurRad="254000" dist="38100" dir="13500000" sx="102000" sy="102000" algn="br" rotWithShape="0">
                <a:prstClr val="black">
                  <a:alpha val="14000"/>
                </a:prstClr>
              </a:outerShdw>
            </a:effectLst>
            <a:scene3d>
              <a:camera prst="orthographicFront"/>
              <a:lightRig rig="threePt" dir="t"/>
            </a:scene3d>
            <a:sp3d>
              <a:bevelT prst="angle"/>
            </a:sp3d>
          </p:spPr>
        </p:pic>
        <p:pic>
          <p:nvPicPr>
            <p:cNvPr id="49" name="图片 48"/>
            <p:cNvPicPr>
              <a:picLocks noChangeAspect="1"/>
            </p:cNvPicPr>
            <p:nvPr/>
          </p:nvPicPr>
          <p:blipFill>
            <a:blip r:embed="rId11" cstate="print"/>
            <a:stretch>
              <a:fillRect/>
            </a:stretch>
          </p:blipFill>
          <p:spPr>
            <a:xfrm>
              <a:off x="2758826" y="4099835"/>
              <a:ext cx="1957700" cy="1468274"/>
            </a:xfrm>
            <a:prstGeom prst="rect">
              <a:avLst/>
            </a:prstGeom>
            <a:ln>
              <a:solidFill>
                <a:schemeClr val="bg1"/>
              </a:solidFill>
            </a:ln>
            <a:effectLst>
              <a:outerShdw blurRad="165100" dist="50800" dir="16200000" sx="103000" sy="103000" rotWithShape="0">
                <a:prstClr val="black">
                  <a:alpha val="19000"/>
                </a:prstClr>
              </a:outerShdw>
            </a:effectLst>
            <a:scene3d>
              <a:camera prst="orthographicFront"/>
              <a:lightRig rig="threePt" dir="t"/>
            </a:scene3d>
            <a:sp3d>
              <a:bevelT prst="angle"/>
            </a:sp3d>
          </p:spPr>
        </p:pic>
      </p:grpSp>
      <p:cxnSp>
        <p:nvCxnSpPr>
          <p:cNvPr id="80" name="Straight Connector 8"/>
          <p:cNvCxnSpPr/>
          <p:nvPr/>
        </p:nvCxnSpPr>
        <p:spPr>
          <a:xfrm>
            <a:off x="7066385" y="1898414"/>
            <a:ext cx="5125615"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
          <p:cNvCxnSpPr/>
          <p:nvPr/>
        </p:nvCxnSpPr>
        <p:spPr>
          <a:xfrm>
            <a:off x="7066385" y="2593260"/>
            <a:ext cx="5125615"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
          <p:cNvCxnSpPr/>
          <p:nvPr/>
        </p:nvCxnSpPr>
        <p:spPr>
          <a:xfrm>
            <a:off x="7066385" y="3982952"/>
            <a:ext cx="5125615"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
          <p:cNvCxnSpPr/>
          <p:nvPr/>
        </p:nvCxnSpPr>
        <p:spPr>
          <a:xfrm>
            <a:off x="7066385" y="4677798"/>
            <a:ext cx="5125615"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
          <p:cNvCxnSpPr/>
          <p:nvPr/>
        </p:nvCxnSpPr>
        <p:spPr>
          <a:xfrm>
            <a:off x="7066385" y="5372645"/>
            <a:ext cx="5125615"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266023" y="306109"/>
            <a:ext cx="2826415" cy="470257"/>
          </a:xfrm>
          <a:prstGeom prst="rect">
            <a:avLst/>
          </a:prstGeom>
        </p:spPr>
        <p:txBody>
          <a:bodyPr vert="horz" lIns="91440" tIns="45720" rIns="91440" bIns="45720" rtlCol="0" anchor="ctr">
            <a:normAutofit fontScale="25000" lnSpcReduction="20000"/>
          </a:bodyPr>
          <a:lstStyle/>
          <a:p>
            <a:pPr>
              <a:lnSpc>
                <a:spcPts val="3280"/>
              </a:lnSpc>
              <a:spcBef>
                <a:spcPct val="0"/>
              </a:spcBef>
            </a:pPr>
            <a:r>
              <a:rPr lang="zh-CN" altLang="en-US" sz="2000" b="1">
                <a:gradFill>
                  <a:gsLst>
                    <a:gs pos="0">
                      <a:srgbClr val="46C484"/>
                    </a:gs>
                    <a:gs pos="100000">
                      <a:srgbClr val="2351B4"/>
                    </a:gs>
                  </a:gsLst>
                  <a:lin ang="10800000" scaled="1"/>
                </a:gradFill>
                <a:latin typeface="微软雅黑" panose="020B0503020204020204" pitchFamily="34" charset="-122"/>
                <a:ea typeface="微软雅黑" panose="020B0503020204020204" pitchFamily="34" charset="-122"/>
                <a:cs typeface="+mj-cs"/>
              </a:rPr>
              <a:t> 荣获国家各类专业资质</a:t>
            </a:r>
            <a:endParaRPr lang="zh-CN" altLang="en-US" sz="2000" b="1">
              <a:gradFill>
                <a:gsLst>
                  <a:gs pos="0">
                    <a:srgbClr val="46C484"/>
                  </a:gs>
                  <a:gs pos="100000">
                    <a:srgbClr val="2351B4"/>
                  </a:gs>
                </a:gsLst>
                <a:lin ang="10800000" scaled="1"/>
              </a:gradFill>
              <a:latin typeface="微软雅黑" panose="020B0503020204020204" pitchFamily="34" charset="-122"/>
              <a:ea typeface="微软雅黑" panose="020B0503020204020204" pitchFamily="34" charset="-122"/>
              <a:cs typeface="+mj-cs"/>
            </a:endParaRPr>
          </a:p>
        </p:txBody>
      </p:sp>
      <p:cxnSp>
        <p:nvCxnSpPr>
          <p:cNvPr id="26" name="Straight Connector 8"/>
          <p:cNvCxnSpPr/>
          <p:nvPr/>
        </p:nvCxnSpPr>
        <p:spPr>
          <a:xfrm>
            <a:off x="7066385" y="3288106"/>
            <a:ext cx="5125615"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pic>
        <p:nvPicPr>
          <p:cNvPr id="10" name="图片 9" descr="文本&#10;&#10;描述已自动生成"/>
          <p:cNvPicPr>
            <a:picLocks noChangeAspect="1"/>
          </p:cNvPicPr>
          <p:nvPr/>
        </p:nvPicPr>
        <p:blipFill>
          <a:blip r:embed="rId12" cstate="print"/>
          <a:stretch>
            <a:fillRect/>
          </a:stretch>
        </p:blipFill>
        <p:spPr>
          <a:xfrm>
            <a:off x="635443" y="3755272"/>
            <a:ext cx="1996134" cy="1417442"/>
          </a:xfrm>
          <a:prstGeom prst="rect">
            <a:avLst/>
          </a:prstGeom>
          <a:effectLst>
            <a:outerShdw blurRad="274823" dist="20444" dir="18900000" algn="bl" rotWithShape="0">
              <a:prstClr val="black">
                <a:alpha val="40000"/>
              </a:prstClr>
            </a:outerShdw>
          </a:effectLst>
          <a:scene3d>
            <a:camera prst="orthographicFront"/>
            <a:lightRig rig="threePt" dir="t"/>
          </a:scene3d>
          <a:sp3d>
            <a:bevelT prst="angle"/>
          </a:sp3d>
        </p:spPr>
      </p:pic>
      <p:pic>
        <p:nvPicPr>
          <p:cNvPr id="39" name="Picture 4"/>
          <p:cNvPicPr>
            <a:picLocks noChangeAspect="1"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7331637" y="1384610"/>
            <a:ext cx="651950" cy="434633"/>
          </a:xfrm>
          <a:prstGeom prst="rect">
            <a:avLst/>
          </a:prstGeom>
          <a:noFill/>
          <a:extLst>
            <a:ext uri="{909E8E84-426E-40DD-AFC4-6F175D3DCCD1}">
              <a14:hiddenFill xmlns:a14="http://schemas.microsoft.com/office/drawing/2010/main">
                <a:solidFill>
                  <a:srgbClr val="FFFFFF"/>
                </a:solidFill>
              </a14:hiddenFill>
            </a:ext>
          </a:extLst>
        </p:spPr>
      </p:pic>
      <p:pic>
        <p:nvPicPr>
          <p:cNvPr id="40" name="图片 39"/>
          <p:cNvPicPr>
            <a:picLocks noChangeAspect="1"/>
          </p:cNvPicPr>
          <p:nvPr/>
        </p:nvPicPr>
        <p:blipFill rotWithShape="1">
          <a:blip r:embed="rId14" cstate="print">
            <a:clrChange>
              <a:clrFrom>
                <a:srgbClr val="FFFFFF"/>
              </a:clrFrom>
              <a:clrTo>
                <a:srgbClr val="FFFFFF">
                  <a:alpha val="0"/>
                </a:srgbClr>
              </a:clrTo>
            </a:clrChange>
          </a:blip>
          <a:srcRect/>
          <a:stretch>
            <a:fillRect/>
          </a:stretch>
        </p:blipFill>
        <p:spPr>
          <a:xfrm>
            <a:off x="7365577" y="2041476"/>
            <a:ext cx="568830" cy="506388"/>
          </a:xfrm>
          <a:prstGeom prst="rect">
            <a:avLst/>
          </a:prstGeom>
        </p:spPr>
      </p:pic>
      <p:pic>
        <p:nvPicPr>
          <p:cNvPr id="41" name="图片 30" descr="图片 30"/>
          <p:cNvPicPr>
            <a:picLocks noChangeAspect="1"/>
          </p:cNvPicPr>
          <p:nvPr/>
        </p:nvPicPr>
        <p:blipFill rotWithShape="1">
          <a:blip r:embed="rId15" cstate="print"/>
          <a:srcRect/>
          <a:stretch>
            <a:fillRect/>
          </a:stretch>
        </p:blipFill>
        <p:spPr>
          <a:xfrm>
            <a:off x="7439685" y="2776059"/>
            <a:ext cx="398780" cy="398780"/>
          </a:xfrm>
          <a:prstGeom prst="ellipse">
            <a:avLst/>
          </a:prstGeom>
          <a:ln w="12700" cap="flat">
            <a:noFill/>
            <a:miter lim="400000"/>
            <a:headEnd/>
            <a:tailEnd/>
          </a:ln>
          <a:effectLst/>
        </p:spPr>
      </p:pic>
      <p:pic>
        <p:nvPicPr>
          <p:cNvPr id="42" name="图片 3" descr="图片 3"/>
          <p:cNvPicPr>
            <a:picLocks noChangeAspect="1"/>
          </p:cNvPicPr>
          <p:nvPr/>
        </p:nvPicPr>
        <p:blipFill rotWithShape="1">
          <a:blip r:embed="rId16" cstate="print"/>
          <a:srcRect b="-766"/>
          <a:stretch>
            <a:fillRect/>
          </a:stretch>
        </p:blipFill>
        <p:spPr>
          <a:xfrm>
            <a:off x="7439685" y="3448879"/>
            <a:ext cx="398780" cy="398780"/>
          </a:xfrm>
          <a:prstGeom prst="ellipse">
            <a:avLst/>
          </a:prstGeom>
          <a:ln w="12700" cap="flat">
            <a:noFill/>
            <a:miter lim="400000"/>
            <a:headEnd/>
            <a:tailEnd/>
          </a:ln>
          <a:effectLst/>
        </p:spPr>
      </p:pic>
      <p:pic>
        <p:nvPicPr>
          <p:cNvPr id="43" name="图片 42" descr="文本&#10;&#10;描述已自动生成"/>
          <p:cNvPicPr>
            <a:picLocks noChangeAspect="1"/>
          </p:cNvPicPr>
          <p:nvPr/>
        </p:nvPicPr>
        <p:blipFill rotWithShape="1">
          <a:blip r:embed="rId17"/>
          <a:srcRect/>
          <a:stretch>
            <a:fillRect/>
          </a:stretch>
        </p:blipFill>
        <p:spPr>
          <a:xfrm>
            <a:off x="7417914" y="4113706"/>
            <a:ext cx="493822" cy="506325"/>
          </a:xfrm>
          <a:prstGeom prst="rect">
            <a:avLst/>
          </a:prstGeom>
        </p:spPr>
      </p:pic>
      <p:pic>
        <p:nvPicPr>
          <p:cNvPr id="44" name="Picture 2"/>
          <p:cNvPicPr>
            <a:picLocks noChangeAspect="1" noChangeArrowheads="1"/>
          </p:cNvPicPr>
          <p:nvPr/>
        </p:nvPicPr>
        <p:blipFill rotWithShape="1">
          <a:blip r:embed="rId18" cstate="print">
            <a:clrChange>
              <a:clrFrom>
                <a:srgbClr val="FFFFFF"/>
              </a:clrFrom>
              <a:clrTo>
                <a:srgbClr val="FFFFFF">
                  <a:alpha val="0"/>
                </a:srgbClr>
              </a:clrTo>
            </a:clrChange>
          </a:blip>
          <a:srcRect/>
          <a:stretch>
            <a:fillRect/>
          </a:stretch>
        </p:blipFill>
        <p:spPr bwMode="auto">
          <a:xfrm>
            <a:off x="7363859" y="4735566"/>
            <a:ext cx="576184" cy="529646"/>
          </a:xfrm>
          <a:prstGeom prst="rect">
            <a:avLst/>
          </a:prstGeom>
          <a:noFill/>
          <a:extLst>
            <a:ext uri="{909E8E84-426E-40DD-AFC4-6F175D3DCCD1}">
              <a14:hiddenFill xmlns:a14="http://schemas.microsoft.com/office/drawing/2010/main">
                <a:solidFill>
                  <a:srgbClr val="FFFFFF"/>
                </a:solidFill>
              </a14:hiddenFill>
            </a:ext>
          </a:extLst>
        </p:spPr>
      </p:pic>
      <p:pic>
        <p:nvPicPr>
          <p:cNvPr id="45" name="图片 44"/>
          <p:cNvPicPr>
            <a:picLocks noChangeAspect="1"/>
          </p:cNvPicPr>
          <p:nvPr/>
        </p:nvPicPr>
        <p:blipFill>
          <a:blip r:embed="rId19">
            <a:clrChange>
              <a:clrFrom>
                <a:srgbClr val="081E47"/>
              </a:clrFrom>
              <a:clrTo>
                <a:srgbClr val="081E47">
                  <a:alpha val="0"/>
                </a:srgbClr>
              </a:clrTo>
            </a:clrChange>
          </a:blip>
          <a:stretch>
            <a:fillRect/>
          </a:stretch>
        </p:blipFill>
        <p:spPr>
          <a:xfrm>
            <a:off x="7464887" y="5543575"/>
            <a:ext cx="399876" cy="416483"/>
          </a:xfrm>
          <a:prstGeom prst="ellipse">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直线连接符 58"/>
          <p:cNvCxnSpPr/>
          <p:nvPr/>
        </p:nvCxnSpPr>
        <p:spPr>
          <a:xfrm>
            <a:off x="3774141" y="1313331"/>
            <a:ext cx="0" cy="1970434"/>
          </a:xfrm>
          <a:prstGeom prst="line">
            <a:avLst/>
          </a:prstGeom>
          <a:ln w="15875" cap="rnd">
            <a:solidFill>
              <a:schemeClr val="bg1">
                <a:lumMod val="85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50" name="直线连接符 49"/>
          <p:cNvCxnSpPr/>
          <p:nvPr/>
        </p:nvCxnSpPr>
        <p:spPr>
          <a:xfrm>
            <a:off x="9793755" y="1313331"/>
            <a:ext cx="0" cy="4589119"/>
          </a:xfrm>
          <a:prstGeom prst="line">
            <a:avLst/>
          </a:prstGeom>
          <a:ln w="15875" cap="rnd">
            <a:solidFill>
              <a:schemeClr val="bg1">
                <a:lumMod val="85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82" name="直线连接符 81"/>
          <p:cNvCxnSpPr/>
          <p:nvPr/>
        </p:nvCxnSpPr>
        <p:spPr>
          <a:xfrm>
            <a:off x="6682990" y="1313331"/>
            <a:ext cx="0" cy="1970434"/>
          </a:xfrm>
          <a:prstGeom prst="line">
            <a:avLst/>
          </a:prstGeom>
          <a:ln w="15875" cap="rnd">
            <a:solidFill>
              <a:schemeClr val="bg1">
                <a:lumMod val="85000"/>
              </a:schemeClr>
            </a:solidFill>
            <a:prstDash val="dash"/>
            <a:round/>
          </a:ln>
        </p:spPr>
        <p:style>
          <a:lnRef idx="1">
            <a:schemeClr val="accent1"/>
          </a:lnRef>
          <a:fillRef idx="0">
            <a:schemeClr val="accent1"/>
          </a:fillRef>
          <a:effectRef idx="0">
            <a:schemeClr val="accent1"/>
          </a:effectRef>
          <a:fontRef idx="minor">
            <a:schemeClr val="tx1"/>
          </a:fontRef>
        </p:style>
      </p:cxnSp>
      <p:pic>
        <p:nvPicPr>
          <p:cNvPr id="77" name="图片 76"/>
          <p:cNvPicPr>
            <a:picLocks noChangeAspect="1"/>
          </p:cNvPicPr>
          <p:nvPr/>
        </p:nvPicPr>
        <p:blipFill>
          <a:blip r:embed="rId1" cstate="print"/>
          <a:stretch>
            <a:fillRect/>
          </a:stretch>
        </p:blipFill>
        <p:spPr>
          <a:xfrm>
            <a:off x="2237653" y="2278577"/>
            <a:ext cx="484235" cy="1981500"/>
          </a:xfrm>
          <a:prstGeom prst="rect">
            <a:avLst/>
          </a:prstGeom>
          <a:effectLst>
            <a:outerShdw blurRad="76200" dir="13500000" sy="23000" kx="1200000" algn="br" rotWithShape="0">
              <a:prstClr val="black">
                <a:alpha val="20000"/>
              </a:prstClr>
            </a:outerShdw>
          </a:effectLst>
        </p:spPr>
      </p:pic>
      <p:sp>
        <p:nvSpPr>
          <p:cNvPr id="49" name="Title 1"/>
          <p:cNvSpPr txBox="1"/>
          <p:nvPr/>
        </p:nvSpPr>
        <p:spPr>
          <a:xfrm>
            <a:off x="601353" y="164348"/>
            <a:ext cx="2594030" cy="64641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bg2">
                    <a:lumMod val="10000"/>
                  </a:schemeClr>
                </a:solidFill>
                <a:latin typeface="+mj-lt"/>
                <a:ea typeface="+mj-ea"/>
                <a:cs typeface="+mj-cs"/>
              </a:defRPr>
            </a:lvl1pPr>
          </a:lstStyle>
          <a:p>
            <a:pPr>
              <a:lnSpc>
                <a:spcPts val="4320"/>
              </a:lnSpc>
            </a:pPr>
            <a:r>
              <a:rPr lang="zh-CN" altLang="en-US" sz="2900" b="1">
                <a:solidFill>
                  <a:schemeClr val="tx1">
                    <a:lumMod val="90000"/>
                    <a:lumOff val="10000"/>
                  </a:schemeClr>
                </a:solidFill>
                <a:latin typeface="微软雅黑" panose="020B0503020204020204" pitchFamily="34" charset="-122"/>
                <a:ea typeface="微软雅黑" panose="020B0503020204020204" pitchFamily="34" charset="-122"/>
              </a:rPr>
              <a:t>社会荣誉</a:t>
            </a:r>
            <a:endParaRPr lang="en-US" altLang="zh-CN" sz="2900" b="1">
              <a:solidFill>
                <a:srgbClr val="2351B4"/>
              </a:solidFill>
            </a:endParaRPr>
          </a:p>
        </p:txBody>
      </p:sp>
      <p:sp>
        <p:nvSpPr>
          <p:cNvPr id="4" name="矩形 3"/>
          <p:cNvSpPr/>
          <p:nvPr/>
        </p:nvSpPr>
        <p:spPr>
          <a:xfrm>
            <a:off x="9864413" y="2921280"/>
            <a:ext cx="1830646" cy="438582"/>
          </a:xfrm>
          <a:prstGeom prst="rect">
            <a:avLst/>
          </a:prstGeom>
        </p:spPr>
        <p:txBody>
          <a:bodyPr wrap="square">
            <a:spAutoFit/>
          </a:bodyPr>
          <a:lstStyle/>
          <a:p>
            <a:pPr lvl="0">
              <a:defRPr/>
            </a:pPr>
            <a:r>
              <a:rPr lang="zh-CN" altLang="en-US" sz="105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零壹财经</a:t>
            </a:r>
            <a:endParaRPr lang="zh-CN" altLang="en-US" sz="105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0">
              <a:defRPr/>
            </a:pPr>
            <a:r>
              <a:rPr lang="zh-CN" altLang="en-US" sz="120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数字科技兵器谱</a:t>
            </a:r>
            <a:r>
              <a:rPr lang="en-GB" altLang="zh-CN" sz="120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TOP50</a:t>
            </a:r>
            <a:endParaRPr lang="zh-CN" altLang="en-US" sz="120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2" name="矩形 61"/>
          <p:cNvSpPr/>
          <p:nvPr/>
        </p:nvSpPr>
        <p:spPr>
          <a:xfrm>
            <a:off x="229264" y="1466172"/>
            <a:ext cx="1175750" cy="438582"/>
          </a:xfrm>
          <a:prstGeom prst="rect">
            <a:avLst/>
          </a:prstGeom>
        </p:spPr>
        <p:txBody>
          <a:bodyPr wrap="square">
            <a:spAutoFit/>
          </a:bodyPr>
          <a:lstStyle/>
          <a:p>
            <a:pPr lvl="0" algn="r">
              <a:defRPr/>
            </a:pPr>
            <a:r>
              <a:rPr lang="zh-CN" altLang="en-US" sz="105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德勤</a:t>
            </a:r>
            <a:endParaRPr lang="en-US" altLang="zh-CN" sz="105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0" algn="r">
              <a:defRPr/>
            </a:pPr>
            <a:r>
              <a:rPr lang="zh-CN" altLang="en-US" sz="120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中国明日之星</a:t>
            </a:r>
            <a:endParaRPr lang="zh-CN" altLang="en-US" sz="120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6" name="图片 65"/>
          <p:cNvPicPr>
            <a:picLocks noChangeAspect="1"/>
          </p:cNvPicPr>
          <p:nvPr/>
        </p:nvPicPr>
        <p:blipFill>
          <a:blip r:embed="rId2" cstate="print"/>
          <a:stretch>
            <a:fillRect/>
          </a:stretch>
        </p:blipFill>
        <p:spPr>
          <a:xfrm>
            <a:off x="1442928" y="2199128"/>
            <a:ext cx="642519" cy="1704852"/>
          </a:xfrm>
          <a:prstGeom prst="rect">
            <a:avLst/>
          </a:prstGeom>
          <a:effectLst>
            <a:outerShdw blurRad="76200" dir="13500000" sy="23000" kx="1200000" algn="br" rotWithShape="0">
              <a:prstClr val="black">
                <a:alpha val="20000"/>
              </a:prstClr>
            </a:outerShdw>
          </a:effectLst>
        </p:spPr>
      </p:pic>
      <p:pic>
        <p:nvPicPr>
          <p:cNvPr id="13" name="图片 12" descr="屏幕上写着字&#10;&#10;描述已自动生成"/>
          <p:cNvPicPr>
            <a:picLocks noChangeAspect="1"/>
          </p:cNvPicPr>
          <p:nvPr/>
        </p:nvPicPr>
        <p:blipFill>
          <a:blip r:embed="rId3" cstate="print"/>
          <a:stretch>
            <a:fillRect/>
          </a:stretch>
        </p:blipFill>
        <p:spPr>
          <a:xfrm rot="166348">
            <a:off x="696998" y="1964516"/>
            <a:ext cx="594065" cy="1636629"/>
          </a:xfrm>
          <a:prstGeom prst="rect">
            <a:avLst/>
          </a:prstGeom>
          <a:effectLst>
            <a:outerShdw blurRad="76200" dir="13500000" sy="23000" kx="1200000" algn="br" rotWithShape="0">
              <a:prstClr val="black">
                <a:alpha val="20000"/>
              </a:prstClr>
            </a:outerShdw>
          </a:effectLst>
        </p:spPr>
      </p:pic>
      <p:sp>
        <p:nvSpPr>
          <p:cNvPr id="76" name="矩形 75"/>
          <p:cNvSpPr/>
          <p:nvPr/>
        </p:nvSpPr>
        <p:spPr>
          <a:xfrm>
            <a:off x="920225" y="4061770"/>
            <a:ext cx="1045405" cy="438582"/>
          </a:xfrm>
          <a:prstGeom prst="rect">
            <a:avLst/>
          </a:prstGeom>
        </p:spPr>
        <p:txBody>
          <a:bodyPr wrap="square">
            <a:spAutoFit/>
          </a:bodyPr>
          <a:lstStyle/>
          <a:p>
            <a:pPr lvl="0" algn="r">
              <a:defRPr/>
            </a:pPr>
            <a:r>
              <a:rPr lang="zh-CN" altLang="en-US" sz="105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新华网</a:t>
            </a:r>
            <a:endParaRPr lang="en-US" altLang="zh-CN" sz="105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0" algn="r">
              <a:defRPr/>
            </a:pPr>
            <a:r>
              <a:rPr lang="zh-CN" altLang="en-US" sz="120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优秀企业奖</a:t>
            </a:r>
            <a:endParaRPr lang="zh-CN" altLang="en-US" sz="120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0" name="图片 19" descr="电脑主机&#10;&#10;中度可信度描述已自动生成"/>
          <p:cNvPicPr>
            <a:picLocks noChangeAspect="1"/>
          </p:cNvPicPr>
          <p:nvPr/>
        </p:nvPicPr>
        <p:blipFill>
          <a:blip r:embed="rId4" cstate="print"/>
          <a:stretch>
            <a:fillRect/>
          </a:stretch>
        </p:blipFill>
        <p:spPr>
          <a:xfrm>
            <a:off x="2878340" y="2718667"/>
            <a:ext cx="1039578" cy="1818670"/>
          </a:xfrm>
          <a:prstGeom prst="rect">
            <a:avLst/>
          </a:prstGeom>
          <a:effectLst>
            <a:outerShdw blurRad="76200" dir="13500000" sy="23000" kx="1200000" algn="br" rotWithShape="0">
              <a:prstClr val="black">
                <a:alpha val="20000"/>
              </a:prstClr>
            </a:outerShdw>
          </a:effectLst>
        </p:spPr>
      </p:pic>
      <p:sp>
        <p:nvSpPr>
          <p:cNvPr id="78" name="矩形 77"/>
          <p:cNvSpPr/>
          <p:nvPr/>
        </p:nvSpPr>
        <p:spPr>
          <a:xfrm>
            <a:off x="2162797" y="1685463"/>
            <a:ext cx="1620538" cy="438582"/>
          </a:xfrm>
          <a:prstGeom prst="rect">
            <a:avLst/>
          </a:prstGeom>
        </p:spPr>
        <p:txBody>
          <a:bodyPr wrap="square">
            <a:spAutoFit/>
          </a:bodyPr>
          <a:lstStyle/>
          <a:p>
            <a:pPr lvl="0">
              <a:defRPr/>
            </a:pPr>
            <a:r>
              <a:rPr lang="zh-CN" altLang="en-US" sz="105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雷锋网</a:t>
            </a:r>
            <a:endParaRPr lang="en-US" altLang="zh-CN" sz="105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0">
              <a:defRPr/>
            </a:pPr>
            <a:r>
              <a:rPr lang="en-GB" altLang="zh-CN" sz="120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AI+</a:t>
            </a:r>
            <a:r>
              <a:rPr lang="zh-CN" altLang="en-US" sz="120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金融 最佳产品</a:t>
            </a:r>
            <a:endParaRPr lang="zh-CN" altLang="en-US" sz="120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9" name="矩形 78"/>
          <p:cNvSpPr/>
          <p:nvPr/>
        </p:nvSpPr>
        <p:spPr>
          <a:xfrm>
            <a:off x="2173148" y="4675713"/>
            <a:ext cx="1620538" cy="438582"/>
          </a:xfrm>
          <a:prstGeom prst="rect">
            <a:avLst/>
          </a:prstGeom>
        </p:spPr>
        <p:txBody>
          <a:bodyPr wrap="square">
            <a:spAutoFit/>
          </a:bodyPr>
          <a:lstStyle/>
          <a:p>
            <a:pPr lvl="0" algn="r">
              <a:defRPr/>
            </a:pPr>
            <a:r>
              <a:rPr lang="zh-CN" altLang="en-US" sz="105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创业邦</a:t>
            </a:r>
            <a:endParaRPr lang="en-US" altLang="zh-CN" sz="105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0" algn="r">
              <a:defRPr/>
            </a:pPr>
            <a:r>
              <a:rPr lang="zh-CN" altLang="en-US" sz="120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人工智能</a:t>
            </a:r>
            <a:r>
              <a:rPr lang="en-US" altLang="zh-CN" sz="120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50</a:t>
            </a:r>
            <a:r>
              <a:rPr lang="zh-CN" altLang="en-US" sz="120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强</a:t>
            </a:r>
            <a:endParaRPr lang="zh-CN" altLang="en-US" sz="120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3" name="图片 22" descr="屏幕上写着字&#10;&#10;描述已自动生成"/>
          <p:cNvPicPr>
            <a:picLocks noChangeAspect="1"/>
          </p:cNvPicPr>
          <p:nvPr/>
        </p:nvPicPr>
        <p:blipFill>
          <a:blip r:embed="rId5" cstate="print"/>
          <a:stretch>
            <a:fillRect/>
          </a:stretch>
        </p:blipFill>
        <p:spPr>
          <a:xfrm>
            <a:off x="4151041" y="2548753"/>
            <a:ext cx="792465" cy="2398469"/>
          </a:xfrm>
          <a:prstGeom prst="rect">
            <a:avLst/>
          </a:prstGeom>
          <a:effectLst>
            <a:outerShdw blurRad="76200" dir="13500000" sy="23000" kx="1200000" algn="br" rotWithShape="0">
              <a:prstClr val="black">
                <a:alpha val="20000"/>
              </a:prstClr>
            </a:outerShdw>
          </a:effectLst>
        </p:spPr>
      </p:pic>
      <p:sp>
        <p:nvSpPr>
          <p:cNvPr id="83" name="矩形 82"/>
          <p:cNvSpPr/>
          <p:nvPr/>
        </p:nvSpPr>
        <p:spPr>
          <a:xfrm>
            <a:off x="3554297" y="2029815"/>
            <a:ext cx="1523777" cy="438582"/>
          </a:xfrm>
          <a:prstGeom prst="rect">
            <a:avLst/>
          </a:prstGeom>
        </p:spPr>
        <p:txBody>
          <a:bodyPr wrap="square">
            <a:spAutoFit/>
          </a:bodyPr>
          <a:lstStyle/>
          <a:p>
            <a:pPr lvl="0" algn="r">
              <a:defRPr/>
            </a:pPr>
            <a:r>
              <a:rPr lang="zh-CN" altLang="en-US" sz="105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德勤</a:t>
            </a:r>
            <a:endParaRPr lang="en-US" altLang="zh-CN" sz="105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0" algn="r">
              <a:defRPr/>
            </a:pPr>
            <a:r>
              <a:rPr lang="zh-CN" altLang="en-US" sz="120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中国明日之星</a:t>
            </a:r>
            <a:endParaRPr lang="zh-CN" altLang="en-US" sz="120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5" name="图片 24" descr="标志上写着字&#10;&#10;描述已自动生成"/>
          <p:cNvPicPr>
            <a:picLocks noChangeAspect="1"/>
          </p:cNvPicPr>
          <p:nvPr/>
        </p:nvPicPr>
        <p:blipFill>
          <a:blip r:embed="rId6" cstate="print"/>
          <a:stretch>
            <a:fillRect/>
          </a:stretch>
        </p:blipFill>
        <p:spPr>
          <a:xfrm>
            <a:off x="5200549" y="2597239"/>
            <a:ext cx="855351" cy="2683882"/>
          </a:xfrm>
          <a:prstGeom prst="rect">
            <a:avLst/>
          </a:prstGeom>
          <a:effectLst>
            <a:outerShdw blurRad="76200" dir="13500000" sy="23000" kx="1200000" algn="br" rotWithShape="0">
              <a:prstClr val="black">
                <a:alpha val="20000"/>
              </a:prstClr>
            </a:outerShdw>
          </a:effectLst>
        </p:spPr>
      </p:pic>
      <p:pic>
        <p:nvPicPr>
          <p:cNvPr id="30" name="图片 29" descr="蓝色的天空下立着牌子&#10;&#10;描述已自动生成"/>
          <p:cNvPicPr>
            <a:picLocks noChangeAspect="1"/>
          </p:cNvPicPr>
          <p:nvPr/>
        </p:nvPicPr>
        <p:blipFill>
          <a:blip r:embed="rId7" cstate="print">
            <a:extLst>
              <a:ext uri="{BEBA8EAE-BF5A-486C-A8C5-ECC9F3942E4B}">
                <a14:imgProps xmlns:a14="http://schemas.microsoft.com/office/drawing/2010/main">
                  <a14:imgLayer r:embed="rId8">
                    <a14:imgEffect>
                      <a14:backgroundRemoval t="853" b="97974" l="647" r="93204">
                        <a14:foregroundMark x1="45631" y1="10874" x2="45631" y2="10874"/>
                        <a14:foregroundMark x1="49191" y1="5330" x2="49191" y2="5330"/>
                        <a14:foregroundMark x1="47896" y1="4158" x2="47896" y2="4158"/>
                        <a14:foregroundMark x1="3883" y1="14499" x2="3883" y2="14499"/>
                        <a14:foregroundMark x1="23948" y1="4584" x2="23948" y2="4584"/>
                        <a14:foregroundMark x1="34628" y1="3518" x2="66343" y2="6610"/>
                        <a14:foregroundMark x1="70874" y1="4371" x2="30097" y2="5011"/>
                        <a14:foregroundMark x1="26537" y1="4371" x2="26537" y2="4371"/>
                        <a14:foregroundMark x1="15534" y1="6290" x2="15534" y2="6290"/>
                        <a14:foregroundMark x1="12298" y1="8102" x2="10356" y2="9168"/>
                        <a14:foregroundMark x1="3732" y1="12434" x2="3236" y2="13006"/>
                        <a14:foregroundMark x1="37864" y1="2452" x2="68932" y2="1812"/>
                        <a14:foregroundMark x1="89968" y1="13006" x2="88673" y2="10661"/>
                        <a14:foregroundMark x1="75728" y1="3731" x2="93204" y2="13006"/>
                        <a14:foregroundMark x1="71521" y1="3092" x2="68932" y2="1812"/>
                        <a14:foregroundMark x1="65049" y1="1812" x2="78317" y2="4371"/>
                        <a14:foregroundMark x1="76375" y1="3945" x2="70874" y2="1812"/>
                        <a14:foregroundMark x1="73786" y1="1386" x2="73786" y2="1386"/>
                        <a14:foregroundMark x1="74434" y1="1173" x2="86327" y2="6070"/>
                        <a14:foregroundMark x1="86395" y1="8773" x2="91909" y2="12367"/>
                        <a14:foregroundMark x1="77023" y1="2665" x2="83370" y2="6802"/>
                        <a14:foregroundMark x1="93204" y1="16205" x2="82201" y2="30810"/>
                        <a14:foregroundMark x1="86084" y1="24307" x2="72816" y2="51386"/>
                        <a14:foregroundMark x1="86084" y1="28678" x2="86084" y2="28678"/>
                        <a14:foregroundMark x1="81553" y1="38273" x2="81553" y2="38273"/>
                        <a14:foregroundMark x1="85437" y1="31663" x2="85437" y2="31663"/>
                        <a14:foregroundMark x1="84142" y1="34222" x2="77023" y2="42751"/>
                        <a14:foregroundMark x1="83495" y1="39979" x2="75728" y2="52452"/>
                        <a14:foregroundMark x1="75728" y1="55011" x2="68932" y2="66631"/>
                        <a14:foregroundMark x1="68285" y1="67058" x2="63754" y2="75800"/>
                        <a14:foregroundMark x1="72816" y1="1812" x2="74434" y2="3731"/>
                        <a14:foregroundMark x1="72168" y1="959" x2="76375" y2="3518"/>
                        <a14:foregroundMark x1="72816" y1="1386" x2="78964" y2="4371"/>
                        <a14:foregroundMark x1="72816" y1="1173" x2="77023" y2="3731"/>
                        <a14:foregroundMark x1="73786" y1="959" x2="77670" y2="3518"/>
                        <a14:foregroundMark x1="78317" y1="3731" x2="72816" y2="1173"/>
                        <a14:foregroundMark x1="75081" y1="1812" x2="75081" y2="1812"/>
                        <a14:foregroundMark x1="74434" y1="959" x2="76375" y2="3092"/>
                        <a14:foregroundMark x1="28155" y1="76652" x2="26054" y2="75268"/>
                        <a14:foregroundMark x1="24388" y1="63172" x2="18770" y2="42751"/>
                        <a14:foregroundMark x1="27413" y1="74169" x2="26575" y2="71123"/>
                        <a14:foregroundMark x1="28155" y1="76866" x2="27419" y2="74190"/>
                        <a14:foregroundMark x1="73786" y1="80490" x2="80906" y2="84115"/>
                        <a14:foregroundMark x1="77023" y1="79424" x2="80259" y2="83049"/>
                        <a14:foregroundMark x1="78317" y1="89552" x2="63107" y2="95309"/>
                        <a14:foregroundMark x1="40453" y1="93390" x2="35275" y2="86780"/>
                        <a14:foregroundMark x1="16181" y1="94456" x2="44984" y2="98081"/>
                        <a14:foregroundMark x1="20089" y1="57219" x2="20065" y2="56930"/>
                        <a14:foregroundMark x1="13143" y1="35625" x2="12945" y2="34861"/>
                        <a14:foregroundMark x1="18123" y1="54797" x2="14773" y2="41899"/>
                        <a14:foregroundMark x1="83495" y1="7036" x2="87379" y2="10235"/>
                        <a14:foregroundMark x1="83495" y1="6290" x2="85437" y2="8529"/>
                        <a14:foregroundMark x1="11650" y1="41684" x2="8414" y2="26226"/>
                        <a14:foregroundMark x1="5393" y1="26546" x2="11650" y2="39339"/>
                        <a14:foregroundMark x1="647" y1="16844" x2="5393" y2="26546"/>
                        <a14:backgroundMark x1="1942" y1="10874" x2="2589" y2="11301"/>
                        <a14:backgroundMark x1="3883" y1="9808" x2="1294" y2="12154"/>
                        <a14:backgroundMark x1="22654" y1="73881" x2="19417" y2="74520"/>
                        <a14:backgroundMark x1="20712" y1="73454" x2="19417" y2="75373"/>
                        <a14:backgroundMark x1="20712" y1="73241" x2="20712" y2="74733"/>
                        <a14:backgroundMark x1="21359" y1="73241" x2="21359" y2="73241"/>
                        <a14:backgroundMark x1="21359" y1="73454" x2="20065" y2="73667"/>
                        <a14:backgroundMark x1="19417" y1="73028" x2="20065" y2="73241"/>
                        <a14:backgroundMark x1="20712" y1="73028" x2="20065" y2="74307"/>
                        <a14:backgroundMark x1="20712" y1="72388" x2="22006" y2="74520"/>
                        <a14:backgroundMark x1="9994" y1="40182" x2="11003" y2="42111"/>
                        <a14:backgroundMark x1="9609" y1="39446" x2="9799" y2="39810"/>
                        <a14:backgroundMark x1="0" y1="26546" x2="0" y2="26546"/>
                        <a14:backgroundMark x1="0" y1="31876" x2="0" y2="25373"/>
                        <a14:backgroundMark x1="1294" y1="29744" x2="0" y2="24733"/>
                        <a14:backgroundMark x1="647" y1="27399" x2="0" y2="22388"/>
                        <a14:backgroundMark x1="0" y1="24307" x2="0" y2="20682"/>
                        <a14:backgroundMark x1="14887" y1="57783" x2="18770" y2="68550"/>
                        <a14:backgroundMark x1="14239" y1="56716" x2="18123" y2="72388"/>
                        <a14:backgroundMark x1="20065" y1="69190" x2="16181" y2="56077"/>
                        <a14:backgroundMark x1="14887" y1="57356" x2="18770" y2="73241"/>
                        <a14:backgroundMark x1="16181" y1="57569" x2="22654" y2="71322"/>
                      </a14:backgroundRemoval>
                    </a14:imgEffect>
                    <a14:imgEffect>
                      <a14:brightnessContrast contrast="28000"/>
                    </a14:imgEffect>
                  </a14:imgLayer>
                </a14:imgProps>
              </a:ext>
            </a:extLst>
          </a:blip>
          <a:stretch>
            <a:fillRect/>
          </a:stretch>
        </p:blipFill>
        <p:spPr>
          <a:xfrm>
            <a:off x="6356462" y="3091191"/>
            <a:ext cx="855360" cy="2600993"/>
          </a:xfrm>
          <a:prstGeom prst="rect">
            <a:avLst/>
          </a:prstGeom>
          <a:effectLst>
            <a:outerShdw blurRad="76200" dir="13500000" sy="23000" kx="1200000" algn="br" rotWithShape="0">
              <a:prstClr val="black">
                <a:alpha val="20000"/>
              </a:prstClr>
            </a:outerShdw>
          </a:effectLst>
        </p:spPr>
      </p:pic>
      <p:sp>
        <p:nvSpPr>
          <p:cNvPr id="85" name="矩形 84"/>
          <p:cNvSpPr/>
          <p:nvPr/>
        </p:nvSpPr>
        <p:spPr>
          <a:xfrm>
            <a:off x="6674026" y="2393596"/>
            <a:ext cx="1523777" cy="623248"/>
          </a:xfrm>
          <a:prstGeom prst="rect">
            <a:avLst/>
          </a:prstGeom>
        </p:spPr>
        <p:txBody>
          <a:bodyPr wrap="square">
            <a:spAutoFit/>
          </a:bodyPr>
          <a:lstStyle/>
          <a:p>
            <a:pPr lvl="0">
              <a:defRPr/>
            </a:pPr>
            <a:r>
              <a:rPr lang="zh-CN" altLang="en-US" sz="105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零壹财经</a:t>
            </a:r>
            <a:endParaRPr lang="en-US" altLang="zh-CN" sz="105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0">
              <a:defRPr/>
            </a:pPr>
            <a:r>
              <a:rPr lang="zh-CN" altLang="en-US" sz="120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银行科技服务商</a:t>
            </a:r>
            <a:r>
              <a:rPr lang="en-GB" altLang="zh-CN" sz="120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TOP30</a:t>
            </a:r>
            <a:endParaRPr lang="zh-CN" altLang="en-US" sz="120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4" name="矩形 83"/>
          <p:cNvSpPr/>
          <p:nvPr/>
        </p:nvSpPr>
        <p:spPr>
          <a:xfrm>
            <a:off x="4249659" y="5406507"/>
            <a:ext cx="1789755" cy="438582"/>
          </a:xfrm>
          <a:prstGeom prst="rect">
            <a:avLst/>
          </a:prstGeom>
        </p:spPr>
        <p:txBody>
          <a:bodyPr wrap="square">
            <a:spAutoFit/>
          </a:bodyPr>
          <a:lstStyle/>
          <a:p>
            <a:pPr lvl="0" algn="r">
              <a:defRPr/>
            </a:pPr>
            <a:r>
              <a:rPr lang="zh-CN" altLang="en-US" sz="105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创业邦</a:t>
            </a:r>
            <a:endParaRPr lang="en-US" altLang="zh-CN" sz="105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0" algn="r">
              <a:defRPr/>
            </a:pPr>
            <a:r>
              <a:rPr lang="zh-CN" altLang="en-US" sz="120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金融科技创新企业</a:t>
            </a:r>
            <a:r>
              <a:rPr lang="en-US" altLang="zh-CN" sz="120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30</a:t>
            </a:r>
            <a:r>
              <a:rPr lang="zh-CN" altLang="en-US" sz="120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强</a:t>
            </a:r>
            <a:endParaRPr lang="zh-CN" altLang="en-US" sz="120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6" name="图片 85" descr="蓝色的标志&#10;&#10;中度可信度描述已自动生成"/>
          <p:cNvPicPr>
            <a:picLocks noChangeAspect="1"/>
          </p:cNvPicPr>
          <p:nvPr/>
        </p:nvPicPr>
        <p:blipFill>
          <a:blip r:embed="rId9" cstate="print"/>
          <a:stretch>
            <a:fillRect/>
          </a:stretch>
        </p:blipFill>
        <p:spPr>
          <a:xfrm>
            <a:off x="7402920" y="3140571"/>
            <a:ext cx="677775" cy="2888426"/>
          </a:xfrm>
          <a:prstGeom prst="rect">
            <a:avLst/>
          </a:prstGeom>
          <a:effectLst>
            <a:outerShdw blurRad="76200" dir="13500000" sy="23000" kx="1200000" algn="br" rotWithShape="0">
              <a:prstClr val="black">
                <a:alpha val="20000"/>
              </a:prstClr>
            </a:outerShdw>
          </a:effectLst>
        </p:spPr>
      </p:pic>
      <p:sp>
        <p:nvSpPr>
          <p:cNvPr id="88" name="矩形 87"/>
          <p:cNvSpPr/>
          <p:nvPr/>
        </p:nvSpPr>
        <p:spPr>
          <a:xfrm>
            <a:off x="0" y="965585"/>
            <a:ext cx="3774140" cy="347746"/>
          </a:xfrm>
          <a:prstGeom prst="rect">
            <a:avLst/>
          </a:prstGeom>
          <a:solidFill>
            <a:schemeClr val="accent4">
              <a:alpha val="2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zh-CN" sz="1400" b="1" spc="300">
                <a:latin typeface="Canaro Light DEMO" pitchFamily="2" charset="0"/>
                <a:ea typeface="+mj-ea"/>
              </a:rPr>
              <a:t>2018</a:t>
            </a:r>
            <a:endParaRPr kumimoji="1" lang="zh-CN" altLang="en-US" sz="1400" b="1" spc="300">
              <a:latin typeface="Canaro Light DEMO" pitchFamily="2" charset="0"/>
              <a:ea typeface="+mj-ea"/>
            </a:endParaRPr>
          </a:p>
        </p:txBody>
      </p:sp>
      <p:sp>
        <p:nvSpPr>
          <p:cNvPr id="89" name="矩形 88"/>
          <p:cNvSpPr/>
          <p:nvPr/>
        </p:nvSpPr>
        <p:spPr>
          <a:xfrm>
            <a:off x="3774140" y="965585"/>
            <a:ext cx="2899886" cy="347746"/>
          </a:xfrm>
          <a:prstGeom prst="rect">
            <a:avLst/>
          </a:prstGeom>
          <a:solidFill>
            <a:schemeClr val="accent4">
              <a:alpha val="42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zh-CN" sz="1400" b="1" spc="300">
                <a:latin typeface="Canaro Light DEMO" pitchFamily="2" charset="0"/>
                <a:ea typeface="+mj-ea"/>
              </a:rPr>
              <a:t>2019</a:t>
            </a:r>
            <a:endParaRPr kumimoji="1" lang="zh-CN" altLang="en-US" sz="1400" b="1" spc="300">
              <a:latin typeface="Canaro Light DEMO" pitchFamily="2" charset="0"/>
              <a:ea typeface="+mj-ea"/>
            </a:endParaRPr>
          </a:p>
        </p:txBody>
      </p:sp>
      <p:sp>
        <p:nvSpPr>
          <p:cNvPr id="90" name="矩形 89"/>
          <p:cNvSpPr/>
          <p:nvPr/>
        </p:nvSpPr>
        <p:spPr>
          <a:xfrm>
            <a:off x="6682989" y="965585"/>
            <a:ext cx="3110763" cy="347746"/>
          </a:xfrm>
          <a:prstGeom prst="rect">
            <a:avLst/>
          </a:prstGeom>
          <a:solidFill>
            <a:schemeClr val="accent4">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zh-CN" sz="1400" b="1" spc="300">
                <a:latin typeface="Canaro Light DEMO" pitchFamily="2" charset="0"/>
                <a:ea typeface="+mj-ea"/>
              </a:rPr>
              <a:t>2020</a:t>
            </a:r>
            <a:endParaRPr kumimoji="1" lang="zh-CN" altLang="en-US" sz="1400" b="1" spc="300">
              <a:latin typeface="Canaro Light DEMO" pitchFamily="2" charset="0"/>
              <a:ea typeface="+mj-ea"/>
            </a:endParaRPr>
          </a:p>
        </p:txBody>
      </p:sp>
      <p:sp>
        <p:nvSpPr>
          <p:cNvPr id="97" name="矩形 96"/>
          <p:cNvSpPr/>
          <p:nvPr/>
        </p:nvSpPr>
        <p:spPr>
          <a:xfrm>
            <a:off x="9793755" y="965585"/>
            <a:ext cx="2419508" cy="347746"/>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zh-CN" sz="1400" b="1" spc="300">
                <a:latin typeface="Canaro Light DEMO" pitchFamily="2" charset="0"/>
                <a:ea typeface="+mj-ea"/>
              </a:rPr>
              <a:t>2021</a:t>
            </a:r>
            <a:endParaRPr kumimoji="1" lang="zh-CN" altLang="en-US" sz="1400" b="1" spc="300">
              <a:latin typeface="Canaro Light DEMO" pitchFamily="2" charset="0"/>
              <a:ea typeface="+mj-ea"/>
            </a:endParaRPr>
          </a:p>
        </p:txBody>
      </p:sp>
      <p:sp>
        <p:nvSpPr>
          <p:cNvPr id="98" name="矩形 97"/>
          <p:cNvSpPr/>
          <p:nvPr/>
        </p:nvSpPr>
        <p:spPr>
          <a:xfrm>
            <a:off x="6094816" y="6103650"/>
            <a:ext cx="1985879" cy="623248"/>
          </a:xfrm>
          <a:prstGeom prst="rect">
            <a:avLst/>
          </a:prstGeom>
        </p:spPr>
        <p:txBody>
          <a:bodyPr wrap="square">
            <a:spAutoFit/>
          </a:bodyPr>
          <a:lstStyle/>
          <a:p>
            <a:pPr lvl="0" algn="r">
              <a:defRPr/>
            </a:pPr>
            <a:r>
              <a:rPr lang="zh-CN" altLang="en-US" sz="105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猎云网</a:t>
            </a:r>
            <a:endParaRPr lang="en-US" altLang="zh-CN" sz="105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0" algn="r">
              <a:defRPr/>
            </a:pPr>
            <a:r>
              <a:rPr lang="zh-CN" altLang="en-US" sz="120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最具独角兽潜力创新企业</a:t>
            </a:r>
            <a:r>
              <a:rPr lang="en-GB" altLang="zh-CN" sz="120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TOP20</a:t>
            </a:r>
            <a:endParaRPr lang="zh-CN" altLang="en-US" sz="120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0" name="图片 99" descr="蓝色的标志&#10;&#10;描述已自动生成"/>
          <p:cNvPicPr>
            <a:picLocks noChangeAspect="1"/>
          </p:cNvPicPr>
          <p:nvPr/>
        </p:nvPicPr>
        <p:blipFill>
          <a:blip r:embed="rId10" cstate="print"/>
          <a:stretch>
            <a:fillRect/>
          </a:stretch>
        </p:blipFill>
        <p:spPr>
          <a:xfrm>
            <a:off x="8298884" y="4399774"/>
            <a:ext cx="1026815" cy="1870270"/>
          </a:xfrm>
          <a:prstGeom prst="rect">
            <a:avLst/>
          </a:prstGeom>
          <a:effectLst>
            <a:outerShdw blurRad="76200" dir="13500000" sy="23000" kx="1200000" algn="br" rotWithShape="0">
              <a:prstClr val="black">
                <a:alpha val="20000"/>
              </a:prstClr>
            </a:outerShdw>
          </a:effectLst>
        </p:spPr>
      </p:pic>
      <p:pic>
        <p:nvPicPr>
          <p:cNvPr id="3" name="图片 2" descr="图形用户界面&#10;&#10;描述已自动生成"/>
          <p:cNvPicPr>
            <a:picLocks noChangeAspect="1"/>
          </p:cNvPicPr>
          <p:nvPr/>
        </p:nvPicPr>
        <p:blipFill>
          <a:blip r:embed="rId11" cstate="print"/>
          <a:stretch>
            <a:fillRect/>
          </a:stretch>
        </p:blipFill>
        <p:spPr>
          <a:xfrm>
            <a:off x="9457845" y="3460879"/>
            <a:ext cx="1340660" cy="3306832"/>
          </a:xfrm>
          <a:prstGeom prst="rect">
            <a:avLst/>
          </a:prstGeom>
          <a:ln>
            <a:noFill/>
          </a:ln>
          <a:effectLst>
            <a:outerShdw blurRad="76200" dir="13500000" sy="23000" kx="1200000" algn="br" rotWithShape="0">
              <a:prstClr val="black">
                <a:alpha val="20000"/>
              </a:prstClr>
            </a:outerShdw>
          </a:effectLst>
          <a:scene3d>
            <a:camera prst="obliqueTopLeft"/>
            <a:lightRig rig="chilly" dir="t">
              <a:rot lat="0" lon="0" rev="600000"/>
            </a:lightRig>
          </a:scene3d>
          <a:sp3d prstMaterial="matte">
            <a:bevelT prst="angle"/>
          </a:sp3d>
        </p:spPr>
      </p:pic>
      <p:sp>
        <p:nvSpPr>
          <p:cNvPr id="101" name="矩形 100"/>
          <p:cNvSpPr/>
          <p:nvPr/>
        </p:nvSpPr>
        <p:spPr>
          <a:xfrm>
            <a:off x="8233891" y="3585583"/>
            <a:ext cx="1523777" cy="623248"/>
          </a:xfrm>
          <a:prstGeom prst="rect">
            <a:avLst/>
          </a:prstGeom>
        </p:spPr>
        <p:txBody>
          <a:bodyPr wrap="square">
            <a:spAutoFit/>
          </a:bodyPr>
          <a:lstStyle/>
          <a:p>
            <a:pPr lvl="0">
              <a:defRPr/>
            </a:pPr>
            <a:r>
              <a:rPr lang="en-US" altLang="zh-CN" sz="105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36</a:t>
            </a:r>
            <a:r>
              <a:rPr lang="zh-CN" altLang="en-US" sz="105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氪</a:t>
            </a:r>
            <a:endParaRPr lang="en-US" altLang="zh-CN" sz="105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0">
              <a:defRPr/>
            </a:pPr>
            <a:r>
              <a:rPr lang="zh-CN" altLang="en-US" sz="120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中国新经济之王</a:t>
            </a:r>
            <a:endParaRPr lang="en-US" altLang="zh-CN" sz="120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a:p>
            <a:pPr lvl="0">
              <a:defRPr/>
            </a:pPr>
            <a:r>
              <a:rPr lang="zh-CN" altLang="en-US" sz="120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最具影响力企业</a:t>
            </a:r>
            <a:endParaRPr lang="zh-CN" altLang="en-US" sz="120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4" name="矩形 33"/>
          <p:cNvSpPr/>
          <p:nvPr/>
        </p:nvSpPr>
        <p:spPr>
          <a:xfrm>
            <a:off x="2287900" y="253964"/>
            <a:ext cx="2826415" cy="470257"/>
          </a:xfrm>
          <a:prstGeom prst="rect">
            <a:avLst/>
          </a:prstGeom>
        </p:spPr>
        <p:txBody>
          <a:bodyPr vert="horz" lIns="91440" tIns="45720" rIns="91440" bIns="45720" rtlCol="0" anchor="ctr">
            <a:normAutofit fontScale="25000" lnSpcReduction="20000"/>
          </a:bodyPr>
          <a:lstStyle/>
          <a:p>
            <a:pPr>
              <a:lnSpc>
                <a:spcPts val="3280"/>
              </a:lnSpc>
              <a:spcBef>
                <a:spcPct val="0"/>
              </a:spcBef>
            </a:pPr>
            <a:r>
              <a:rPr lang="zh-CN" altLang="en-US" sz="2000" b="1">
                <a:gradFill>
                  <a:gsLst>
                    <a:gs pos="0">
                      <a:srgbClr val="46C484"/>
                    </a:gs>
                    <a:gs pos="100000">
                      <a:srgbClr val="2351B4"/>
                    </a:gs>
                  </a:gsLst>
                  <a:lin ang="10800000" scaled="1"/>
                </a:gradFill>
                <a:latin typeface="微软雅黑" panose="020B0503020204020204" pitchFamily="34" charset="-122"/>
                <a:ea typeface="微软雅黑" panose="020B0503020204020204" pitchFamily="34" charset="-122"/>
                <a:cs typeface="+mj-cs"/>
              </a:rPr>
              <a:t> 荣获国家各类专业资质</a:t>
            </a:r>
            <a:endParaRPr lang="zh-CN" altLang="en-US" sz="2000" b="1">
              <a:gradFill>
                <a:gsLst>
                  <a:gs pos="0">
                    <a:srgbClr val="46C484"/>
                  </a:gs>
                  <a:gs pos="100000">
                    <a:srgbClr val="2351B4"/>
                  </a:gs>
                </a:gsLst>
                <a:lin ang="10800000" scaled="1"/>
              </a:gradFill>
              <a:latin typeface="微软雅黑" panose="020B0503020204020204" pitchFamily="34" charset="-122"/>
              <a:ea typeface="微软雅黑" panose="020B0503020204020204" pitchFamily="34" charset="-122"/>
              <a:cs typeface="+mj-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组合 77"/>
          <p:cNvGrpSpPr/>
          <p:nvPr/>
        </p:nvGrpSpPr>
        <p:grpSpPr>
          <a:xfrm>
            <a:off x="6256882" y="1320657"/>
            <a:ext cx="5272624" cy="2590723"/>
            <a:chOff x="471958" y="1256771"/>
            <a:chExt cx="5272624" cy="2590723"/>
          </a:xfrm>
        </p:grpSpPr>
        <p:sp>
          <p:nvSpPr>
            <p:cNvPr id="79" name="圆角矩形 78"/>
            <p:cNvSpPr/>
            <p:nvPr/>
          </p:nvSpPr>
          <p:spPr>
            <a:xfrm>
              <a:off x="471959" y="1256771"/>
              <a:ext cx="5272623" cy="2590723"/>
            </a:xfrm>
            <a:prstGeom prst="roundRect">
              <a:avLst>
                <a:gd name="adj" fmla="val 6827"/>
              </a:avLst>
            </a:prstGeom>
            <a:solidFill>
              <a:schemeClr val="bg1"/>
            </a:solidFill>
            <a:ln>
              <a:solidFill>
                <a:schemeClr val="accent5"/>
              </a:solidFill>
            </a:ln>
            <a:effectLst>
              <a:outerShdw blurRad="50800" dist="38100" dir="2700000" algn="tl" rotWithShape="0">
                <a:schemeClr val="bg1">
                  <a:lumMod val="65000"/>
                  <a:alpha val="1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sp>
          <p:nvSpPr>
            <p:cNvPr id="80" name="矩形 79"/>
            <p:cNvSpPr/>
            <p:nvPr/>
          </p:nvSpPr>
          <p:spPr>
            <a:xfrm>
              <a:off x="471958" y="1256771"/>
              <a:ext cx="5272624" cy="422638"/>
            </a:xfrm>
            <a:prstGeom prst="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spc="300">
                  <a:latin typeface="微软雅黑" panose="020B0503020204020204" pitchFamily="34" charset="-122"/>
                  <a:ea typeface="微软雅黑" panose="020B0503020204020204" pitchFamily="34" charset="-122"/>
                </a:rPr>
                <a:t>持牌消金</a:t>
              </a:r>
              <a:endParaRPr kumimoji="1" lang="zh-CN" altLang="en-US" sz="1600" spc="300">
                <a:latin typeface="微软雅黑" panose="020B0503020204020204" pitchFamily="34" charset="-122"/>
                <a:ea typeface="微软雅黑" panose="020B0503020204020204" pitchFamily="34" charset="-122"/>
              </a:endParaRPr>
            </a:p>
          </p:txBody>
        </p:sp>
      </p:grpSp>
      <p:grpSp>
        <p:nvGrpSpPr>
          <p:cNvPr id="56" name="组合 55"/>
          <p:cNvGrpSpPr/>
          <p:nvPr/>
        </p:nvGrpSpPr>
        <p:grpSpPr>
          <a:xfrm>
            <a:off x="695325" y="1320657"/>
            <a:ext cx="5272624" cy="2590723"/>
            <a:chOff x="471958" y="1256771"/>
            <a:chExt cx="5272624" cy="2590723"/>
          </a:xfrm>
        </p:grpSpPr>
        <p:sp>
          <p:nvSpPr>
            <p:cNvPr id="24" name="圆角矩形 23"/>
            <p:cNvSpPr/>
            <p:nvPr/>
          </p:nvSpPr>
          <p:spPr>
            <a:xfrm>
              <a:off x="471959" y="1256771"/>
              <a:ext cx="5272623" cy="2590723"/>
            </a:xfrm>
            <a:prstGeom prst="roundRect">
              <a:avLst>
                <a:gd name="adj" fmla="val 6827"/>
              </a:avLst>
            </a:prstGeom>
            <a:solidFill>
              <a:schemeClr val="bg1"/>
            </a:solidFill>
            <a:ln>
              <a:solidFill>
                <a:schemeClr val="accent5"/>
              </a:solidFill>
            </a:ln>
            <a:effectLst>
              <a:outerShdw blurRad="50800" dist="38100" dir="2700000" algn="tl" rotWithShape="0">
                <a:schemeClr val="bg1">
                  <a:lumMod val="65000"/>
                  <a:alpha val="1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sp>
          <p:nvSpPr>
            <p:cNvPr id="3" name="矩形 2"/>
            <p:cNvSpPr/>
            <p:nvPr/>
          </p:nvSpPr>
          <p:spPr>
            <a:xfrm>
              <a:off x="471958" y="1256771"/>
              <a:ext cx="5272624" cy="422638"/>
            </a:xfrm>
            <a:prstGeom prst="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spc="300">
                  <a:latin typeface="微软雅黑" panose="020B0503020204020204" pitchFamily="34" charset="-122"/>
                  <a:ea typeface="微软雅黑" panose="020B0503020204020204" pitchFamily="34" charset="-122"/>
                </a:rPr>
                <a:t>标杆银行</a:t>
              </a:r>
              <a:endParaRPr kumimoji="1" lang="zh-CN" altLang="en-US" sz="1600" spc="300">
                <a:latin typeface="微软雅黑" panose="020B0503020204020204" pitchFamily="34" charset="-122"/>
                <a:ea typeface="微软雅黑" panose="020B0503020204020204" pitchFamily="34" charset="-122"/>
              </a:endParaRPr>
            </a:p>
          </p:txBody>
        </p:sp>
      </p:grpSp>
      <p:pic>
        <p:nvPicPr>
          <p:cNvPr id="31" name="图片 30"/>
          <p:cNvPicPr>
            <a:picLocks noChangeAspect="1"/>
          </p:cNvPicPr>
          <p:nvPr/>
        </p:nvPicPr>
        <p:blipFill>
          <a:blip r:embed="rId1"/>
          <a:stretch>
            <a:fillRect/>
          </a:stretch>
        </p:blipFill>
        <p:spPr>
          <a:xfrm>
            <a:off x="2033357" y="2648377"/>
            <a:ext cx="1494133" cy="793284"/>
          </a:xfrm>
          <a:prstGeom prst="rect">
            <a:avLst/>
          </a:prstGeom>
        </p:spPr>
      </p:pic>
      <p:pic>
        <p:nvPicPr>
          <p:cNvPr id="34" name="图片 108" descr="图片 108"/>
          <p:cNvPicPr>
            <a:picLocks noChangeAspect="1"/>
          </p:cNvPicPr>
          <p:nvPr/>
        </p:nvPicPr>
        <p:blipFill>
          <a:blip r:embed="rId2" cstate="print"/>
          <a:stretch>
            <a:fillRect/>
          </a:stretch>
        </p:blipFill>
        <p:spPr>
          <a:xfrm>
            <a:off x="1066788" y="3379914"/>
            <a:ext cx="1067378" cy="208351"/>
          </a:xfrm>
          <a:prstGeom prst="rect">
            <a:avLst/>
          </a:prstGeom>
          <a:ln w="12700" cap="flat">
            <a:noFill/>
            <a:miter lim="400000"/>
            <a:headEnd/>
            <a:tailEnd/>
          </a:ln>
          <a:effectLst/>
        </p:spPr>
      </p:pic>
      <p:pic>
        <p:nvPicPr>
          <p:cNvPr id="40" name="图片 7" descr="图片 7"/>
          <p:cNvPicPr>
            <a:picLocks noChangeAspect="1"/>
          </p:cNvPicPr>
          <p:nvPr/>
        </p:nvPicPr>
        <p:blipFill>
          <a:blip r:embed="rId3" cstate="print"/>
          <a:stretch>
            <a:fillRect/>
          </a:stretch>
        </p:blipFill>
        <p:spPr>
          <a:xfrm>
            <a:off x="7637473" y="1987144"/>
            <a:ext cx="891400" cy="300409"/>
          </a:xfrm>
          <a:prstGeom prst="rect">
            <a:avLst/>
          </a:prstGeom>
          <a:ln w="12700" cap="flat">
            <a:noFill/>
            <a:miter lim="400000"/>
            <a:headEnd/>
            <a:tailEnd/>
          </a:ln>
          <a:effectLst/>
        </p:spPr>
      </p:pic>
      <p:pic>
        <p:nvPicPr>
          <p:cNvPr id="41" name="图片 91" descr="图片 91"/>
          <p:cNvPicPr>
            <a:picLocks noChangeAspect="1"/>
          </p:cNvPicPr>
          <p:nvPr/>
        </p:nvPicPr>
        <p:blipFill>
          <a:blip r:embed="rId4" cstate="print"/>
          <a:stretch>
            <a:fillRect/>
          </a:stretch>
        </p:blipFill>
        <p:spPr>
          <a:xfrm>
            <a:off x="8767735" y="1996775"/>
            <a:ext cx="973571" cy="298737"/>
          </a:xfrm>
          <a:prstGeom prst="rect">
            <a:avLst/>
          </a:prstGeom>
          <a:ln w="12700" cap="flat">
            <a:noFill/>
            <a:miter lim="400000"/>
            <a:headEnd/>
            <a:tailEnd/>
          </a:ln>
          <a:effectLst/>
        </p:spPr>
      </p:pic>
      <p:pic>
        <p:nvPicPr>
          <p:cNvPr id="42" name="图片 95" descr="图片 95"/>
          <p:cNvPicPr>
            <a:picLocks noChangeAspect="1"/>
          </p:cNvPicPr>
          <p:nvPr/>
        </p:nvPicPr>
        <p:blipFill>
          <a:blip r:embed="rId5"/>
          <a:stretch>
            <a:fillRect/>
          </a:stretch>
        </p:blipFill>
        <p:spPr>
          <a:xfrm>
            <a:off x="7679664" y="2479250"/>
            <a:ext cx="1211698" cy="265457"/>
          </a:xfrm>
          <a:prstGeom prst="rect">
            <a:avLst/>
          </a:prstGeom>
          <a:ln w="12700" cap="flat">
            <a:noFill/>
            <a:miter lim="400000"/>
            <a:headEnd/>
            <a:tailEnd/>
          </a:ln>
          <a:effectLst/>
        </p:spPr>
      </p:pic>
      <p:pic>
        <p:nvPicPr>
          <p:cNvPr id="43" name="图片 128" descr="图片 128"/>
          <p:cNvPicPr>
            <a:picLocks noChangeAspect="1"/>
          </p:cNvPicPr>
          <p:nvPr/>
        </p:nvPicPr>
        <p:blipFill>
          <a:blip r:embed="rId6"/>
          <a:stretch>
            <a:fillRect/>
          </a:stretch>
        </p:blipFill>
        <p:spPr>
          <a:xfrm>
            <a:off x="6671788" y="3304353"/>
            <a:ext cx="1205634" cy="303046"/>
          </a:xfrm>
          <a:prstGeom prst="rect">
            <a:avLst/>
          </a:prstGeom>
          <a:ln w="12700" cap="flat">
            <a:noFill/>
            <a:miter lim="400000"/>
            <a:headEnd/>
            <a:tailEnd/>
          </a:ln>
          <a:effectLst/>
        </p:spPr>
      </p:pic>
      <p:pic>
        <p:nvPicPr>
          <p:cNvPr id="47" name="图片 92" descr="图片 92"/>
          <p:cNvPicPr>
            <a:picLocks noChangeAspect="1"/>
          </p:cNvPicPr>
          <p:nvPr/>
        </p:nvPicPr>
        <p:blipFill rotWithShape="1">
          <a:blip r:embed="rId7" cstate="print"/>
          <a:srcRect t="-1207"/>
          <a:stretch>
            <a:fillRect/>
          </a:stretch>
        </p:blipFill>
        <p:spPr>
          <a:xfrm>
            <a:off x="6614973" y="2890669"/>
            <a:ext cx="962594" cy="313981"/>
          </a:xfrm>
          <a:prstGeom prst="rect">
            <a:avLst/>
          </a:prstGeom>
          <a:ln w="12700" cap="flat">
            <a:noFill/>
            <a:miter lim="400000"/>
            <a:headEnd/>
            <a:tailEnd/>
          </a:ln>
          <a:effectLst/>
        </p:spPr>
      </p:pic>
      <p:pic>
        <p:nvPicPr>
          <p:cNvPr id="48" name="图片 125" descr="图片 125"/>
          <p:cNvPicPr>
            <a:picLocks noChangeAspect="1"/>
          </p:cNvPicPr>
          <p:nvPr/>
        </p:nvPicPr>
        <p:blipFill>
          <a:blip r:embed="rId8"/>
          <a:stretch>
            <a:fillRect/>
          </a:stretch>
        </p:blipFill>
        <p:spPr>
          <a:xfrm>
            <a:off x="6677434" y="2465752"/>
            <a:ext cx="918322" cy="267274"/>
          </a:xfrm>
          <a:prstGeom prst="rect">
            <a:avLst/>
          </a:prstGeom>
          <a:ln w="12700" cap="flat">
            <a:noFill/>
            <a:miter lim="400000"/>
            <a:headEnd/>
            <a:tailEnd/>
          </a:ln>
          <a:effectLst/>
        </p:spPr>
      </p:pic>
      <p:pic>
        <p:nvPicPr>
          <p:cNvPr id="49" name="图片 94" descr="图片 94"/>
          <p:cNvPicPr>
            <a:picLocks noChangeAspect="1"/>
          </p:cNvPicPr>
          <p:nvPr/>
        </p:nvPicPr>
        <p:blipFill>
          <a:blip r:embed="rId9"/>
          <a:stretch>
            <a:fillRect/>
          </a:stretch>
        </p:blipFill>
        <p:spPr>
          <a:xfrm>
            <a:off x="7811761" y="2909197"/>
            <a:ext cx="881004" cy="279722"/>
          </a:xfrm>
          <a:prstGeom prst="rect">
            <a:avLst/>
          </a:prstGeom>
          <a:ln w="12700" cap="flat">
            <a:noFill/>
            <a:miter lim="400000"/>
            <a:headEnd/>
            <a:tailEnd/>
          </a:ln>
          <a:effectLst/>
        </p:spPr>
      </p:pic>
      <p:pic>
        <p:nvPicPr>
          <p:cNvPr id="51" name="图片 112" descr="图片 112"/>
          <p:cNvPicPr>
            <a:picLocks noChangeAspect="1"/>
          </p:cNvPicPr>
          <p:nvPr/>
        </p:nvPicPr>
        <p:blipFill>
          <a:blip r:embed="rId10"/>
          <a:stretch>
            <a:fillRect/>
          </a:stretch>
        </p:blipFill>
        <p:spPr>
          <a:xfrm>
            <a:off x="8109549" y="3308544"/>
            <a:ext cx="1549188" cy="279721"/>
          </a:xfrm>
          <a:prstGeom prst="rect">
            <a:avLst/>
          </a:prstGeom>
          <a:ln w="12700" cap="flat">
            <a:noFill/>
            <a:miter lim="400000"/>
            <a:headEnd/>
            <a:tailEnd/>
          </a:ln>
          <a:effectLst/>
        </p:spPr>
      </p:pic>
      <p:grpSp>
        <p:nvGrpSpPr>
          <p:cNvPr id="57" name="组合 56"/>
          <p:cNvGrpSpPr/>
          <p:nvPr/>
        </p:nvGrpSpPr>
        <p:grpSpPr>
          <a:xfrm>
            <a:off x="695325" y="4134984"/>
            <a:ext cx="5272624" cy="1749592"/>
            <a:chOff x="471958" y="1256771"/>
            <a:chExt cx="5272624" cy="1749592"/>
          </a:xfrm>
        </p:grpSpPr>
        <p:sp>
          <p:nvSpPr>
            <p:cNvPr id="58" name="圆角矩形 57"/>
            <p:cNvSpPr/>
            <p:nvPr/>
          </p:nvSpPr>
          <p:spPr>
            <a:xfrm>
              <a:off x="471959" y="1256773"/>
              <a:ext cx="5272623" cy="1749590"/>
            </a:xfrm>
            <a:prstGeom prst="roundRect">
              <a:avLst>
                <a:gd name="adj" fmla="val 6827"/>
              </a:avLst>
            </a:prstGeom>
            <a:solidFill>
              <a:schemeClr val="bg1"/>
            </a:solidFill>
            <a:ln>
              <a:solidFill>
                <a:schemeClr val="accent5"/>
              </a:solidFill>
            </a:ln>
            <a:effectLst>
              <a:outerShdw blurRad="50800" dist="38100" dir="2700000" algn="tl" rotWithShape="0">
                <a:schemeClr val="bg1">
                  <a:lumMod val="65000"/>
                  <a:alpha val="1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sp>
          <p:nvSpPr>
            <p:cNvPr id="59" name="矩形 58"/>
            <p:cNvSpPr/>
            <p:nvPr/>
          </p:nvSpPr>
          <p:spPr>
            <a:xfrm>
              <a:off x="471958" y="1256771"/>
              <a:ext cx="5272624" cy="422638"/>
            </a:xfrm>
            <a:prstGeom prst="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spc="300">
                  <a:latin typeface="微软雅黑" panose="020B0503020204020204" pitchFamily="34" charset="-122"/>
                  <a:ea typeface="微软雅黑" panose="020B0503020204020204" pitchFamily="34" charset="-122"/>
                </a:rPr>
                <a:t>头部互金</a:t>
              </a:r>
              <a:endParaRPr kumimoji="1" lang="zh-CN" altLang="en-US" sz="1600" spc="300">
                <a:latin typeface="微软雅黑" panose="020B0503020204020204" pitchFamily="34" charset="-122"/>
                <a:ea typeface="微软雅黑" panose="020B0503020204020204" pitchFamily="34" charset="-122"/>
              </a:endParaRPr>
            </a:p>
          </p:txBody>
        </p:sp>
      </p:grpSp>
      <p:pic>
        <p:nvPicPr>
          <p:cNvPr id="63" name="图片 97" descr="图片 97"/>
          <p:cNvPicPr>
            <a:picLocks noChangeAspect="1"/>
          </p:cNvPicPr>
          <p:nvPr/>
        </p:nvPicPr>
        <p:blipFill>
          <a:blip r:embed="rId11" cstate="print"/>
          <a:stretch>
            <a:fillRect/>
          </a:stretch>
        </p:blipFill>
        <p:spPr>
          <a:xfrm>
            <a:off x="982536" y="4869238"/>
            <a:ext cx="1235882" cy="246543"/>
          </a:xfrm>
          <a:prstGeom prst="rect">
            <a:avLst/>
          </a:prstGeom>
          <a:ln w="12700">
            <a:miter lim="400000"/>
            <a:headEnd/>
            <a:tailEnd/>
          </a:ln>
        </p:spPr>
      </p:pic>
      <p:pic>
        <p:nvPicPr>
          <p:cNvPr id="64" name="图片 99" descr="图片 99"/>
          <p:cNvPicPr>
            <a:picLocks noChangeAspect="1"/>
          </p:cNvPicPr>
          <p:nvPr/>
        </p:nvPicPr>
        <p:blipFill>
          <a:blip r:embed="rId12" cstate="print"/>
          <a:stretch>
            <a:fillRect/>
          </a:stretch>
        </p:blipFill>
        <p:spPr>
          <a:xfrm>
            <a:off x="2575765" y="4854980"/>
            <a:ext cx="664491" cy="280885"/>
          </a:xfrm>
          <a:prstGeom prst="rect">
            <a:avLst/>
          </a:prstGeom>
          <a:ln w="12700">
            <a:miter lim="400000"/>
            <a:headEnd/>
            <a:tailEnd/>
          </a:ln>
        </p:spPr>
      </p:pic>
      <p:pic>
        <p:nvPicPr>
          <p:cNvPr id="66" name="图片 98" descr="图片 98"/>
          <p:cNvPicPr>
            <a:picLocks noChangeAspect="1"/>
          </p:cNvPicPr>
          <p:nvPr/>
        </p:nvPicPr>
        <p:blipFill>
          <a:blip r:embed="rId13" cstate="print"/>
          <a:stretch>
            <a:fillRect/>
          </a:stretch>
        </p:blipFill>
        <p:spPr>
          <a:xfrm>
            <a:off x="4656859" y="4849216"/>
            <a:ext cx="995765" cy="280885"/>
          </a:xfrm>
          <a:prstGeom prst="rect">
            <a:avLst/>
          </a:prstGeom>
          <a:ln w="12700">
            <a:miter lim="400000"/>
            <a:headEnd/>
            <a:tailEnd/>
          </a:ln>
        </p:spPr>
      </p:pic>
      <p:pic>
        <p:nvPicPr>
          <p:cNvPr id="67" name="图片 100" descr="图片 100"/>
          <p:cNvPicPr>
            <a:picLocks noChangeAspect="1"/>
          </p:cNvPicPr>
          <p:nvPr/>
        </p:nvPicPr>
        <p:blipFill>
          <a:blip r:embed="rId14" cstate="print"/>
          <a:stretch>
            <a:fillRect/>
          </a:stretch>
        </p:blipFill>
        <p:spPr>
          <a:xfrm>
            <a:off x="1247567" y="5422889"/>
            <a:ext cx="741047" cy="228907"/>
          </a:xfrm>
          <a:prstGeom prst="rect">
            <a:avLst/>
          </a:prstGeom>
          <a:ln w="12700">
            <a:miter lim="400000"/>
            <a:headEnd/>
            <a:tailEnd/>
          </a:ln>
        </p:spPr>
      </p:pic>
      <p:pic>
        <p:nvPicPr>
          <p:cNvPr id="68" name="图片 104" descr="图片 104"/>
          <p:cNvPicPr>
            <a:picLocks noChangeAspect="1"/>
          </p:cNvPicPr>
          <p:nvPr/>
        </p:nvPicPr>
        <p:blipFill>
          <a:blip r:embed="rId15" cstate="print"/>
          <a:stretch>
            <a:fillRect/>
          </a:stretch>
        </p:blipFill>
        <p:spPr>
          <a:xfrm>
            <a:off x="2617910" y="5406487"/>
            <a:ext cx="1207734" cy="223998"/>
          </a:xfrm>
          <a:prstGeom prst="rect">
            <a:avLst/>
          </a:prstGeom>
          <a:ln w="12700">
            <a:miter lim="400000"/>
            <a:headEnd/>
            <a:tailEnd/>
          </a:ln>
        </p:spPr>
      </p:pic>
      <p:grpSp>
        <p:nvGrpSpPr>
          <p:cNvPr id="69" name="组合 68"/>
          <p:cNvGrpSpPr/>
          <p:nvPr/>
        </p:nvGrpSpPr>
        <p:grpSpPr>
          <a:xfrm>
            <a:off x="6256882" y="4134984"/>
            <a:ext cx="5272624" cy="1749592"/>
            <a:chOff x="471958" y="1256771"/>
            <a:chExt cx="5272624" cy="1749592"/>
          </a:xfrm>
        </p:grpSpPr>
        <p:sp>
          <p:nvSpPr>
            <p:cNvPr id="70" name="圆角矩形 69"/>
            <p:cNvSpPr/>
            <p:nvPr/>
          </p:nvSpPr>
          <p:spPr>
            <a:xfrm>
              <a:off x="471959" y="1256773"/>
              <a:ext cx="5272623" cy="1749590"/>
            </a:xfrm>
            <a:prstGeom prst="roundRect">
              <a:avLst>
                <a:gd name="adj" fmla="val 6827"/>
              </a:avLst>
            </a:prstGeom>
            <a:solidFill>
              <a:schemeClr val="bg1"/>
            </a:solidFill>
            <a:ln>
              <a:solidFill>
                <a:schemeClr val="accent5"/>
              </a:solidFill>
            </a:ln>
            <a:effectLst>
              <a:outerShdw blurRad="50800" dist="38100" dir="2700000" algn="tl" rotWithShape="0">
                <a:schemeClr val="bg1">
                  <a:lumMod val="65000"/>
                  <a:alpha val="1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b="1" spc="300">
                <a:latin typeface="+mj-ea"/>
                <a:ea typeface="+mj-ea"/>
              </a:endParaRPr>
            </a:p>
          </p:txBody>
        </p:sp>
        <p:sp>
          <p:nvSpPr>
            <p:cNvPr id="71" name="矩形 70"/>
            <p:cNvSpPr/>
            <p:nvPr/>
          </p:nvSpPr>
          <p:spPr>
            <a:xfrm>
              <a:off x="471958" y="1256771"/>
              <a:ext cx="5272624" cy="422638"/>
            </a:xfrm>
            <a:prstGeom prst="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spc="300">
                  <a:latin typeface="微软雅黑" panose="020B0503020204020204" pitchFamily="34" charset="-122"/>
                  <a:ea typeface="微软雅黑" panose="020B0503020204020204" pitchFamily="34" charset="-122"/>
                </a:rPr>
                <a:t>其   他</a:t>
              </a:r>
              <a:endParaRPr kumimoji="1" lang="zh-CN" altLang="en-US" sz="1600" spc="300">
                <a:latin typeface="微软雅黑" panose="020B0503020204020204" pitchFamily="34" charset="-122"/>
                <a:ea typeface="微软雅黑" panose="020B0503020204020204" pitchFamily="34" charset="-122"/>
              </a:endParaRPr>
            </a:p>
          </p:txBody>
        </p:sp>
      </p:grpSp>
      <p:pic>
        <p:nvPicPr>
          <p:cNvPr id="72" name="Picture 18" descr="Picture 18"/>
          <p:cNvPicPr>
            <a:picLocks noChangeAspect="1"/>
          </p:cNvPicPr>
          <p:nvPr/>
        </p:nvPicPr>
        <p:blipFill>
          <a:blip r:embed="rId16" cstate="print"/>
          <a:stretch>
            <a:fillRect/>
          </a:stretch>
        </p:blipFill>
        <p:spPr>
          <a:xfrm>
            <a:off x="10013478" y="4830538"/>
            <a:ext cx="1155438" cy="219920"/>
          </a:xfrm>
          <a:prstGeom prst="rect">
            <a:avLst/>
          </a:prstGeom>
          <a:ln w="12700">
            <a:miter lim="400000"/>
            <a:headEnd/>
            <a:tailEnd/>
          </a:ln>
        </p:spPr>
      </p:pic>
      <p:pic>
        <p:nvPicPr>
          <p:cNvPr id="74" name="图片 73"/>
          <p:cNvPicPr>
            <a:picLocks noChangeAspect="1"/>
          </p:cNvPicPr>
          <p:nvPr/>
        </p:nvPicPr>
        <p:blipFill>
          <a:blip r:embed="rId17" cstate="print">
            <a:extLst>
              <a:ext uri="{BEBA8EAE-BF5A-486C-A8C5-ECC9F3942E4B}">
                <a14:imgProps xmlns:a14="http://schemas.microsoft.com/office/drawing/2010/main">
                  <a14:imgLayer r:embed="rId18">
                    <a14:imgEffect>
                      <a14:backgroundRemoval t="10000" b="90000" l="10000" r="90000">
                        <a14:foregroundMark x1="84200" y1="59633" x2="84200" y2="59633"/>
                        <a14:foregroundMark x1="77000" y1="72171" x2="77000" y2="72171"/>
                        <a14:foregroundMark x1="88600" y1="73700" x2="88600" y2="73700"/>
                        <a14:foregroundMark x1="72800" y1="64832" x2="72800" y2="64832"/>
                        <a14:foregroundMark x1="62400" y1="60245" x2="62400" y2="60245"/>
                        <a14:foregroundMark x1="58000" y1="60856" x2="58000" y2="60856"/>
                        <a14:foregroundMark x1="57200" y1="54434" x2="57200" y2="54434"/>
                        <a14:foregroundMark x1="49200" y1="51988" x2="49200" y2="51988"/>
                        <a14:foregroundMark x1="49800" y1="59633" x2="49800" y2="59633"/>
                        <a14:foregroundMark x1="32600" y1="64832" x2="32600" y2="64832"/>
                        <a14:foregroundMark x1="26400" y1="40367" x2="26400" y2="40367"/>
                        <a14:foregroundMark x1="35600" y1="29358" x2="35600" y2="29358"/>
                        <a14:foregroundMark x1="21000" y1="48012" x2="21000" y2="48012"/>
                      </a14:backgroundRemoval>
                    </a14:imgEffect>
                  </a14:imgLayer>
                </a14:imgProps>
              </a:ext>
            </a:extLst>
          </a:blip>
          <a:stretch>
            <a:fillRect/>
          </a:stretch>
        </p:blipFill>
        <p:spPr>
          <a:xfrm>
            <a:off x="6590546" y="4666298"/>
            <a:ext cx="803488" cy="525481"/>
          </a:xfrm>
          <a:prstGeom prst="rect">
            <a:avLst/>
          </a:prstGeom>
        </p:spPr>
      </p:pic>
      <p:pic>
        <p:nvPicPr>
          <p:cNvPr id="76" name="图片 114" descr="图片 114"/>
          <p:cNvPicPr>
            <a:picLocks noChangeAspect="1"/>
          </p:cNvPicPr>
          <p:nvPr/>
        </p:nvPicPr>
        <p:blipFill>
          <a:blip r:embed="rId19"/>
          <a:stretch>
            <a:fillRect/>
          </a:stretch>
        </p:blipFill>
        <p:spPr>
          <a:xfrm>
            <a:off x="7562218" y="5322633"/>
            <a:ext cx="1143889" cy="255275"/>
          </a:xfrm>
          <a:prstGeom prst="rect">
            <a:avLst/>
          </a:prstGeom>
          <a:ln w="12700">
            <a:miter lim="400000"/>
            <a:headEnd/>
            <a:tailEnd/>
          </a:ln>
        </p:spPr>
      </p:pic>
      <p:pic>
        <p:nvPicPr>
          <p:cNvPr id="77" name="图片 106" descr="图片 106"/>
          <p:cNvPicPr>
            <a:picLocks noChangeAspect="1"/>
          </p:cNvPicPr>
          <p:nvPr/>
        </p:nvPicPr>
        <p:blipFill>
          <a:blip r:embed="rId20"/>
          <a:stretch>
            <a:fillRect/>
          </a:stretch>
        </p:blipFill>
        <p:spPr>
          <a:xfrm>
            <a:off x="8901231" y="5325304"/>
            <a:ext cx="990985" cy="252604"/>
          </a:xfrm>
          <a:prstGeom prst="rect">
            <a:avLst/>
          </a:prstGeom>
          <a:ln w="12700">
            <a:miter lim="400000"/>
            <a:headEnd/>
            <a:tailEnd/>
          </a:ln>
        </p:spPr>
      </p:pic>
      <p:pic>
        <p:nvPicPr>
          <p:cNvPr id="84" name="图片 83" descr="徽标&#10;&#10;描述已自动生成"/>
          <p:cNvPicPr>
            <a:picLocks noChangeAspect="1"/>
          </p:cNvPicPr>
          <p:nvPr/>
        </p:nvPicPr>
        <p:blipFill>
          <a:blip r:embed="rId21" cstate="print"/>
          <a:stretch>
            <a:fillRect/>
          </a:stretch>
        </p:blipFill>
        <p:spPr>
          <a:xfrm>
            <a:off x="3381431" y="1899814"/>
            <a:ext cx="1044083" cy="417633"/>
          </a:xfrm>
          <a:prstGeom prst="rect">
            <a:avLst/>
          </a:prstGeom>
        </p:spPr>
      </p:pic>
      <p:pic>
        <p:nvPicPr>
          <p:cNvPr id="88" name="图片 87" descr="图形用户界面, 徽标&#10;&#10;描述已自动生成"/>
          <p:cNvPicPr>
            <a:picLocks noChangeAspect="1"/>
          </p:cNvPicPr>
          <p:nvPr/>
        </p:nvPicPr>
        <p:blipFill rotWithShape="1">
          <a:blip r:embed="rId22" cstate="print"/>
          <a:srcRect/>
          <a:stretch>
            <a:fillRect/>
          </a:stretch>
        </p:blipFill>
        <p:spPr>
          <a:xfrm>
            <a:off x="1028863" y="2432879"/>
            <a:ext cx="883065" cy="342462"/>
          </a:xfrm>
          <a:prstGeom prst="rect">
            <a:avLst/>
          </a:prstGeom>
        </p:spPr>
      </p:pic>
      <p:pic>
        <p:nvPicPr>
          <p:cNvPr id="90" name="图片 89" descr="文本&#10;&#10;描述已自动生成"/>
          <p:cNvPicPr>
            <a:picLocks noChangeAspect="1"/>
          </p:cNvPicPr>
          <p:nvPr/>
        </p:nvPicPr>
        <p:blipFill rotWithShape="1">
          <a:blip r:embed="rId23" cstate="print"/>
          <a:srcRect/>
          <a:stretch>
            <a:fillRect/>
          </a:stretch>
        </p:blipFill>
        <p:spPr>
          <a:xfrm>
            <a:off x="3350266" y="2446909"/>
            <a:ext cx="907865" cy="295763"/>
          </a:xfrm>
          <a:prstGeom prst="rect">
            <a:avLst/>
          </a:prstGeom>
        </p:spPr>
      </p:pic>
      <p:pic>
        <p:nvPicPr>
          <p:cNvPr id="91" name="图片 90"/>
          <p:cNvPicPr>
            <a:picLocks noChangeAspect="1"/>
          </p:cNvPicPr>
          <p:nvPr/>
        </p:nvPicPr>
        <p:blipFill>
          <a:blip r:embed="rId24"/>
          <a:stretch>
            <a:fillRect/>
          </a:stretch>
        </p:blipFill>
        <p:spPr>
          <a:xfrm>
            <a:off x="4866805" y="2936173"/>
            <a:ext cx="811095" cy="217111"/>
          </a:xfrm>
          <a:prstGeom prst="rect">
            <a:avLst/>
          </a:prstGeom>
        </p:spPr>
      </p:pic>
      <p:pic>
        <p:nvPicPr>
          <p:cNvPr id="94" name="图片 93" descr="蓝色的标志&#10;&#10;描述已自动生成"/>
          <p:cNvPicPr>
            <a:picLocks noChangeAspect="1"/>
          </p:cNvPicPr>
          <p:nvPr/>
        </p:nvPicPr>
        <p:blipFill>
          <a:blip r:embed="rId25" cstate="print"/>
          <a:stretch>
            <a:fillRect/>
          </a:stretch>
        </p:blipFill>
        <p:spPr>
          <a:xfrm>
            <a:off x="3659664" y="2951777"/>
            <a:ext cx="897128" cy="171699"/>
          </a:xfrm>
          <a:prstGeom prst="rect">
            <a:avLst/>
          </a:prstGeom>
        </p:spPr>
      </p:pic>
      <p:pic>
        <p:nvPicPr>
          <p:cNvPr id="97" name="图片 96" descr="图片包含 文本&#10;&#10;描述已自动生成"/>
          <p:cNvPicPr>
            <a:picLocks noChangeAspect="1"/>
          </p:cNvPicPr>
          <p:nvPr/>
        </p:nvPicPr>
        <p:blipFill rotWithShape="1">
          <a:blip r:embed="rId26" cstate="print"/>
          <a:srcRect/>
          <a:stretch>
            <a:fillRect/>
          </a:stretch>
        </p:blipFill>
        <p:spPr>
          <a:xfrm>
            <a:off x="6652050" y="2010105"/>
            <a:ext cx="631978" cy="263992"/>
          </a:xfrm>
          <a:prstGeom prst="rect">
            <a:avLst/>
          </a:prstGeom>
        </p:spPr>
      </p:pic>
      <p:pic>
        <p:nvPicPr>
          <p:cNvPr id="98" name="图片 97"/>
          <p:cNvPicPr>
            <a:picLocks noChangeAspect="1"/>
          </p:cNvPicPr>
          <p:nvPr/>
        </p:nvPicPr>
        <p:blipFill>
          <a:blip r:embed="rId27"/>
          <a:stretch>
            <a:fillRect/>
          </a:stretch>
        </p:blipFill>
        <p:spPr>
          <a:xfrm>
            <a:off x="9068453" y="2501600"/>
            <a:ext cx="1998560" cy="225848"/>
          </a:xfrm>
          <a:prstGeom prst="rect">
            <a:avLst/>
          </a:prstGeom>
        </p:spPr>
      </p:pic>
      <p:pic>
        <p:nvPicPr>
          <p:cNvPr id="11270" name="Picture 6"/>
          <p:cNvPicPr>
            <a:picLocks noChangeAspect="1" noChangeArrowheads="1"/>
          </p:cNvPicPr>
          <p:nvPr/>
        </p:nvPicPr>
        <p:blipFill rotWithShape="1">
          <a:blip r:embed="rId28" cstate="print"/>
          <a:srcRect/>
          <a:stretch>
            <a:fillRect/>
          </a:stretch>
        </p:blipFill>
        <p:spPr bwMode="auto">
          <a:xfrm>
            <a:off x="3592928" y="4846714"/>
            <a:ext cx="765921" cy="297417"/>
          </a:xfrm>
          <a:prstGeom prst="rect">
            <a:avLst/>
          </a:prstGeom>
          <a:noFill/>
        </p:spPr>
      </p:pic>
      <p:sp>
        <p:nvSpPr>
          <p:cNvPr id="102" name="Title 1"/>
          <p:cNvSpPr txBox="1"/>
          <p:nvPr/>
        </p:nvSpPr>
        <p:spPr>
          <a:xfrm>
            <a:off x="622565" y="187541"/>
            <a:ext cx="8004633" cy="67470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bg2">
                    <a:lumMod val="10000"/>
                  </a:schemeClr>
                </a:solidFill>
                <a:latin typeface="+mj-lt"/>
                <a:ea typeface="+mj-ea"/>
                <a:cs typeface="+mj-cs"/>
              </a:defRPr>
            </a:lvl1pPr>
          </a:lstStyle>
          <a:p>
            <a:pPr>
              <a:lnSpc>
                <a:spcPts val="4320"/>
              </a:lnSpc>
            </a:pPr>
            <a:r>
              <a:rPr lang="zh-CN" altLang="en-US" sz="2900" b="1" dirty="0">
                <a:solidFill>
                  <a:schemeClr val="tx1"/>
                </a:solidFill>
                <a:latin typeface="微软雅黑" panose="020B0503020204020204" pitchFamily="34" charset="-122"/>
                <a:ea typeface="微软雅黑" panose="020B0503020204020204" pitchFamily="34" charset="-122"/>
              </a:rPr>
              <a:t>跨行业优质头部持牌合作机构</a:t>
            </a:r>
            <a:endParaRPr lang="en-US" altLang="zh-CN" sz="2900" b="1" dirty="0">
              <a:solidFill>
                <a:schemeClr val="tx1"/>
              </a:solidFill>
            </a:endParaRPr>
          </a:p>
        </p:txBody>
      </p:sp>
      <p:pic>
        <p:nvPicPr>
          <p:cNvPr id="60" name="图片 59"/>
          <p:cNvPicPr>
            <a:picLocks noChangeAspect="1"/>
          </p:cNvPicPr>
          <p:nvPr/>
        </p:nvPicPr>
        <p:blipFill rotWithShape="1">
          <a:blip r:embed="rId29" cstate="print">
            <a:extLst>
              <a:ext uri="{BEBA8EAE-BF5A-486C-A8C5-ECC9F3942E4B}">
                <a14:imgProps xmlns:a14="http://schemas.microsoft.com/office/drawing/2010/main">
                  <a14:imgLayer r:embed="rId30">
                    <a14:imgEffect>
                      <a14:backgroundRemoval t="10000" b="90000" l="8783" r="96374">
                        <a14:foregroundMark x1="96374" y1="47540" x2="96374" y2="47540"/>
                        <a14:foregroundMark x1="94883" y1="51613" x2="94883" y2="51613"/>
                        <a14:foregroundMark x1="91338" y1="53347" x2="91338" y2="53347"/>
                        <a14:foregroundMark x1="88840" y1="51492" x2="88840" y2="51492"/>
                        <a14:foregroundMark x1="69138" y1="46048" x2="69138" y2="46048"/>
                        <a14:foregroundMark x1="61966" y1="48508" x2="61966" y2="48508"/>
                        <a14:foregroundMark x1="84045" y1="48024" x2="84045" y2="48024"/>
                        <a14:foregroundMark x1="63699" y1="44677" x2="63699" y2="44677"/>
                        <a14:foregroundMark x1="44198" y1="44677" x2="44198" y2="44677"/>
                        <a14:foregroundMark x1="45689" y1="52097" x2="45689" y2="52097"/>
                        <a14:foregroundMark x1="26672" y1="51976" x2="26672" y2="51976"/>
                        <a14:foregroundMark x1="24577" y1="49637" x2="24577" y2="49637"/>
                        <a14:foregroundMark x1="8783" y1="53831" x2="8783" y2="53831"/>
                        <a14:foregroundMark x1="12248" y1="42097" x2="12248" y2="42097"/>
                        <a14:foregroundMark x1="17204" y1="45444" x2="17204" y2="45444"/>
                        <a14:foregroundMark x1="18171" y1="47419" x2="18171" y2="47419"/>
                      </a14:backgroundRemoval>
                    </a14:imgEffect>
                  </a14:imgLayer>
                </a14:imgProps>
              </a:ext>
            </a:extLst>
          </a:blip>
          <a:srcRect t="34642" b="35947"/>
          <a:stretch>
            <a:fillRect/>
          </a:stretch>
        </p:blipFill>
        <p:spPr>
          <a:xfrm>
            <a:off x="7557089" y="4792148"/>
            <a:ext cx="1327054" cy="334024"/>
          </a:xfrm>
          <a:prstGeom prst="rect">
            <a:avLst/>
          </a:prstGeom>
        </p:spPr>
      </p:pic>
      <p:pic>
        <p:nvPicPr>
          <p:cNvPr id="52228" name="Picture 4"/>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10181149" y="5283537"/>
            <a:ext cx="990985" cy="285553"/>
          </a:xfrm>
          <a:prstGeom prst="rect">
            <a:avLst/>
          </a:prstGeom>
          <a:noFill/>
          <a:extLst>
            <a:ext uri="{909E8E84-426E-40DD-AFC4-6F175D3DCCD1}">
              <a14:hiddenFill xmlns:a14="http://schemas.microsoft.com/office/drawing/2010/main">
                <a:solidFill>
                  <a:srgbClr val="FFFFFF"/>
                </a:solidFill>
              </a14:hiddenFill>
            </a:ext>
          </a:extLst>
        </p:spPr>
      </p:pic>
      <p:pic>
        <p:nvPicPr>
          <p:cNvPr id="61" name="图片 60"/>
          <p:cNvPicPr>
            <a:picLocks noChangeAspect="1"/>
          </p:cNvPicPr>
          <p:nvPr/>
        </p:nvPicPr>
        <p:blipFill rotWithShape="1">
          <a:blip r:embed="rId32" cstate="hqprint"/>
          <a:srcRect t="156" r="47603"/>
          <a:stretch>
            <a:fillRect/>
          </a:stretch>
        </p:blipFill>
        <p:spPr>
          <a:xfrm>
            <a:off x="2419625" y="3347736"/>
            <a:ext cx="1217789" cy="242444"/>
          </a:xfrm>
          <a:prstGeom prst="rect">
            <a:avLst/>
          </a:prstGeom>
        </p:spPr>
      </p:pic>
      <p:pic>
        <p:nvPicPr>
          <p:cNvPr id="53" name="图片 52"/>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078657" y="2427122"/>
            <a:ext cx="1050619" cy="342462"/>
          </a:xfrm>
          <a:prstGeom prst="rect">
            <a:avLst/>
          </a:prstGeom>
        </p:spPr>
      </p:pic>
      <p:grpSp>
        <p:nvGrpSpPr>
          <p:cNvPr id="54" name="组合 53"/>
          <p:cNvGrpSpPr/>
          <p:nvPr/>
        </p:nvGrpSpPr>
        <p:grpSpPr>
          <a:xfrm>
            <a:off x="3833609" y="3244971"/>
            <a:ext cx="752437" cy="471924"/>
            <a:chOff x="6516662" y="526498"/>
            <a:chExt cx="1112491" cy="697747"/>
          </a:xfrm>
        </p:grpSpPr>
        <p:pic>
          <p:nvPicPr>
            <p:cNvPr id="55" name="图片 54"/>
            <p:cNvPicPr>
              <a:picLocks noChangeAspect="1"/>
            </p:cNvPicPr>
            <p:nvPr/>
          </p:nvPicPr>
          <p:blipFill>
            <a:blip r:embed="rId34" cstate="print">
              <a:extLst>
                <a:ext uri="{BEBA8EAE-BF5A-486C-A8C5-ECC9F3942E4B}">
                  <a14:imgProps xmlns:a14="http://schemas.microsoft.com/office/drawing/2010/main">
                    <a14:imgLayer r:embed="rId35">
                      <a14:imgEffect>
                        <a14:backgroundRemoval t="10000" b="97400" l="0" r="90000">
                          <a14:foregroundMark x1="9600" y1="72000" x2="9600" y2="72000"/>
                        </a14:backgroundRemoval>
                      </a14:imgEffect>
                    </a14:imgLayer>
                  </a14:imgProps>
                </a:ext>
                <a:ext uri="{28A0092B-C50C-407E-A947-70E740481C1C}">
                  <a14:useLocalDpi xmlns:a14="http://schemas.microsoft.com/office/drawing/2010/main" val="0"/>
                </a:ext>
              </a:extLst>
            </a:blip>
            <a:stretch>
              <a:fillRect/>
            </a:stretch>
          </p:blipFill>
          <p:spPr>
            <a:xfrm>
              <a:off x="6516662" y="526498"/>
              <a:ext cx="1018001" cy="697747"/>
            </a:xfrm>
            <a:prstGeom prst="rect">
              <a:avLst/>
            </a:prstGeom>
          </p:spPr>
        </p:pic>
        <p:pic>
          <p:nvPicPr>
            <p:cNvPr id="62" name="图片 61"/>
            <p:cNvPicPr>
              <a:picLocks noChangeAspect="1"/>
            </p:cNvPicPr>
            <p:nvPr/>
          </p:nvPicPr>
          <p:blipFill rotWithShape="1">
            <a:blip r:embed="rId36" cstate="print">
              <a:extLst>
                <a:ext uri="{28A0092B-C50C-407E-A947-70E740481C1C}">
                  <a14:useLocalDpi xmlns:a14="http://schemas.microsoft.com/office/drawing/2010/main" val="0"/>
                </a:ext>
              </a:extLst>
            </a:blip>
            <a:srcRect l="16183" t="49576"/>
            <a:stretch>
              <a:fillRect/>
            </a:stretch>
          </p:blipFill>
          <p:spPr>
            <a:xfrm>
              <a:off x="6791345" y="744768"/>
              <a:ext cx="837808" cy="351829"/>
            </a:xfrm>
            <a:prstGeom prst="rect">
              <a:avLst/>
            </a:prstGeom>
          </p:spPr>
        </p:pic>
      </p:grpSp>
      <p:pic>
        <p:nvPicPr>
          <p:cNvPr id="65" name="图片 76" descr="图片 76"/>
          <p:cNvPicPr>
            <a:picLocks noChangeAspect="1"/>
          </p:cNvPicPr>
          <p:nvPr/>
        </p:nvPicPr>
        <p:blipFill>
          <a:blip r:embed="rId37"/>
          <a:stretch>
            <a:fillRect/>
          </a:stretch>
        </p:blipFill>
        <p:spPr>
          <a:xfrm>
            <a:off x="1028056" y="2919812"/>
            <a:ext cx="864719" cy="266443"/>
          </a:xfrm>
          <a:prstGeom prst="rect">
            <a:avLst/>
          </a:prstGeom>
          <a:ln w="12700" cap="flat">
            <a:noFill/>
            <a:miter lim="400000"/>
            <a:headEnd/>
            <a:tailEnd/>
          </a:ln>
          <a:effectLst/>
        </p:spPr>
      </p:pic>
      <p:grpSp>
        <p:nvGrpSpPr>
          <p:cNvPr id="14" name="组合 13"/>
          <p:cNvGrpSpPr/>
          <p:nvPr/>
        </p:nvGrpSpPr>
        <p:grpSpPr>
          <a:xfrm>
            <a:off x="9721881" y="3177091"/>
            <a:ext cx="1642846" cy="770919"/>
            <a:chOff x="9470597" y="3208297"/>
            <a:chExt cx="1931444" cy="906346"/>
          </a:xfrm>
        </p:grpSpPr>
        <p:pic>
          <p:nvPicPr>
            <p:cNvPr id="75" name="图片 74"/>
            <p:cNvPicPr>
              <a:picLocks noChangeAspect="1"/>
            </p:cNvPicPr>
            <p:nvPr/>
          </p:nvPicPr>
          <p:blipFill>
            <a:blip r:embed="rId38" cstate="print">
              <a:extLst>
                <a:ext uri="{BEBA8EAE-BF5A-486C-A8C5-ECC9F3942E4B}">
                  <a14:imgProps xmlns:a14="http://schemas.microsoft.com/office/drawing/2010/main">
                    <a14:imgLayer r:embed="rId39">
                      <a14:imgEffect>
                        <a14:backgroundRemoval t="10000" b="90000" l="10000" r="90000">
                          <a14:backgroundMark x1="17882" y1="18809" x2="30536" y2="7442"/>
                        </a14:backgroundRemoval>
                      </a14:imgEffect>
                    </a14:imgLayer>
                  </a14:imgProps>
                </a:ext>
                <a:ext uri="{28A0092B-C50C-407E-A947-70E740481C1C}">
                  <a14:useLocalDpi xmlns:a14="http://schemas.microsoft.com/office/drawing/2010/main" val="0"/>
                </a:ext>
              </a:extLst>
            </a:blip>
            <a:stretch>
              <a:fillRect/>
            </a:stretch>
          </p:blipFill>
          <p:spPr>
            <a:xfrm>
              <a:off x="9470597" y="3208297"/>
              <a:ext cx="773975" cy="906346"/>
            </a:xfrm>
            <a:prstGeom prst="rect">
              <a:avLst/>
            </a:prstGeom>
          </p:spPr>
        </p:pic>
        <p:pic>
          <p:nvPicPr>
            <p:cNvPr id="81" name="图片 80"/>
            <p:cNvPicPr>
              <a:picLocks noChangeAspect="1"/>
            </p:cNvPicPr>
            <p:nvPr/>
          </p:nvPicPr>
          <p:blipFill rotWithShape="1">
            <a:blip r:embed="rId40" cstate="print">
              <a:extLst>
                <a:ext uri="{BEBA8EAE-BF5A-486C-A8C5-ECC9F3942E4B}">
                  <a14:imgProps xmlns:a14="http://schemas.microsoft.com/office/drawing/2010/main">
                    <a14:imgLayer r:embed="rId41">
                      <a14:imgEffect>
                        <a14:backgroundRemoval t="10000" b="90000" l="10000" r="90000">
                          <a14:foregroundMark x1="26547" y1="56698" x2="25447" y2="65765"/>
                          <a14:foregroundMark x1="37001" y1="60081" x2="37139" y2="63058"/>
                          <a14:foregroundMark x1="54195" y1="61299" x2="54195" y2="61299"/>
                          <a14:foregroundMark x1="69326" y1="61028" x2="69326" y2="61028"/>
                          <a14:foregroundMark x1="73315" y1="73342" x2="73315" y2="73342"/>
                          <a14:foregroundMark x1="72077" y1="71854" x2="72077" y2="71854"/>
                          <a14:foregroundMark x1="73590" y1="75507" x2="73590" y2="75507"/>
                          <a14:foregroundMark x1="76341" y1="75913" x2="76341" y2="75913"/>
                          <a14:foregroundMark x1="64374" y1="76049" x2="64374" y2="76049"/>
                          <a14:foregroundMark x1="55296" y1="76049" x2="55296" y2="76049"/>
                          <a14:foregroundMark x1="55158" y1="74425" x2="55158" y2="74425"/>
                          <a14:foregroundMark x1="47455" y1="73748" x2="47455" y2="73748"/>
                          <a14:foregroundMark x1="44154" y1="72395" x2="44154" y2="72395"/>
                          <a14:foregroundMark x1="47593" y1="72395" x2="47593" y2="72395"/>
                          <a14:foregroundMark x1="41403" y1="72395" x2="41403" y2="72395"/>
                          <a14:foregroundMark x1="41678" y1="74019" x2="41678" y2="74019"/>
                          <a14:foregroundMark x1="41541" y1="77402" x2="41541" y2="77402"/>
                          <a14:foregroundMark x1="37689" y1="76455" x2="37689" y2="76455"/>
                          <a14:foregroundMark x1="36314" y1="76996" x2="36314" y2="76996"/>
                          <a14:foregroundMark x1="28336" y1="75778" x2="28336" y2="75778"/>
                          <a14:foregroundMark x1="27098" y1="74290" x2="27098" y2="74290"/>
                          <a14:foregroundMark x1="19532" y1="83085" x2="40853" y2="83085"/>
                          <a14:foregroundMark x1="40028" y1="82273" x2="80880" y2="83221"/>
                        </a14:backgroundRemoval>
                      </a14:imgEffect>
                    </a14:imgLayer>
                  </a14:imgProps>
                </a:ext>
                <a:ext uri="{28A0092B-C50C-407E-A947-70E740481C1C}">
                  <a14:useLocalDpi xmlns:a14="http://schemas.microsoft.com/office/drawing/2010/main" val="0"/>
                </a:ext>
              </a:extLst>
            </a:blip>
            <a:srcRect t="69075"/>
            <a:stretch>
              <a:fillRect/>
            </a:stretch>
          </p:blipFill>
          <p:spPr>
            <a:xfrm>
              <a:off x="9684233" y="3337751"/>
              <a:ext cx="1717808" cy="622075"/>
            </a:xfrm>
            <a:prstGeom prst="rect">
              <a:avLst/>
            </a:prstGeom>
          </p:spPr>
        </p:pic>
      </p:grpSp>
      <p:pic>
        <p:nvPicPr>
          <p:cNvPr id="83" name="Picture 2"/>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b="80000"/>
          <a:stretch>
            <a:fillRect/>
          </a:stretch>
        </p:blipFill>
        <p:spPr bwMode="auto">
          <a:xfrm>
            <a:off x="1016168" y="1992819"/>
            <a:ext cx="1349778" cy="266443"/>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rotWithShape="1">
          <a:blip r:embed="rId43"/>
          <a:srcRect l="3076" t="25984" r="9027" b="13509"/>
          <a:stretch>
            <a:fillRect/>
          </a:stretch>
        </p:blipFill>
        <p:spPr>
          <a:xfrm>
            <a:off x="9948111" y="1999664"/>
            <a:ext cx="1139684" cy="287889"/>
          </a:xfrm>
          <a:prstGeom prst="rect">
            <a:avLst/>
          </a:prstGeom>
        </p:spPr>
      </p:pic>
      <p:pic>
        <p:nvPicPr>
          <p:cNvPr id="7" name="图片 6" descr="卡通人物&#10;&#10;中度可信度描述已自动生成"/>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2531115" y="1992819"/>
            <a:ext cx="722736" cy="281371"/>
          </a:xfrm>
          <a:prstGeom prst="rect">
            <a:avLst/>
          </a:prstGeom>
        </p:spPr>
      </p:pic>
      <p:pic>
        <p:nvPicPr>
          <p:cNvPr id="9" name="图片 8" descr="画着卡通人物&#10;&#10;描述已自动生成"/>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4610041" y="1968983"/>
            <a:ext cx="985719" cy="270217"/>
          </a:xfrm>
          <a:prstGeom prst="rect">
            <a:avLst/>
          </a:prstGeom>
        </p:spPr>
      </p:pic>
      <p:pic>
        <p:nvPicPr>
          <p:cNvPr id="11" name="图片 10" descr="文本&#10;&#10;描述已自动生成"/>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4461380" y="2466444"/>
            <a:ext cx="1136631" cy="261004"/>
          </a:xfrm>
          <a:prstGeom prst="rect">
            <a:avLst/>
          </a:prstGeom>
        </p:spPr>
      </p:pic>
      <p:pic>
        <p:nvPicPr>
          <p:cNvPr id="13" name="图片 12" descr="文本&#10;&#10;描述已自动生成"/>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8981699" y="2903447"/>
            <a:ext cx="2144476" cy="265457"/>
          </a:xfrm>
          <a:prstGeom prst="rect">
            <a:avLst/>
          </a:prstGeom>
        </p:spPr>
      </p:pic>
      <p:pic>
        <p:nvPicPr>
          <p:cNvPr id="20" name="图片 19" descr="卡通画&#10;&#10;描述已自动生成"/>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9113961" y="4833654"/>
            <a:ext cx="650323" cy="257244"/>
          </a:xfrm>
          <a:prstGeom prst="rect">
            <a:avLst/>
          </a:prstGeom>
        </p:spPr>
      </p:pic>
      <p:pic>
        <p:nvPicPr>
          <p:cNvPr id="22" name="图片 21" descr="文本&#10;&#10;描述已自动生成"/>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6692852" y="5337221"/>
            <a:ext cx="547778" cy="255275"/>
          </a:xfrm>
          <a:prstGeom prst="rect">
            <a:avLst/>
          </a:prstGeom>
        </p:spPr>
      </p:pic>
      <p:pic>
        <p:nvPicPr>
          <p:cNvPr id="5" name="图片 4" descr="文本&#10;&#10;描述已自动生成"/>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4826241" y="3308925"/>
            <a:ext cx="754263" cy="290235"/>
          </a:xfrm>
          <a:prstGeom prst="rect">
            <a:avLst/>
          </a:prstGeom>
        </p:spPr>
      </p:pic>
      <p:pic>
        <p:nvPicPr>
          <p:cNvPr id="6" name="图片 5" descr="文本, 徽标&#10;&#10;描述已自动生成"/>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4324334" y="5253539"/>
            <a:ext cx="1328290" cy="422638"/>
          </a:xfrm>
          <a:prstGeom prst="rect">
            <a:avLst/>
          </a:prstGeom>
        </p:spPr>
      </p:pic>
    </p:spTree>
  </p:cSld>
  <p:clrMapOvr>
    <a:masterClrMapping/>
  </p:clrMapOvr>
</p:sld>
</file>

<file path=ppt/tags/tag1.xml><?xml version="1.0" encoding="utf-8"?>
<p:tagLst xmlns:p="http://schemas.openxmlformats.org/presentationml/2006/main">
  <p:tag name="THINKCELLSHAPEDONOTDELETE" val="thinkcellActiveDocDoNotDelete"/>
</p:tagLst>
</file>

<file path=ppt/tags/tag10.xml><?xml version="1.0" encoding="utf-8"?>
<p:tagLst xmlns:p="http://schemas.openxmlformats.org/presentationml/2006/main">
  <p:tag name="THINKCELLSHAPEDONOTDELETE" val="thinkcellActiveDocDoNotDelete"/>
</p:tagLst>
</file>

<file path=ppt/tags/tag11.xml><?xml version="1.0" encoding="utf-8"?>
<p:tagLst xmlns:p="http://schemas.openxmlformats.org/presentationml/2006/main">
  <p:tag name="THINKCELLSHAPEDONOTDELETE" val="thinkcellActiveDocDoNotDelete"/>
</p:tagLst>
</file>

<file path=ppt/tags/tag12.xml><?xml version="1.0" encoding="utf-8"?>
<p:tagLst xmlns:p="http://schemas.openxmlformats.org/presentationml/2006/main">
  <p:tag name="KSO_WM_TEMPLATE_CATEGORY" val="diagram"/>
  <p:tag name="KSO_WM_TEMPLATE_INDEX" val="20181973"/>
  <p:tag name="KSO_WM_TAG_VERSION" val="1.0"/>
  <p:tag name="KSO_WM_BEAUTIFY_FLAG" val="#wm#"/>
  <p:tag name="KSO_WM_UNIT_TYPE" val="l_h_f"/>
  <p:tag name="KSO_WM_UNIT_INDEX" val="1_1_1"/>
  <p:tag name="KSO_WM_UNIT_ID" val="diagram20181973_2*l_h_f*1_1_1"/>
  <p:tag name="KSO_WM_UNIT_LAYERLEVEL" val="1_1_1"/>
  <p:tag name="KSO_WM_UNIT_VALUE" val="40"/>
  <p:tag name="KSO_WM_UNIT_HIGHLIGHT" val="0"/>
  <p:tag name="KSO_WM_UNIT_COMPATIBLE" val="0"/>
  <p:tag name="KSO_WM_UNIT_CLEAR" val="0"/>
  <p:tag name="KSO_WM_DIAGRAM_GROUP_CODE" val="l1-1"/>
  <p:tag name="KSO_WM_UNIT_PRESET_TEXT" val="请在这里输入您的内容文字请在这里输入您的内容文字请在这里输入您的内容文字"/>
  <p:tag name="KSO_WM_UNIT_TEXT_FILL_FORE_SCHEMECOLOR_INDEX" val="13"/>
  <p:tag name="KSO_WM_UNIT_TEXT_FILL_TYPE" val="1"/>
</p:tagLst>
</file>

<file path=ppt/tags/tag13.xml><?xml version="1.0" encoding="utf-8"?>
<p:tagLst xmlns:p="http://schemas.openxmlformats.org/presentationml/2006/main">
  <p:tag name="KSO_WM_TEMPLATE_CATEGORY" val="diagram"/>
  <p:tag name="KSO_WM_TEMPLATE_INDEX" val="20181973"/>
  <p:tag name="KSO_WM_TAG_VERSION" val="1.0"/>
  <p:tag name="KSO_WM_BEAUTIFY_FLAG" val="#wm#"/>
  <p:tag name="KSO_WM_UNIT_TYPE" val="l_h_a"/>
  <p:tag name="KSO_WM_UNIT_INDEX" val="1_1_1"/>
  <p:tag name="KSO_WM_UNIT_ID" val="diagram20181973_2*l_h_a*1_1_1"/>
  <p:tag name="KSO_WM_UNIT_LAYERLEVEL" val="1_1_1"/>
  <p:tag name="KSO_WM_UNIT_VALUE" val="6"/>
  <p:tag name="KSO_WM_UNIT_HIGHLIGHT" val="0"/>
  <p:tag name="KSO_WM_UNIT_COMPATIBLE" val="0"/>
  <p:tag name="KSO_WM_UNIT_CLEAR" val="0"/>
  <p:tag name="KSO_WM_DIAGRAM_GROUP_CODE" val="l1-1"/>
  <p:tag name="KSO_WM_UNIT_PRESET_TEXT" val="您的内容文字"/>
  <p:tag name="KSO_WM_UNIT_TEXT_FILL_FORE_SCHEMECOLOR_INDEX" val="13"/>
  <p:tag name="KSO_WM_UNIT_TEXT_FILL_TYPE" val="1"/>
</p:tagLst>
</file>

<file path=ppt/tags/tag14.xml><?xml version="1.0" encoding="utf-8"?>
<p:tagLst xmlns:p="http://schemas.openxmlformats.org/presentationml/2006/main">
  <p:tag name="KSO_WM_TEMPLATE_CATEGORY" val="diagram"/>
  <p:tag name="KSO_WM_TEMPLATE_INDEX" val="20181973"/>
  <p:tag name="KSO_WM_TAG_VERSION" val="1.0"/>
  <p:tag name="KSO_WM_BEAUTIFY_FLAG" val="#wm#"/>
  <p:tag name="KSO_WM_UNIT_TYPE" val="l_h_a"/>
  <p:tag name="KSO_WM_UNIT_INDEX" val="1_1_1"/>
  <p:tag name="KSO_WM_UNIT_ID" val="diagram20181973_2*l_h_a*1_1_1"/>
  <p:tag name="KSO_WM_UNIT_LAYERLEVEL" val="1_1_1"/>
  <p:tag name="KSO_WM_UNIT_VALUE" val="6"/>
  <p:tag name="KSO_WM_UNIT_HIGHLIGHT" val="0"/>
  <p:tag name="KSO_WM_UNIT_COMPATIBLE" val="0"/>
  <p:tag name="KSO_WM_UNIT_CLEAR" val="0"/>
  <p:tag name="KSO_WM_DIAGRAM_GROUP_CODE" val="l1-1"/>
  <p:tag name="KSO_WM_UNIT_PRESET_TEXT" val="您的内容文字"/>
  <p:tag name="KSO_WM_UNIT_TEXT_FILL_FORE_SCHEMECOLOR_INDEX" val="13"/>
  <p:tag name="KSO_WM_UNIT_TEXT_FILL_TYPE" val="1"/>
</p:tagLst>
</file>

<file path=ppt/tags/tag15.xml><?xml version="1.0" encoding="utf-8"?>
<p:tagLst xmlns:p="http://schemas.openxmlformats.org/presentationml/2006/main">
  <p:tag name="KSO_WM_TEMPLATE_CATEGORY" val="diagram"/>
  <p:tag name="KSO_WM_TEMPLATE_INDEX" val="20181973"/>
  <p:tag name="KSO_WM_TAG_VERSION" val="1.0"/>
  <p:tag name="KSO_WM_BEAUTIFY_FLAG" val="#wm#"/>
  <p:tag name="KSO_WM_UNIT_TYPE" val="l_h_f"/>
  <p:tag name="KSO_WM_UNIT_INDEX" val="1_1_1"/>
  <p:tag name="KSO_WM_UNIT_ID" val="diagram20181973_2*l_h_f*1_1_1"/>
  <p:tag name="KSO_WM_UNIT_LAYERLEVEL" val="1_1_1"/>
  <p:tag name="KSO_WM_UNIT_VALUE" val="40"/>
  <p:tag name="KSO_WM_UNIT_HIGHLIGHT" val="0"/>
  <p:tag name="KSO_WM_UNIT_COMPATIBLE" val="0"/>
  <p:tag name="KSO_WM_UNIT_CLEAR" val="0"/>
  <p:tag name="KSO_WM_DIAGRAM_GROUP_CODE" val="l1-1"/>
  <p:tag name="KSO_WM_UNIT_PRESET_TEXT" val="请在这里输入您的内容文字请在这里输入您的内容文字请在这里输入您的内容文字"/>
  <p:tag name="KSO_WM_UNIT_TEXT_FILL_FORE_SCHEMECOLOR_INDEX" val="13"/>
  <p:tag name="KSO_WM_UNIT_TEXT_FILL_TYPE" val="1"/>
</p:tagLst>
</file>

<file path=ppt/tags/tag16.xml><?xml version="1.0" encoding="utf-8"?>
<p:tagLst xmlns:p="http://schemas.openxmlformats.org/presentationml/2006/main">
  <p:tag name="KSO_WM_TEMPLATE_CATEGORY" val="diagram"/>
  <p:tag name="KSO_WM_TEMPLATE_INDEX" val="20181973"/>
  <p:tag name="KSO_WM_TAG_VERSION" val="1.0"/>
  <p:tag name="KSO_WM_BEAUTIFY_FLAG" val="#wm#"/>
  <p:tag name="KSO_WM_UNIT_TYPE" val="l_h_f"/>
  <p:tag name="KSO_WM_UNIT_INDEX" val="1_1_2"/>
  <p:tag name="KSO_WM_UNIT_ID" val="diagram20181973_2*l_h_f*1_1_2"/>
  <p:tag name="KSO_WM_UNIT_LAYERLEVEL" val="1_1_1"/>
  <p:tag name="KSO_WM_UNIT_VALUE" val="4"/>
  <p:tag name="KSO_WM_UNIT_HIGHLIGHT" val="0"/>
  <p:tag name="KSO_WM_UNIT_COMPATIBLE" val="0"/>
  <p:tag name="KSO_WM_UNIT_CLEAR" val="0"/>
  <p:tag name="KSO_WM_DIAGRAM_GROUP_CODE" val="l1-1"/>
  <p:tag name="KSO_WM_UNIT_PRESET_TEXT" val="2,300,000"/>
  <p:tag name="KSO_WM_UNIT_TEXT_FILL_FORE_SCHEMECOLOR_INDEX" val="14"/>
  <p:tag name="KSO_WM_UNIT_TEXT_FILL_TYPE" val="1"/>
</p:tagLst>
</file>

<file path=ppt/tags/tag17.xml><?xml version="1.0" encoding="utf-8"?>
<p:tagLst xmlns:p="http://schemas.openxmlformats.org/presentationml/2006/main">
  <p:tag name="KSO_WM_TEMPLATE_CATEGORY" val="diagram"/>
  <p:tag name="KSO_WM_TEMPLATE_INDEX" val="20181973"/>
  <p:tag name="KSO_WM_TAG_VERSION" val="1.0"/>
  <p:tag name="KSO_WM_BEAUTIFY_FLAG" val="#wm#"/>
  <p:tag name="KSO_WM_UNIT_TYPE" val="l_h_f"/>
  <p:tag name="KSO_WM_UNIT_INDEX" val="1_1_2"/>
  <p:tag name="KSO_WM_UNIT_ID" val="diagram20181973_2*l_h_f*1_1_2"/>
  <p:tag name="KSO_WM_UNIT_LAYERLEVEL" val="1_1_1"/>
  <p:tag name="KSO_WM_UNIT_VALUE" val="4"/>
  <p:tag name="KSO_WM_UNIT_HIGHLIGHT" val="0"/>
  <p:tag name="KSO_WM_UNIT_COMPATIBLE" val="0"/>
  <p:tag name="KSO_WM_UNIT_CLEAR" val="0"/>
  <p:tag name="KSO_WM_DIAGRAM_GROUP_CODE" val="l1-1"/>
  <p:tag name="KSO_WM_UNIT_PRESET_TEXT" val="2,300,000"/>
  <p:tag name="KSO_WM_UNIT_TEXT_FILL_FORE_SCHEMECOLOR_INDEX" val="14"/>
  <p:tag name="KSO_WM_UNIT_TEXT_FILL_TYPE" val="1"/>
</p:tagLst>
</file>

<file path=ppt/tags/tag18.xml><?xml version="1.0" encoding="utf-8"?>
<p:tagLst xmlns:p="http://schemas.openxmlformats.org/presentationml/2006/main">
  <p:tag name="KSO_WM_TEMPLATE_CATEGORY" val="diagram"/>
  <p:tag name="KSO_WM_TEMPLATE_INDEX" val="20181973"/>
  <p:tag name="KSO_WM_TAG_VERSION" val="1.0"/>
  <p:tag name="KSO_WM_BEAUTIFY_FLAG" val="#wm#"/>
  <p:tag name="KSO_WM_UNIT_TYPE" val="l_h_f"/>
  <p:tag name="KSO_WM_UNIT_INDEX" val="1_1_2"/>
  <p:tag name="KSO_WM_UNIT_ID" val="diagram20181973_2*l_h_f*1_1_2"/>
  <p:tag name="KSO_WM_UNIT_LAYERLEVEL" val="1_1_1"/>
  <p:tag name="KSO_WM_UNIT_VALUE" val="4"/>
  <p:tag name="KSO_WM_UNIT_HIGHLIGHT" val="0"/>
  <p:tag name="KSO_WM_UNIT_COMPATIBLE" val="0"/>
  <p:tag name="KSO_WM_UNIT_CLEAR" val="0"/>
  <p:tag name="KSO_WM_DIAGRAM_GROUP_CODE" val="l1-1"/>
  <p:tag name="KSO_WM_UNIT_PRESET_TEXT" val="2,300,000"/>
  <p:tag name="KSO_WM_UNIT_TEXT_FILL_FORE_SCHEMECOLOR_INDEX" val="14"/>
  <p:tag name="KSO_WM_UNIT_TEXT_FILL_TYPE" val="1"/>
</p:tagLst>
</file>

<file path=ppt/tags/tag19.xml><?xml version="1.0" encoding="utf-8"?>
<p:tagLst xmlns:p="http://schemas.openxmlformats.org/presentationml/2006/main">
  <p:tag name="KSO_WM_TEMPLATE_CATEGORY" val="diagram"/>
  <p:tag name="KSO_WM_TEMPLATE_INDEX" val="20181973"/>
  <p:tag name="KSO_WM_TAG_VERSION" val="1.0"/>
  <p:tag name="KSO_WM_BEAUTIFY_FLAG" val="#wm#"/>
  <p:tag name="KSO_WM_UNIT_TYPE" val="l_h_f"/>
  <p:tag name="KSO_WM_UNIT_INDEX" val="1_1_2"/>
  <p:tag name="KSO_WM_UNIT_ID" val="diagram20181973_2*l_h_f*1_1_2"/>
  <p:tag name="KSO_WM_UNIT_LAYERLEVEL" val="1_1_1"/>
  <p:tag name="KSO_WM_UNIT_VALUE" val="4"/>
  <p:tag name="KSO_WM_UNIT_HIGHLIGHT" val="0"/>
  <p:tag name="KSO_WM_UNIT_COMPATIBLE" val="0"/>
  <p:tag name="KSO_WM_UNIT_CLEAR" val="0"/>
  <p:tag name="KSO_WM_DIAGRAM_GROUP_CODE" val="l1-1"/>
  <p:tag name="KSO_WM_UNIT_PRESET_TEXT" val="2,300,000"/>
  <p:tag name="KSO_WM_UNIT_TEXT_FILL_FORE_SCHEMECOLOR_INDEX" val="14"/>
  <p:tag name="KSO_WM_UNIT_TEXT_FILL_TYPE" val="1"/>
</p:tagLst>
</file>

<file path=ppt/tags/tag2.xml><?xml version="1.0" encoding="utf-8"?>
<p:tagLst xmlns:p="http://schemas.openxmlformats.org/presentationml/2006/main">
  <p:tag name="THINKCELLSHAPEDONOTDELETE" val="thinkcellActiveDocDoNotDelete"/>
</p:tagLst>
</file>

<file path=ppt/tags/tag20.xml><?xml version="1.0" encoding="utf-8"?>
<p:tagLst xmlns:p="http://schemas.openxmlformats.org/presentationml/2006/main">
  <p:tag name="KSO_WM_UNIT_TEXTBOXSTYLE_GUID" val="{0c8dfad4-2e3e-40ab-9e8c-00befe9714b0}"/>
</p:tagLst>
</file>

<file path=ppt/tags/tag21.xml><?xml version="1.0" encoding="utf-8"?>
<p:tagLst xmlns:p="http://schemas.openxmlformats.org/presentationml/2006/main">
  <p:tag name="KSO_WM_UNIT_TEXTBOXSTYLE_SHAPETYPE" val="1"/>
  <p:tag name="KSO_WM_UNIT_TEXTBOXSTYLE_ADJUSTLEFT" val="0_-0.003387451"/>
  <p:tag name="KSO_WM_UNIT_TEXTBOXSTYLE_ADJUSTTOP" val="100_8.900005"/>
  <p:tag name="KSO_WM_UNIT_TEXTBOXSTYLE_ADJUSTWIDTH" val="102.7783_0"/>
  <p:tag name="KSO_WM_UNIT_HIGHLIGHT" val="0"/>
  <p:tag name="KSO_WM_UNIT_COMPATIBLE" val="0"/>
  <p:tag name="KSO_WM_UNIT_DIAGRAM_ISNUMVISUAL" val="0"/>
  <p:tag name="KSO_WM_UNIT_DIAGRAM_ISREFERUNIT" val="0"/>
  <p:tag name="KSO_WM_UNIT_TYPE" val="i"/>
  <p:tag name="KSO_WM_UNIT_INDEX" val="1"/>
  <p:tag name="KSO_WM_UNIT_ID" val="mixed20201883_6*i*1"/>
  <p:tag name="KSO_WM_TEMPLATE_CATEGORY" val="mixed"/>
  <p:tag name="KSO_WM_TEMPLATE_INDEX" val="20201883"/>
  <p:tag name="KSO_WM_UNIT_LAYERLEVEL" val="1"/>
  <p:tag name="KSO_WM_TAG_VERSION" val="1.0"/>
  <p:tag name="KSO_WM_BEAUTIFY_FLAG" val="#wm#"/>
  <p:tag name="KSO_WM_UNIT_TEXTBOXSTYLE_GUID" val="{0c8dfad4-2e3e-40ab-9e8c-00befe9714b0}"/>
</p:tagLst>
</file>

<file path=ppt/tags/tag22.xml><?xml version="1.0" encoding="utf-8"?>
<p:tagLst xmlns:p="http://schemas.openxmlformats.org/presentationml/2006/main">
  <p:tag name="KSO_WM_UNIT_TEXTBOXSTYLE_SHAPETYPE" val="1"/>
  <p:tag name="KSO_WM_UNIT_TEXTBOXSTYLE_ADJUSTLEFT" val="0_0"/>
  <p:tag name="KSO_WM_UNIT_TEXTBOXSTYLE_ADJUSTTOP" val="100_8.900082"/>
  <p:tag name="KSO_WM_UNIT_TEXTBOXSTYLE_ADJUSTWIDTH" val="25.29059_0"/>
  <p:tag name="KSO_WM_UNIT_HIGHLIGHT" val="0"/>
  <p:tag name="KSO_WM_UNIT_COMPATIBLE" val="0"/>
  <p:tag name="KSO_WM_UNIT_DIAGRAM_ISNUMVISUAL" val="0"/>
  <p:tag name="KSO_WM_UNIT_DIAGRAM_ISREFERUNIT" val="0"/>
  <p:tag name="KSO_WM_UNIT_TYPE" val="i"/>
  <p:tag name="KSO_WM_UNIT_INDEX" val="2"/>
  <p:tag name="KSO_WM_UNIT_ID" val="mixed20201883_6*i*2"/>
  <p:tag name="KSO_WM_TEMPLATE_CATEGORY" val="mixed"/>
  <p:tag name="KSO_WM_TEMPLATE_INDEX" val="20201883"/>
  <p:tag name="KSO_WM_UNIT_LAYERLEVEL" val="1"/>
  <p:tag name="KSO_WM_TAG_VERSION" val="1.0"/>
  <p:tag name="KSO_WM_BEAUTIFY_FLAG" val="#wm#"/>
  <p:tag name="KSO_WM_UNIT_TEXTBOXSTYLE_GUID" val="{0c8dfad4-2e3e-40ab-9e8c-00befe9714b0}"/>
</p:tagLst>
</file>

<file path=ppt/tags/tag23.xml><?xml version="1.0" encoding="utf-8"?>
<p:tagLst xmlns:p="http://schemas.openxmlformats.org/presentationml/2006/main">
  <p:tag name="KSO_WM_UNIT_TEXTBOXSTYLE_SHAPETYPE" val="0"/>
  <p:tag name="KSO_WM_UNIT_TEXTBOXSTYLE_TEMPLATETYPE" val="1"/>
  <p:tag name="KSO_WM_UNIT_ISCONTENTSTITLE" val="0"/>
  <p:tag name="KSO_WM_UNIT_PRESET_TEXT" val="单击此处输入正文标题内容"/>
  <p:tag name="KSO_WM_UNIT_NOCLEAR" val="1"/>
  <p:tag name="KSO_WM_UNIT_VALUE" val="33"/>
  <p:tag name="KSO_WM_UNIT_HIGHLIGHT" val="0"/>
  <p:tag name="KSO_WM_UNIT_COMPATIBLE" val="0"/>
  <p:tag name="KSO_WM_UNIT_DIAGRAM_ISNUMVISUAL" val="0"/>
  <p:tag name="KSO_WM_UNIT_DIAGRAM_ISREFERUNIT" val="0"/>
  <p:tag name="KSO_WM_UNIT_TYPE" val="a"/>
  <p:tag name="KSO_WM_UNIT_INDEX" val="1"/>
  <p:tag name="KSO_WM_UNIT_ID" val="mixed20201883_6*a*1"/>
  <p:tag name="KSO_WM_TEMPLATE_CATEGORY" val="mixed"/>
  <p:tag name="KSO_WM_TEMPLATE_INDEX" val="20201883"/>
  <p:tag name="KSO_WM_UNIT_LAYERLEVEL" val="1"/>
  <p:tag name="KSO_WM_TAG_VERSION" val="1.0"/>
  <p:tag name="KSO_WM_BEAUTIFY_FLAG" val="#wm#"/>
  <p:tag name="KSO_WM_UNIT_TEXTBOXSTYLE_GUID" val="{0c8dfad4-2e3e-40ab-9e8c-00befe9714b0}"/>
  <p:tag name="KSO_WM_UNIT_TEXTBOXSTYLE_TEMPLATEID" val="3131029"/>
  <p:tag name="KSO_WM_UNIT_TEXTBOXSTYLE_TYPE" val="3"/>
</p:tagLst>
</file>

<file path=ppt/tags/tag24.xml><?xml version="1.0" encoding="utf-8"?>
<p:tagLst xmlns:p="http://schemas.openxmlformats.org/presentationml/2006/main">
  <p:tag name="KSO_WM_UNIT_TEXTBOXSTYLE_GUID" val="{0c8dfad4-2e3e-40ab-9e8c-00befe9714b0}"/>
</p:tagLst>
</file>

<file path=ppt/tags/tag25.xml><?xml version="1.0" encoding="utf-8"?>
<p:tagLst xmlns:p="http://schemas.openxmlformats.org/presentationml/2006/main">
  <p:tag name="KSO_WM_UNIT_TEXTBOXSTYLE_SHAPETYPE" val="1"/>
  <p:tag name="KSO_WM_UNIT_TEXTBOXSTYLE_ADJUSTLEFT" val="0_-0.003387451"/>
  <p:tag name="KSO_WM_UNIT_TEXTBOXSTYLE_ADJUSTTOP" val="100_8.900005"/>
  <p:tag name="KSO_WM_UNIT_TEXTBOXSTYLE_ADJUSTWIDTH" val="102.7783_0"/>
  <p:tag name="KSO_WM_UNIT_HIGHLIGHT" val="0"/>
  <p:tag name="KSO_WM_UNIT_COMPATIBLE" val="0"/>
  <p:tag name="KSO_WM_UNIT_DIAGRAM_ISNUMVISUAL" val="0"/>
  <p:tag name="KSO_WM_UNIT_DIAGRAM_ISREFERUNIT" val="0"/>
  <p:tag name="KSO_WM_UNIT_TYPE" val="i"/>
  <p:tag name="KSO_WM_UNIT_INDEX" val="1"/>
  <p:tag name="KSO_WM_UNIT_ID" val="mixed20201883_6*i*1"/>
  <p:tag name="KSO_WM_TEMPLATE_CATEGORY" val="mixed"/>
  <p:tag name="KSO_WM_TEMPLATE_INDEX" val="20201883"/>
  <p:tag name="KSO_WM_UNIT_LAYERLEVEL" val="1"/>
  <p:tag name="KSO_WM_TAG_VERSION" val="1.0"/>
  <p:tag name="KSO_WM_BEAUTIFY_FLAG" val="#wm#"/>
  <p:tag name="KSO_WM_UNIT_TEXTBOXSTYLE_GUID" val="{0c8dfad4-2e3e-40ab-9e8c-00befe9714b0}"/>
</p:tagLst>
</file>

<file path=ppt/tags/tag26.xml><?xml version="1.0" encoding="utf-8"?>
<p:tagLst xmlns:p="http://schemas.openxmlformats.org/presentationml/2006/main">
  <p:tag name="KSO_WM_UNIT_TEXTBOXSTYLE_SHAPETYPE" val="1"/>
  <p:tag name="KSO_WM_UNIT_TEXTBOXSTYLE_ADJUSTLEFT" val="0_0"/>
  <p:tag name="KSO_WM_UNIT_TEXTBOXSTYLE_ADJUSTTOP" val="100_8.900082"/>
  <p:tag name="KSO_WM_UNIT_TEXTBOXSTYLE_ADJUSTWIDTH" val="25.29059_0"/>
  <p:tag name="KSO_WM_UNIT_HIGHLIGHT" val="0"/>
  <p:tag name="KSO_WM_UNIT_COMPATIBLE" val="0"/>
  <p:tag name="KSO_WM_UNIT_DIAGRAM_ISNUMVISUAL" val="0"/>
  <p:tag name="KSO_WM_UNIT_DIAGRAM_ISREFERUNIT" val="0"/>
  <p:tag name="KSO_WM_UNIT_TYPE" val="i"/>
  <p:tag name="KSO_WM_UNIT_INDEX" val="2"/>
  <p:tag name="KSO_WM_UNIT_ID" val="mixed20201883_6*i*2"/>
  <p:tag name="KSO_WM_TEMPLATE_CATEGORY" val="mixed"/>
  <p:tag name="KSO_WM_TEMPLATE_INDEX" val="20201883"/>
  <p:tag name="KSO_WM_UNIT_LAYERLEVEL" val="1"/>
  <p:tag name="KSO_WM_TAG_VERSION" val="1.0"/>
  <p:tag name="KSO_WM_BEAUTIFY_FLAG" val="#wm#"/>
  <p:tag name="KSO_WM_UNIT_TEXTBOXSTYLE_GUID" val="{0c8dfad4-2e3e-40ab-9e8c-00befe9714b0}"/>
</p:tagLst>
</file>

<file path=ppt/tags/tag27.xml><?xml version="1.0" encoding="utf-8"?>
<p:tagLst xmlns:p="http://schemas.openxmlformats.org/presentationml/2006/main">
  <p:tag name="KSO_WM_UNIT_TEXTBOXSTYLE_SHAPETYPE" val="0"/>
  <p:tag name="KSO_WM_UNIT_TEXTBOXSTYLE_TEMPLATETYPE" val="1"/>
  <p:tag name="KSO_WM_UNIT_ISCONTENTSTITLE" val="0"/>
  <p:tag name="KSO_WM_UNIT_PRESET_TEXT" val="单击此处输入正文标题内容"/>
  <p:tag name="KSO_WM_UNIT_NOCLEAR" val="1"/>
  <p:tag name="KSO_WM_UNIT_VALUE" val="33"/>
  <p:tag name="KSO_WM_UNIT_HIGHLIGHT" val="0"/>
  <p:tag name="KSO_WM_UNIT_COMPATIBLE" val="0"/>
  <p:tag name="KSO_WM_UNIT_DIAGRAM_ISNUMVISUAL" val="0"/>
  <p:tag name="KSO_WM_UNIT_DIAGRAM_ISREFERUNIT" val="0"/>
  <p:tag name="KSO_WM_UNIT_TYPE" val="a"/>
  <p:tag name="KSO_WM_UNIT_INDEX" val="1"/>
  <p:tag name="KSO_WM_UNIT_ID" val="mixed20201883_6*a*1"/>
  <p:tag name="KSO_WM_TEMPLATE_CATEGORY" val="mixed"/>
  <p:tag name="KSO_WM_TEMPLATE_INDEX" val="20201883"/>
  <p:tag name="KSO_WM_UNIT_LAYERLEVEL" val="1"/>
  <p:tag name="KSO_WM_TAG_VERSION" val="1.0"/>
  <p:tag name="KSO_WM_BEAUTIFY_FLAG" val="#wm#"/>
  <p:tag name="KSO_WM_UNIT_TEXTBOXSTYLE_GUID" val="{0c8dfad4-2e3e-40ab-9e8c-00befe9714b0}"/>
  <p:tag name="KSO_WM_UNIT_TEXTBOXSTYLE_TEMPLATEID" val="3131029"/>
  <p:tag name="KSO_WM_UNIT_TEXTBOXSTYLE_TYPE" val="3"/>
</p:tagLst>
</file>

<file path=ppt/tags/tag28.xml><?xml version="1.0" encoding="utf-8"?>
<p:tagLst xmlns:p="http://schemas.openxmlformats.org/presentationml/2006/main">
  <p:tag name="KSO_WM_UNIT_TEXTBOXSTYLE_GUID" val="{0c8dfad4-2e3e-40ab-9e8c-00befe9714b0}"/>
</p:tagLst>
</file>

<file path=ppt/tags/tag29.xml><?xml version="1.0" encoding="utf-8"?>
<p:tagLst xmlns:p="http://schemas.openxmlformats.org/presentationml/2006/main">
  <p:tag name="KSO_WM_UNIT_TEXTBOXSTYLE_SHAPETYPE" val="1"/>
  <p:tag name="KSO_WM_UNIT_TEXTBOXSTYLE_ADJUSTLEFT" val="0_-0.003387451"/>
  <p:tag name="KSO_WM_UNIT_TEXTBOXSTYLE_ADJUSTTOP" val="100_8.900005"/>
  <p:tag name="KSO_WM_UNIT_TEXTBOXSTYLE_ADJUSTWIDTH" val="102.7783_0"/>
  <p:tag name="KSO_WM_UNIT_HIGHLIGHT" val="0"/>
  <p:tag name="KSO_WM_UNIT_COMPATIBLE" val="0"/>
  <p:tag name="KSO_WM_UNIT_DIAGRAM_ISNUMVISUAL" val="0"/>
  <p:tag name="KSO_WM_UNIT_DIAGRAM_ISREFERUNIT" val="0"/>
  <p:tag name="KSO_WM_UNIT_TYPE" val="i"/>
  <p:tag name="KSO_WM_UNIT_INDEX" val="1"/>
  <p:tag name="KSO_WM_UNIT_ID" val="mixed20201883_6*i*1"/>
  <p:tag name="KSO_WM_TEMPLATE_CATEGORY" val="mixed"/>
  <p:tag name="KSO_WM_TEMPLATE_INDEX" val="20201883"/>
  <p:tag name="KSO_WM_UNIT_LAYERLEVEL" val="1"/>
  <p:tag name="KSO_WM_TAG_VERSION" val="1.0"/>
  <p:tag name="KSO_WM_BEAUTIFY_FLAG" val="#wm#"/>
  <p:tag name="KSO_WM_UNIT_TEXTBOXSTYLE_GUID" val="{0c8dfad4-2e3e-40ab-9e8c-00befe9714b0}"/>
</p:tagLst>
</file>

<file path=ppt/tags/tag3.xml><?xml version="1.0" encoding="utf-8"?>
<p:tagLst xmlns:p="http://schemas.openxmlformats.org/presentationml/2006/main">
  <p:tag name="THINKCELLSHAPEDONOTDELETE" val="thinkcellActiveDocDoNotDelete"/>
</p:tagLst>
</file>

<file path=ppt/tags/tag30.xml><?xml version="1.0" encoding="utf-8"?>
<p:tagLst xmlns:p="http://schemas.openxmlformats.org/presentationml/2006/main">
  <p:tag name="KSO_WM_UNIT_TEXTBOXSTYLE_SHAPETYPE" val="1"/>
  <p:tag name="KSO_WM_UNIT_TEXTBOXSTYLE_ADJUSTLEFT" val="0_0"/>
  <p:tag name="KSO_WM_UNIT_TEXTBOXSTYLE_ADJUSTTOP" val="100_8.900082"/>
  <p:tag name="KSO_WM_UNIT_TEXTBOXSTYLE_ADJUSTWIDTH" val="25.29059_0"/>
  <p:tag name="KSO_WM_UNIT_HIGHLIGHT" val="0"/>
  <p:tag name="KSO_WM_UNIT_COMPATIBLE" val="0"/>
  <p:tag name="KSO_WM_UNIT_DIAGRAM_ISNUMVISUAL" val="0"/>
  <p:tag name="KSO_WM_UNIT_DIAGRAM_ISREFERUNIT" val="0"/>
  <p:tag name="KSO_WM_UNIT_TYPE" val="i"/>
  <p:tag name="KSO_WM_UNIT_INDEX" val="2"/>
  <p:tag name="KSO_WM_UNIT_ID" val="mixed20201883_6*i*2"/>
  <p:tag name="KSO_WM_TEMPLATE_CATEGORY" val="mixed"/>
  <p:tag name="KSO_WM_TEMPLATE_INDEX" val="20201883"/>
  <p:tag name="KSO_WM_UNIT_LAYERLEVEL" val="1"/>
  <p:tag name="KSO_WM_TAG_VERSION" val="1.0"/>
  <p:tag name="KSO_WM_BEAUTIFY_FLAG" val="#wm#"/>
  <p:tag name="KSO_WM_UNIT_TEXTBOXSTYLE_GUID" val="{0c8dfad4-2e3e-40ab-9e8c-00befe9714b0}"/>
</p:tagLst>
</file>

<file path=ppt/tags/tag31.xml><?xml version="1.0" encoding="utf-8"?>
<p:tagLst xmlns:p="http://schemas.openxmlformats.org/presentationml/2006/main">
  <p:tag name="KSO_WM_UNIT_TEXTBOXSTYLE_SHAPETYPE" val="0"/>
  <p:tag name="KSO_WM_UNIT_TEXTBOXSTYLE_TEMPLATETYPE" val="1"/>
  <p:tag name="KSO_WM_UNIT_ISCONTENTSTITLE" val="0"/>
  <p:tag name="KSO_WM_UNIT_PRESET_TEXT" val="单击此处输入正文标题内容"/>
  <p:tag name="KSO_WM_UNIT_NOCLEAR" val="1"/>
  <p:tag name="KSO_WM_UNIT_VALUE" val="33"/>
  <p:tag name="KSO_WM_UNIT_HIGHLIGHT" val="0"/>
  <p:tag name="KSO_WM_UNIT_COMPATIBLE" val="0"/>
  <p:tag name="KSO_WM_UNIT_DIAGRAM_ISNUMVISUAL" val="0"/>
  <p:tag name="KSO_WM_UNIT_DIAGRAM_ISREFERUNIT" val="0"/>
  <p:tag name="KSO_WM_UNIT_TYPE" val="a"/>
  <p:tag name="KSO_WM_UNIT_INDEX" val="1"/>
  <p:tag name="KSO_WM_UNIT_ID" val="mixed20201883_6*a*1"/>
  <p:tag name="KSO_WM_TEMPLATE_CATEGORY" val="mixed"/>
  <p:tag name="KSO_WM_TEMPLATE_INDEX" val="20201883"/>
  <p:tag name="KSO_WM_UNIT_LAYERLEVEL" val="1"/>
  <p:tag name="KSO_WM_TAG_VERSION" val="1.0"/>
  <p:tag name="KSO_WM_BEAUTIFY_FLAG" val="#wm#"/>
  <p:tag name="KSO_WM_UNIT_TEXTBOXSTYLE_GUID" val="{0c8dfad4-2e3e-40ab-9e8c-00befe9714b0}"/>
  <p:tag name="KSO_WM_UNIT_TEXTBOXSTYLE_TEMPLATEID" val="3131029"/>
  <p:tag name="KSO_WM_UNIT_TEXTBOXSTYLE_TYPE" val="3"/>
</p:tagLst>
</file>

<file path=ppt/tags/tag32.xml><?xml version="1.0" encoding="utf-8"?>
<p:tagLst xmlns:p="http://schemas.openxmlformats.org/presentationml/2006/main">
  <p:tag name="KSO_WM_UNIT_TEXTBOXSTYLE_GUID" val="{0c8dfad4-2e3e-40ab-9e8c-00befe9714b0}"/>
</p:tagLst>
</file>

<file path=ppt/tags/tag33.xml><?xml version="1.0" encoding="utf-8"?>
<p:tagLst xmlns:p="http://schemas.openxmlformats.org/presentationml/2006/main">
  <p:tag name="KSO_WM_UNIT_TEXTBOXSTYLE_SHAPETYPE" val="1"/>
  <p:tag name="KSO_WM_UNIT_TEXTBOXSTYLE_ADJUSTLEFT" val="0_-0.003387451"/>
  <p:tag name="KSO_WM_UNIT_TEXTBOXSTYLE_ADJUSTTOP" val="100_8.900005"/>
  <p:tag name="KSO_WM_UNIT_TEXTBOXSTYLE_ADJUSTWIDTH" val="102.7783_0"/>
  <p:tag name="KSO_WM_UNIT_HIGHLIGHT" val="0"/>
  <p:tag name="KSO_WM_UNIT_COMPATIBLE" val="0"/>
  <p:tag name="KSO_WM_UNIT_DIAGRAM_ISNUMVISUAL" val="0"/>
  <p:tag name="KSO_WM_UNIT_DIAGRAM_ISREFERUNIT" val="0"/>
  <p:tag name="KSO_WM_UNIT_TYPE" val="i"/>
  <p:tag name="KSO_WM_UNIT_INDEX" val="1"/>
  <p:tag name="KSO_WM_UNIT_ID" val="mixed20201883_6*i*1"/>
  <p:tag name="KSO_WM_TEMPLATE_CATEGORY" val="mixed"/>
  <p:tag name="KSO_WM_TEMPLATE_INDEX" val="20201883"/>
  <p:tag name="KSO_WM_UNIT_LAYERLEVEL" val="1"/>
  <p:tag name="KSO_WM_TAG_VERSION" val="1.0"/>
  <p:tag name="KSO_WM_BEAUTIFY_FLAG" val="#wm#"/>
  <p:tag name="KSO_WM_UNIT_TEXTBOXSTYLE_GUID" val="{0c8dfad4-2e3e-40ab-9e8c-00befe9714b0}"/>
</p:tagLst>
</file>

<file path=ppt/tags/tag34.xml><?xml version="1.0" encoding="utf-8"?>
<p:tagLst xmlns:p="http://schemas.openxmlformats.org/presentationml/2006/main">
  <p:tag name="KSO_WM_UNIT_TEXTBOXSTYLE_SHAPETYPE" val="1"/>
  <p:tag name="KSO_WM_UNIT_TEXTBOXSTYLE_ADJUSTLEFT" val="0_0"/>
  <p:tag name="KSO_WM_UNIT_TEXTBOXSTYLE_ADJUSTTOP" val="100_8.900082"/>
  <p:tag name="KSO_WM_UNIT_TEXTBOXSTYLE_ADJUSTWIDTH" val="25.29059_0"/>
  <p:tag name="KSO_WM_UNIT_HIGHLIGHT" val="0"/>
  <p:tag name="KSO_WM_UNIT_COMPATIBLE" val="0"/>
  <p:tag name="KSO_WM_UNIT_DIAGRAM_ISNUMVISUAL" val="0"/>
  <p:tag name="KSO_WM_UNIT_DIAGRAM_ISREFERUNIT" val="0"/>
  <p:tag name="KSO_WM_UNIT_TYPE" val="i"/>
  <p:tag name="KSO_WM_UNIT_INDEX" val="2"/>
  <p:tag name="KSO_WM_UNIT_ID" val="mixed20201883_6*i*2"/>
  <p:tag name="KSO_WM_TEMPLATE_CATEGORY" val="mixed"/>
  <p:tag name="KSO_WM_TEMPLATE_INDEX" val="20201883"/>
  <p:tag name="KSO_WM_UNIT_LAYERLEVEL" val="1"/>
  <p:tag name="KSO_WM_TAG_VERSION" val="1.0"/>
  <p:tag name="KSO_WM_BEAUTIFY_FLAG" val="#wm#"/>
  <p:tag name="KSO_WM_UNIT_TEXTBOXSTYLE_GUID" val="{0c8dfad4-2e3e-40ab-9e8c-00befe9714b0}"/>
</p:tagLst>
</file>

<file path=ppt/tags/tag35.xml><?xml version="1.0" encoding="utf-8"?>
<p:tagLst xmlns:p="http://schemas.openxmlformats.org/presentationml/2006/main">
  <p:tag name="KSO_WM_UNIT_TEXTBOXSTYLE_SHAPETYPE" val="0"/>
  <p:tag name="KSO_WM_UNIT_TEXTBOXSTYLE_TEMPLATETYPE" val="1"/>
  <p:tag name="KSO_WM_UNIT_ISCONTENTSTITLE" val="0"/>
  <p:tag name="KSO_WM_UNIT_PRESET_TEXT" val="单击此处输入正文标题内容"/>
  <p:tag name="KSO_WM_UNIT_NOCLEAR" val="1"/>
  <p:tag name="KSO_WM_UNIT_VALUE" val="33"/>
  <p:tag name="KSO_WM_UNIT_HIGHLIGHT" val="0"/>
  <p:tag name="KSO_WM_UNIT_COMPATIBLE" val="0"/>
  <p:tag name="KSO_WM_UNIT_DIAGRAM_ISNUMVISUAL" val="0"/>
  <p:tag name="KSO_WM_UNIT_DIAGRAM_ISREFERUNIT" val="0"/>
  <p:tag name="KSO_WM_UNIT_TYPE" val="a"/>
  <p:tag name="KSO_WM_UNIT_INDEX" val="1"/>
  <p:tag name="KSO_WM_UNIT_ID" val="mixed20201883_6*a*1"/>
  <p:tag name="KSO_WM_TEMPLATE_CATEGORY" val="mixed"/>
  <p:tag name="KSO_WM_TEMPLATE_INDEX" val="20201883"/>
  <p:tag name="KSO_WM_UNIT_LAYERLEVEL" val="1"/>
  <p:tag name="KSO_WM_TAG_VERSION" val="1.0"/>
  <p:tag name="KSO_WM_BEAUTIFY_FLAG" val="#wm#"/>
  <p:tag name="KSO_WM_UNIT_TEXTBOXSTYLE_GUID" val="{0c8dfad4-2e3e-40ab-9e8c-00befe9714b0}"/>
  <p:tag name="KSO_WM_UNIT_TEXTBOXSTYLE_TEMPLATEID" val="3131029"/>
  <p:tag name="KSO_WM_UNIT_TEXTBOXSTYLE_TYPE" val="3"/>
</p:tagLst>
</file>

<file path=ppt/tags/tag36.xml><?xml version="1.0" encoding="utf-8"?>
<p:tagLst xmlns:p="http://schemas.openxmlformats.org/presentationml/2006/main">
  <p:tag name="KSO_WM_UNIT_TABLE_BEAUTIFY" val="smartTable{2781dc7e-baae-40d0-823e-e0da5050f14d}"/>
</p:tagLst>
</file>

<file path=ppt/tags/tag4.xml><?xml version="1.0" encoding="utf-8"?>
<p:tagLst xmlns:p="http://schemas.openxmlformats.org/presentationml/2006/main">
  <p:tag name="THINKCELLSHAPEDONOTDELETE" val="thinkcellActiveDocDoNotDelete"/>
</p:tagLst>
</file>

<file path=ppt/tags/tag5.xml><?xml version="1.0" encoding="utf-8"?>
<p:tagLst xmlns:p="http://schemas.openxmlformats.org/presentationml/2006/main">
  <p:tag name="THINKCELLSHAPEDONOTDELETE" val="thinkcellActiveDocDoNotDelete"/>
</p:tagLst>
</file>

<file path=ppt/tags/tag6.xml><?xml version="1.0" encoding="utf-8"?>
<p:tagLst xmlns:p="http://schemas.openxmlformats.org/presentationml/2006/main">
  <p:tag name="THINKCELLSHAPEDONOTDELETE" val="thinkcellActiveDocDoNotDelete"/>
</p:tagLst>
</file>

<file path=ppt/tags/tag7.xml><?xml version="1.0" encoding="utf-8"?>
<p:tagLst xmlns:p="http://schemas.openxmlformats.org/presentationml/2006/main">
  <p:tag name="THINKCELLSHAPEDONOTDELETE" val="thinkcellActiveDocDoNotDelete"/>
</p:tagLst>
</file>

<file path=ppt/tags/tag8.xml><?xml version="1.0" encoding="utf-8"?>
<p:tagLst xmlns:p="http://schemas.openxmlformats.org/presentationml/2006/main">
  <p:tag name="THINKCELLSHAPEDONOTDELETE" val="thinkcellActiveDocDoNotDelete"/>
</p:tagLst>
</file>

<file path=ppt/tags/tag9.xml><?xml version="1.0" encoding="utf-8"?>
<p:tagLst xmlns:p="http://schemas.openxmlformats.org/presentationml/2006/main">
  <p:tag name="THINKCELLSHAPEDONOTDELETE" val="thinkcellActiveDocDoNotDelete"/>
</p:tagLst>
</file>

<file path=ppt/theme/theme1.xml><?xml version="1.0" encoding="utf-8"?>
<a:theme xmlns:a="http://schemas.openxmlformats.org/drawingml/2006/main" name="Office 佈景主題">
  <a:themeElements>
    <a:clrScheme name="FinTell">
      <a:dk1>
        <a:srgbClr val="181616"/>
      </a:dk1>
      <a:lt1>
        <a:srgbClr val="FFFFFF"/>
      </a:lt1>
      <a:dk2>
        <a:srgbClr val="575757"/>
      </a:dk2>
      <a:lt2>
        <a:srgbClr val="E7E6E6"/>
      </a:lt2>
      <a:accent1>
        <a:srgbClr val="2361B2"/>
      </a:accent1>
      <a:accent2>
        <a:srgbClr val="3B7CE5"/>
      </a:accent2>
      <a:accent3>
        <a:srgbClr val="45C383"/>
      </a:accent3>
      <a:accent4>
        <a:srgbClr val="46C383"/>
      </a:accent4>
      <a:accent5>
        <a:srgbClr val="8DD7B1"/>
      </a:accent5>
      <a:accent6>
        <a:srgbClr val="B2E3CC"/>
      </a:accent6>
      <a:hlink>
        <a:srgbClr val="7B8FD1"/>
      </a:hlink>
      <a:folHlink>
        <a:srgbClr val="4E6AC2"/>
      </a:folHlink>
    </a:clrScheme>
    <a:fontScheme name="FinTell">
      <a:majorFont>
        <a:latin typeface="Roboto Medium"/>
        <a:ea typeface="Noto Sans CJK SC Medium"/>
        <a:cs typeface=""/>
      </a:majorFont>
      <a:minorFont>
        <a:latin typeface="Roboto Light"/>
        <a:ea typeface="Noto Sans CJK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5FB625"/>
        </a:solidFill>
        <a:ln>
          <a:noFill/>
        </a:ln>
      </a:spPr>
      <a:bodyPr rtlCol="0" anchor="ctr"/>
      <a:lstStyle>
        <a:defPPr algn="ctr">
          <a:lnSpc>
            <a:spcPct val="150000"/>
          </a:lnSpc>
          <a:defRPr kumimoji="1" sz="1400" b="1" spc="300">
            <a:latin typeface="+mj-ea"/>
            <a:ea typeface="+mj-ea"/>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佈景主題">
  <a:themeElements>
    <a:clrScheme name="FinTell">
      <a:dk1>
        <a:srgbClr val="181616"/>
      </a:dk1>
      <a:lt1>
        <a:srgbClr val="FFFFFF"/>
      </a:lt1>
      <a:dk2>
        <a:srgbClr val="575757"/>
      </a:dk2>
      <a:lt2>
        <a:srgbClr val="E7E6E6"/>
      </a:lt2>
      <a:accent1>
        <a:srgbClr val="2361B2"/>
      </a:accent1>
      <a:accent2>
        <a:srgbClr val="3B7CE5"/>
      </a:accent2>
      <a:accent3>
        <a:srgbClr val="45C383"/>
      </a:accent3>
      <a:accent4>
        <a:srgbClr val="46C383"/>
      </a:accent4>
      <a:accent5>
        <a:srgbClr val="8DD7B1"/>
      </a:accent5>
      <a:accent6>
        <a:srgbClr val="B2E3CC"/>
      </a:accent6>
      <a:hlink>
        <a:srgbClr val="7B8FD1"/>
      </a:hlink>
      <a:folHlink>
        <a:srgbClr val="4E6AC2"/>
      </a:folHlink>
    </a:clrScheme>
    <a:fontScheme name="FinTell">
      <a:majorFont>
        <a:latin typeface="Roboto Medium"/>
        <a:ea typeface="Noto Sans CJK SC Medium"/>
        <a:cs typeface=""/>
      </a:majorFont>
      <a:minorFont>
        <a:latin typeface="Roboto Light"/>
        <a:ea typeface="Noto Sans CJK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5FB625"/>
        </a:solidFill>
        <a:ln>
          <a:noFill/>
        </a:ln>
      </a:spPr>
      <a:bodyPr rtlCol="0" anchor="ctr"/>
      <a:lstStyle>
        <a:defPPr algn="ctr">
          <a:lnSpc>
            <a:spcPct val="150000"/>
          </a:lnSpc>
          <a:defRPr kumimoji="1" sz="1400" b="1" spc="300">
            <a:latin typeface="+mj-ea"/>
            <a:ea typeface="+mj-ea"/>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FinTell PPT Yu 201706</Template>
  <TotalTime>0</TotalTime>
  <Words>6490</Words>
  <Application>WPS 演示</Application>
  <PresentationFormat>自定义</PresentationFormat>
  <Paragraphs>1153</Paragraphs>
  <Slides>28</Slides>
  <Notes>13</Notes>
  <HiddenSlides>0</HiddenSlides>
  <MMClips>0</MMClips>
  <ScaleCrop>false</ScaleCrop>
  <HeadingPairs>
    <vt:vector size="8" baseType="variant">
      <vt:variant>
        <vt:lpstr>已用的字体</vt:lpstr>
      </vt:variant>
      <vt:variant>
        <vt:i4>29</vt:i4>
      </vt:variant>
      <vt:variant>
        <vt:lpstr>主题</vt:lpstr>
      </vt:variant>
      <vt:variant>
        <vt:i4>2</vt:i4>
      </vt:variant>
      <vt:variant>
        <vt:lpstr>嵌入 OLE 服务器</vt:lpstr>
      </vt:variant>
      <vt:variant>
        <vt:i4>11</vt:i4>
      </vt:variant>
      <vt:variant>
        <vt:lpstr>幻灯片标题</vt:lpstr>
      </vt:variant>
      <vt:variant>
        <vt:i4>28</vt:i4>
      </vt:variant>
    </vt:vector>
  </HeadingPairs>
  <TitlesOfParts>
    <vt:vector size="70" baseType="lpstr">
      <vt:lpstr>Arial</vt:lpstr>
      <vt:lpstr>宋体</vt:lpstr>
      <vt:lpstr>Wingdings</vt:lpstr>
      <vt:lpstr>Noto Sans CJK SC Medium</vt:lpstr>
      <vt:lpstr>微软雅黑</vt:lpstr>
      <vt:lpstr>Open Sans</vt:lpstr>
      <vt:lpstr>Open Sans SemiBold</vt:lpstr>
      <vt:lpstr>Cabin</vt:lpstr>
      <vt:lpstr>Segoe Print</vt:lpstr>
      <vt:lpstr>Montserrat SemiBold</vt:lpstr>
      <vt:lpstr>Arial Black</vt:lpstr>
      <vt:lpstr>Alibaba PuHuiTi</vt:lpstr>
      <vt:lpstr>Montserrat Black</vt:lpstr>
      <vt:lpstr>Canaro Light DEMO</vt:lpstr>
      <vt:lpstr>Bebas Neue Bold</vt:lpstr>
      <vt:lpstr>Bebas Neue</vt:lpstr>
      <vt:lpstr>Arial</vt:lpstr>
      <vt:lpstr>Cabin Medium</vt:lpstr>
      <vt:lpstr>微软雅黑 Light</vt:lpstr>
      <vt:lpstr>思源黑体</vt:lpstr>
      <vt:lpstr>黑体</vt:lpstr>
      <vt:lpstr>Roboto Medium</vt:lpstr>
      <vt:lpstr>Roboto</vt:lpstr>
      <vt:lpstr>Arial Unicode MS</vt:lpstr>
      <vt:lpstr>Calibri</vt:lpstr>
      <vt:lpstr>Roboto Light</vt:lpstr>
      <vt:lpstr>思源黑体</vt:lpstr>
      <vt:lpstr>Segoe UI</vt:lpstr>
      <vt:lpstr>Noto Sans CJK SC Light</vt:lpstr>
      <vt:lpstr>Office 佈景主題</vt:lpstr>
      <vt:lpstr>1_Office 佈景主題</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融慧金科金融服务（北京）有限公司</vt:lpstr>
      <vt:lpstr>PowerPoint 演示文稿</vt:lpstr>
      <vt:lpstr>融慧金科简介</vt:lpstr>
      <vt:lpstr>融慧金科简介</vt:lpstr>
      <vt:lpstr>PowerPoint 演示文稿</vt:lpstr>
      <vt:lpstr>核心管理团队</vt:lpstr>
      <vt:lpstr>PowerPoint 演示文稿</vt:lpstr>
      <vt:lpstr>PowerPoint 演示文稿</vt:lpstr>
      <vt:lpstr>PowerPoint 演示文稿</vt:lpstr>
      <vt:lpstr>融慧产品服务</vt:lpstr>
      <vt:lpstr>PowerPoint 演示文稿</vt:lpstr>
      <vt:lpstr>PowerPoint 演示文稿</vt:lpstr>
      <vt:lpstr>PowerPoint 演示文稿</vt:lpstr>
      <vt:lpstr>精准获客解决方案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融慧成功案例</vt:lpstr>
      <vt:lpstr>PowerPoint 演示文稿</vt:lpstr>
      <vt:lpstr>PowerPoint 演示文稿</vt:lpstr>
      <vt:lpstr>PowerPoint 演示文稿</vt:lpstr>
      <vt:lpstr>Do The Right Thing  In The Right Way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融慧金科˙金融服务</dc:title>
  <dc:creator>Yu Zhang</dc:creator>
  <cp:lastModifiedBy>hatter_depp</cp:lastModifiedBy>
  <cp:revision>918</cp:revision>
  <cp:lastPrinted>2017-08-18T17:33:00Z</cp:lastPrinted>
  <dcterms:created xsi:type="dcterms:W3CDTF">2017-06-10T14:59:00Z</dcterms:created>
  <dcterms:modified xsi:type="dcterms:W3CDTF">2021-09-14T10:29:34Z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2052-11.1.0.10700</vt:lpwstr>
  </property>
  <property fmtid="{D5CDD505-2E9C-101B-9397-08002B2CF9AE}" pid="3" name="ICV">
    <vt:lpwstr>419A843AE3944CE18264DD3D1DCC2C92</vt:lpwstr>
  </property>
</Properties>
</file>